
<file path=[Content_Types].xml><?xml version="1.0" encoding="utf-8"?>
<Types xmlns="http://schemas.openxmlformats.org/package/2006/content-types">
  <Override PartName="/ppt/slides/slide47.xml" ContentType="application/vnd.openxmlformats-officedocument.presentationml.slide+xml"/>
  <Override PartName="/ppt/slides/slide58.xml" ContentType="application/vnd.openxmlformats-officedocument.presentationml.slide+xml"/>
  <Override PartName="/ppt/slides/slide94.xml" ContentType="application/vnd.openxmlformats-officedocument.presentationml.slide+xml"/>
  <Override PartName="/ppt/slides/slide142.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83.xml" ContentType="application/vnd.openxmlformats-officedocument.presentationml.slide+xml"/>
  <Override PartName="/ppt/slides/slide102.xml" ContentType="application/vnd.openxmlformats-officedocument.presentationml.slide+xml"/>
  <Override PartName="/ppt/slides/slide120.xml" ContentType="application/vnd.openxmlformats-officedocument.presentationml.slide+xml"/>
  <Override PartName="/ppt/slides/slide131.xml" ContentType="application/vnd.openxmlformats-officedocument.presentationml.slide+xml"/>
  <Override PartName="/ppt/slideLayouts/slideLayout6.xml" ContentType="application/vnd.openxmlformats-officedocument.presentationml.slideLayout+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docProps/custom.xml" ContentType="application/vnd.openxmlformats-officedocument.custom-properties+xml"/>
  <Override PartName="/ppt/slides/slide129.xml" ContentType="application/vnd.openxmlformats-officedocument.presentationml.slide+xml"/>
  <Override PartName="/ppt/slides/slide147.xml" ContentType="application/vnd.openxmlformats-officedocument.presentationml.slide+xml"/>
  <Override PartName="/ppt/slides/slide99.xml" ContentType="application/vnd.openxmlformats-officedocument.presentationml.slide+xml"/>
  <Override PartName="/ppt/slides/slide118.xml" ContentType="application/vnd.openxmlformats-officedocument.presentationml.slide+xml"/>
  <Override PartName="/ppt/slides/slide136.xml" ContentType="application/vnd.openxmlformats-officedocument.presentationml.slide+xml"/>
  <Override PartName="/ppt/notesSlides/notesSlide7.xml" ContentType="application/vnd.openxmlformats-officedocument.presentationml.notesSlide+xml"/>
  <Override PartName="/ppt/slides/slide9.xml" ContentType="application/vnd.openxmlformats-officedocument.presentationml.slide+xml"/>
  <Override PartName="/ppt/slides/slide59.xml" ContentType="application/vnd.openxmlformats-officedocument.presentationml.slide+xml"/>
  <Override PartName="/ppt/slides/slide77.xml" ContentType="application/vnd.openxmlformats-officedocument.presentationml.slide+xml"/>
  <Override PartName="/ppt/slides/slide88.xml" ContentType="application/vnd.openxmlformats-officedocument.presentationml.slide+xml"/>
  <Override PartName="/ppt/slides/slide107.xml" ContentType="application/vnd.openxmlformats-officedocument.presentationml.slide+xml"/>
  <Override PartName="/ppt/slides/slide125.xml" ContentType="application/vnd.openxmlformats-officedocument.presentationml.slide+xml"/>
  <Override PartName="/ppt/slides/slide143.xml" ContentType="application/vnd.openxmlformats-officedocument.presentationml.slide+xml"/>
  <Override PartName="/ppt/slides/slide154.xml" ContentType="application/vnd.openxmlformats-officedocument.presentationml.slide+xml"/>
  <Override PartName="/ppt/viewProps.xml" ContentType="application/vnd.openxmlformats-officedocument.presentationml.viewProps+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s/slide66.xml" ContentType="application/vnd.openxmlformats-officedocument.presentationml.slide+xml"/>
  <Override PartName="/ppt/slides/slide95.xml" ContentType="application/vnd.openxmlformats-officedocument.presentationml.slide+xml"/>
  <Override PartName="/ppt/slides/slide103.xml" ContentType="application/vnd.openxmlformats-officedocument.presentationml.slide+xml"/>
  <Override PartName="/ppt/slides/slide114.xml" ContentType="application/vnd.openxmlformats-officedocument.presentationml.slide+xml"/>
  <Override PartName="/ppt/slides/slide132.xml" ContentType="application/vnd.openxmlformats-officedocument.presentationml.slide+xml"/>
  <Override PartName="/ppt/slides/slide150.xml" ContentType="application/vnd.openxmlformats-officedocument.presentationml.slide+xml"/>
  <Override PartName="/ppt/slideLayouts/slideLayout7.xml" ContentType="application/vnd.openxmlformats-officedocument.presentationml.slideLayout+xml"/>
  <Default Extension="bin" ContentType="application/vnd.openxmlformats-officedocument.oleObject"/>
  <Default Extension="png" ContentType="image/png"/>
  <Override PartName="/ppt/notesSlides/notesSlide3.xml" ContentType="application/vnd.openxmlformats-officedocument.presentationml.notesSlide+xml"/>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121.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s/slide44.xml" ContentType="application/vnd.openxmlformats-officedocument.presentationml.slide+xml"/>
  <Override PartName="/ppt/slides/slide62.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Override PartName="/ppt/slides/slide110.xml" ContentType="application/vnd.openxmlformats-officedocument.presentationml.slide+xml"/>
  <Override PartName="/ppt/slideLayouts/slideLayout3.xml" ContentType="application/vnd.openxmlformats-officedocument.presentationml.slideLayout+xml"/>
  <Default Extension="emf" ContentType="image/x-emf"/>
  <Override PartName="/ppt/presentation.xml" ContentType="application/vnd.openxmlformats-officedocument.presentationml.presentation.main+xml"/>
  <Override PartName="/ppt/slides/slide22.xml" ContentType="application/vnd.openxmlformats-officedocument.presentationml.slide+xml"/>
  <Override PartName="/ppt/slides/slide51.xml" ContentType="application/vnd.openxmlformats-officedocument.presentationml.slide+xml"/>
  <Override PartName="/docProps/app.xml" ContentType="application/vnd.openxmlformats-officedocument.extended-properties+xml"/>
  <Override PartName="/ppt/slides/slide11.xml" ContentType="application/vnd.openxmlformats-officedocument.presentationml.slide+xml"/>
  <Override PartName="/ppt/slides/slide40.xml" ContentType="application/vnd.openxmlformats-officedocument.presentationml.slide+xml"/>
  <Override PartName="/ppt/slides/slide119.xml" ContentType="application/vnd.openxmlformats-officedocument.presentationml.slide+xml"/>
  <Override PartName="/ppt/slides/slide148.xml" ContentType="application/vnd.openxmlformats-officedocument.presentationml.slide+xml"/>
  <Default Extension="vml" ContentType="application/vnd.openxmlformats-officedocument.vmlDrawing"/>
  <Override PartName="/ppt/notesSlides/notesSlide8.xml" ContentType="application/vnd.openxmlformats-officedocument.presentationml.notesSlide+xml"/>
  <Override PartName="/ppt/slides/slide89.xml" ContentType="application/vnd.openxmlformats-officedocument.presentationml.slide+xml"/>
  <Override PartName="/ppt/slides/slide108.xml" ContentType="application/vnd.openxmlformats-officedocument.presentationml.slide+xml"/>
  <Override PartName="/ppt/slides/slide126.xml" ContentType="application/vnd.openxmlformats-officedocument.presentationml.slide+xml"/>
  <Override PartName="/ppt/slides/slide137.xml" ContentType="application/vnd.openxmlformats-officedocument.presentationml.slide+xml"/>
  <Override PartName="/ppt/slides/slide155.xml" ContentType="application/vnd.openxmlformats-officedocument.presentationml.slide+xml"/>
  <Override PartName="/ppt/slides/slide49.xml" ContentType="application/vnd.openxmlformats-officedocument.presentationml.slide+xml"/>
  <Override PartName="/ppt/slides/slide78.xml" ContentType="application/vnd.openxmlformats-officedocument.presentationml.slide+xml"/>
  <Override PartName="/ppt/slides/slide96.xml" ContentType="application/vnd.openxmlformats-officedocument.presentationml.slide+xml"/>
  <Override PartName="/ppt/slides/slide115.xml" ContentType="application/vnd.openxmlformats-officedocument.presentationml.slide+xml"/>
  <Override PartName="/ppt/slides/slide144.xml" ContentType="application/vnd.openxmlformats-officedocument.presentationml.slide+xml"/>
  <Override PartName="/ppt/handoutMasters/handoutMaster1.xml" ContentType="application/vnd.openxmlformats-officedocument.presentationml.handoutMaster+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s/slide104.xml" ContentType="application/vnd.openxmlformats-officedocument.presentationml.slide+xml"/>
  <Override PartName="/ppt/slides/slide122.xml" ContentType="application/vnd.openxmlformats-officedocument.presentationml.slide+xml"/>
  <Override PartName="/ppt/slides/slide133.xml" ContentType="application/vnd.openxmlformats-officedocument.presentationml.slide+xml"/>
  <Override PartName="/ppt/slides/slide151.xml" ContentType="application/vnd.openxmlformats-officedocument.presentationml.slide+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s/slide92.xml" ContentType="application/vnd.openxmlformats-officedocument.presentationml.slide+xml"/>
  <Override PartName="/ppt/slides/slide111.xml" ContentType="application/vnd.openxmlformats-officedocument.presentationml.slide+xml"/>
  <Override PartName="/ppt/slides/slide140.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slides/slide100.xml" ContentType="application/vnd.openxmlformats-officedocument.presentationml.slide+xml"/>
  <Default Extension="wmf" ContentType="image/x-wmf"/>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slides/slide12.xml" ContentType="application/vnd.openxmlformats-officedocument.presentationml.slide+xml"/>
  <Override PartName="/ppt/slides/slide30.xml" ContentType="application/vnd.openxmlformats-officedocument.presentationml.slide+xml"/>
  <Override PartName="/ppt/slides/slide149.xml" ContentType="application/vnd.openxmlformats-officedocument.presentationml.slide+xml"/>
  <Override PartName="/ppt/slides/slide138.xml" ContentType="application/vnd.openxmlformats-officedocument.presentationml.slide+xml"/>
  <Override PartName="/ppt/notesSlides/notesSlide9.xml" ContentType="application/vnd.openxmlformats-officedocument.presentationml.notesSlide+xml"/>
  <Override PartName="/ppt/slides/slide79.xml" ContentType="application/vnd.openxmlformats-officedocument.presentationml.slide+xml"/>
  <Override PartName="/ppt/slides/slide109.xml" ContentType="application/vnd.openxmlformats-officedocument.presentationml.slide+xml"/>
  <Override PartName="/ppt/slides/slide127.xml" ContentType="application/vnd.openxmlformats-officedocument.presentationml.slide+xml"/>
  <Override PartName="/ppt/slides/slide145.xml" ContentType="application/vnd.openxmlformats-officedocument.presentationml.slide+xml"/>
  <Override PartName="/ppt/slides/slide156.xml" ContentType="application/vnd.openxmlformats-officedocument.presentationml.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68.xml" ContentType="application/vnd.openxmlformats-officedocument.presentationml.slide+xml"/>
  <Override PartName="/ppt/slides/slide97.xml" ContentType="application/vnd.openxmlformats-officedocument.presentationml.slide+xml"/>
  <Override PartName="/ppt/slides/slide116.xml" ContentType="application/vnd.openxmlformats-officedocument.presentationml.slide+xml"/>
  <Override PartName="/ppt/slides/slide134.xml" ContentType="application/vnd.openxmlformats-officedocument.presentationml.slide+xml"/>
  <Override PartName="/ppt/notesSlides/notesSlide5.xml" ContentType="application/vnd.openxmlformats-officedocument.presentationml.notesSlide+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05.xml" ContentType="application/vnd.openxmlformats-officedocument.presentationml.slide+xml"/>
  <Override PartName="/ppt/slides/slide123.xml" ContentType="application/vnd.openxmlformats-officedocument.presentationml.slide+xml"/>
  <Override PartName="/ppt/slides/slide141.xml" ContentType="application/vnd.openxmlformats-officedocument.presentationml.slide+xml"/>
  <Override PartName="/ppt/slides/slide152.xml" ContentType="application/vnd.openxmlformats-officedocument.presentationml.slide+xml"/>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s/slide93.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s/slide130.xml" ContentType="application/vnd.openxmlformats-officedocument.presentationml.slide+xml"/>
  <Override PartName="/ppt/slideLayouts/slideLayout5.xml" ContentType="application/vnd.openxmlformats-officedocument.presentationml.slideLayout+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Default Extension="jpeg" ContentType="image/jpeg"/>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slides/slide20.xml" ContentType="application/vnd.openxmlformats-officedocument.presentationml.slide+xml"/>
  <Override PartName="/ppt/slides/slide139.xml" ContentType="application/vnd.openxmlformats-officedocument.presentationml.slide+xml"/>
  <Override PartName="/ppt/slides/slide157.xml" ContentType="application/vnd.openxmlformats-officedocument.presentationml.slide+xml"/>
  <Override PartName="/ppt/slides/slide98.xml" ContentType="application/vnd.openxmlformats-officedocument.presentationml.slide+xml"/>
  <Override PartName="/ppt/slides/slide117.xml" ContentType="application/vnd.openxmlformats-officedocument.presentationml.slide+xml"/>
  <Override PartName="/ppt/slides/slide128.xml" ContentType="application/vnd.openxmlformats-officedocument.presentationml.slide+xml"/>
  <Override PartName="/ppt/slides/slide146.xml" ContentType="application/vnd.openxmlformats-officedocument.presentationml.slide+xml"/>
  <Override PartName="/ppt/notesSlides/notesSlide6.xml" ContentType="application/vnd.openxmlformats-officedocument.presentationml.notesSlide+xml"/>
  <Override PartName="/ppt/slides/slide8.xml" ContentType="application/vnd.openxmlformats-officedocument.presentationml.slide+xml"/>
  <Override PartName="/ppt/slides/slide69.xml" ContentType="application/vnd.openxmlformats-officedocument.presentationml.slide+xml"/>
  <Override PartName="/ppt/slides/slide87.xml" ContentType="application/vnd.openxmlformats-officedocument.presentationml.slide+xml"/>
  <Override PartName="/ppt/slides/slide106.xml" ContentType="application/vnd.openxmlformats-officedocument.presentationml.slide+xml"/>
  <Override PartName="/ppt/slides/slide124.xml" ContentType="application/vnd.openxmlformats-officedocument.presentationml.slide+xml"/>
  <Override PartName="/ppt/slides/slide135.xml" ContentType="application/vnd.openxmlformats-officedocument.presentationml.slide+xml"/>
  <Override PartName="/ppt/slides/slide153.xml" ContentType="application/vnd.openxmlformats-officedocument.presentationml.slide+xml"/>
  <Override PartName="/ppt/slides/slide29.xml" ContentType="application/vnd.openxmlformats-officedocument.presentationml.slide+xml"/>
  <Override PartName="/ppt/slides/slide76.xml" ContentType="application/vnd.openxmlformats-officedocument.presentationml.slide+xml"/>
  <Override PartName="/ppt/slides/slide113.xml" ContentType="application/vnd.openxmlformats-officedocument.presentationml.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18" r:id="rId1"/>
  </p:sldMasterIdLst>
  <p:notesMasterIdLst>
    <p:notesMasterId r:id="rId159"/>
  </p:notesMasterIdLst>
  <p:handoutMasterIdLst>
    <p:handoutMasterId r:id="rId160"/>
  </p:handoutMasterIdLst>
  <p:sldIdLst>
    <p:sldId id="256" r:id="rId2"/>
    <p:sldId id="459" r:id="rId3"/>
    <p:sldId id="688" r:id="rId4"/>
    <p:sldId id="614" r:id="rId5"/>
    <p:sldId id="689" r:id="rId6"/>
    <p:sldId id="690" r:id="rId7"/>
    <p:sldId id="691" r:id="rId8"/>
    <p:sldId id="693" r:id="rId9"/>
    <p:sldId id="701" r:id="rId10"/>
    <p:sldId id="702" r:id="rId11"/>
    <p:sldId id="703" r:id="rId12"/>
    <p:sldId id="704" r:id="rId13"/>
    <p:sldId id="705" r:id="rId14"/>
    <p:sldId id="706" r:id="rId15"/>
    <p:sldId id="709" r:id="rId16"/>
    <p:sldId id="710" r:id="rId17"/>
    <p:sldId id="711" r:id="rId18"/>
    <p:sldId id="712" r:id="rId19"/>
    <p:sldId id="876" r:id="rId20"/>
    <p:sldId id="713" r:id="rId21"/>
    <p:sldId id="714" r:id="rId22"/>
    <p:sldId id="715" r:id="rId23"/>
    <p:sldId id="716" r:id="rId24"/>
    <p:sldId id="717" r:id="rId25"/>
    <p:sldId id="718" r:id="rId26"/>
    <p:sldId id="719" r:id="rId27"/>
    <p:sldId id="720" r:id="rId28"/>
    <p:sldId id="721" r:id="rId29"/>
    <p:sldId id="722" r:id="rId30"/>
    <p:sldId id="731" r:id="rId31"/>
    <p:sldId id="732" r:id="rId32"/>
    <p:sldId id="733" r:id="rId33"/>
    <p:sldId id="734" r:id="rId34"/>
    <p:sldId id="735" r:id="rId35"/>
    <p:sldId id="741" r:id="rId36"/>
    <p:sldId id="742" r:id="rId37"/>
    <p:sldId id="743" r:id="rId38"/>
    <p:sldId id="744" r:id="rId39"/>
    <p:sldId id="765" r:id="rId40"/>
    <p:sldId id="766" r:id="rId41"/>
    <p:sldId id="767" r:id="rId42"/>
    <p:sldId id="768" r:id="rId43"/>
    <p:sldId id="769" r:id="rId44"/>
    <p:sldId id="771" r:id="rId45"/>
    <p:sldId id="877" r:id="rId46"/>
    <p:sldId id="878" r:id="rId47"/>
    <p:sldId id="772" r:id="rId48"/>
    <p:sldId id="770" r:id="rId49"/>
    <p:sldId id="774" r:id="rId50"/>
    <p:sldId id="775" r:id="rId51"/>
    <p:sldId id="776" r:id="rId52"/>
    <p:sldId id="777" r:id="rId53"/>
    <p:sldId id="778" r:id="rId54"/>
    <p:sldId id="779" r:id="rId55"/>
    <p:sldId id="780" r:id="rId56"/>
    <p:sldId id="781" r:id="rId57"/>
    <p:sldId id="782" r:id="rId58"/>
    <p:sldId id="783" r:id="rId59"/>
    <p:sldId id="784" r:id="rId60"/>
    <p:sldId id="785" r:id="rId61"/>
    <p:sldId id="786" r:id="rId62"/>
    <p:sldId id="787" r:id="rId63"/>
    <p:sldId id="788" r:id="rId64"/>
    <p:sldId id="789" r:id="rId65"/>
    <p:sldId id="790" r:id="rId66"/>
    <p:sldId id="791" r:id="rId67"/>
    <p:sldId id="879" r:id="rId68"/>
    <p:sldId id="880" r:id="rId69"/>
    <p:sldId id="881" r:id="rId70"/>
    <p:sldId id="900" r:id="rId71"/>
    <p:sldId id="899" r:id="rId72"/>
    <p:sldId id="902" r:id="rId73"/>
    <p:sldId id="904" r:id="rId74"/>
    <p:sldId id="905" r:id="rId75"/>
    <p:sldId id="906" r:id="rId76"/>
    <p:sldId id="888" r:id="rId77"/>
    <p:sldId id="891" r:id="rId78"/>
    <p:sldId id="892" r:id="rId79"/>
    <p:sldId id="893" r:id="rId80"/>
    <p:sldId id="907" r:id="rId81"/>
    <p:sldId id="908" r:id="rId82"/>
    <p:sldId id="793" r:id="rId83"/>
    <p:sldId id="794" r:id="rId84"/>
    <p:sldId id="753" r:id="rId85"/>
    <p:sldId id="795" r:id="rId86"/>
    <p:sldId id="757" r:id="rId87"/>
    <p:sldId id="758" r:id="rId88"/>
    <p:sldId id="759" r:id="rId89"/>
    <p:sldId id="760" r:id="rId90"/>
    <p:sldId id="761" r:id="rId91"/>
    <p:sldId id="762" r:id="rId92"/>
    <p:sldId id="763" r:id="rId93"/>
    <p:sldId id="764" r:id="rId94"/>
    <p:sldId id="796" r:id="rId95"/>
    <p:sldId id="832" r:id="rId96"/>
    <p:sldId id="833" r:id="rId97"/>
    <p:sldId id="834" r:id="rId98"/>
    <p:sldId id="909" r:id="rId99"/>
    <p:sldId id="835" r:id="rId100"/>
    <p:sldId id="910" r:id="rId101"/>
    <p:sldId id="911" r:id="rId102"/>
    <p:sldId id="837" r:id="rId103"/>
    <p:sldId id="839" r:id="rId104"/>
    <p:sldId id="912" r:id="rId105"/>
    <p:sldId id="840" r:id="rId106"/>
    <p:sldId id="841" r:id="rId107"/>
    <p:sldId id="842" r:id="rId108"/>
    <p:sldId id="843" r:id="rId109"/>
    <p:sldId id="860" r:id="rId110"/>
    <p:sldId id="845" r:id="rId111"/>
    <p:sldId id="846" r:id="rId112"/>
    <p:sldId id="847" r:id="rId113"/>
    <p:sldId id="848" r:id="rId114"/>
    <p:sldId id="849" r:id="rId115"/>
    <p:sldId id="850" r:id="rId116"/>
    <p:sldId id="851" r:id="rId117"/>
    <p:sldId id="852" r:id="rId118"/>
    <p:sldId id="853" r:id="rId119"/>
    <p:sldId id="854" r:id="rId120"/>
    <p:sldId id="855" r:id="rId121"/>
    <p:sldId id="856" r:id="rId122"/>
    <p:sldId id="857" r:id="rId123"/>
    <p:sldId id="858" r:id="rId124"/>
    <p:sldId id="798" r:id="rId125"/>
    <p:sldId id="800" r:id="rId126"/>
    <p:sldId id="801" r:id="rId127"/>
    <p:sldId id="802" r:id="rId128"/>
    <p:sldId id="803" r:id="rId129"/>
    <p:sldId id="804" r:id="rId130"/>
    <p:sldId id="805" r:id="rId131"/>
    <p:sldId id="806" r:id="rId132"/>
    <p:sldId id="807" r:id="rId133"/>
    <p:sldId id="808" r:id="rId134"/>
    <p:sldId id="809" r:id="rId135"/>
    <p:sldId id="810" r:id="rId136"/>
    <p:sldId id="811" r:id="rId137"/>
    <p:sldId id="812" r:id="rId138"/>
    <p:sldId id="813" r:id="rId139"/>
    <p:sldId id="814" r:id="rId140"/>
    <p:sldId id="815" r:id="rId141"/>
    <p:sldId id="816" r:id="rId142"/>
    <p:sldId id="817" r:id="rId143"/>
    <p:sldId id="818" r:id="rId144"/>
    <p:sldId id="819" r:id="rId145"/>
    <p:sldId id="820" r:id="rId146"/>
    <p:sldId id="821" r:id="rId147"/>
    <p:sldId id="822" r:id="rId148"/>
    <p:sldId id="823" r:id="rId149"/>
    <p:sldId id="824" r:id="rId150"/>
    <p:sldId id="825" r:id="rId151"/>
    <p:sldId id="826" r:id="rId152"/>
    <p:sldId id="827" r:id="rId153"/>
    <p:sldId id="828" r:id="rId154"/>
    <p:sldId id="829" r:id="rId155"/>
    <p:sldId id="830" r:id="rId156"/>
    <p:sldId id="913" r:id="rId157"/>
    <p:sldId id="405" r:id="rId158"/>
  </p:sldIdLst>
  <p:sldSz cx="9144000" cy="6858000" type="screen4x3"/>
  <p:notesSz cx="6834188" cy="9979025"/>
  <p:defaultTextStyle>
    <a:defPPr>
      <a:defRPr lang="zh-CN"/>
    </a:defPPr>
    <a:lvl1pPr algn="r" rtl="0" fontAlgn="base">
      <a:spcBef>
        <a:spcPct val="0"/>
      </a:spcBef>
      <a:spcAft>
        <a:spcPct val="0"/>
      </a:spcAft>
      <a:defRPr sz="4400" b="1" kern="1200">
        <a:solidFill>
          <a:schemeClr val="tx1"/>
        </a:solidFill>
        <a:latin typeface="Arial" charset="0"/>
        <a:ea typeface="宋体" pitchFamily="2" charset="-122"/>
        <a:cs typeface="+mn-cs"/>
      </a:defRPr>
    </a:lvl1pPr>
    <a:lvl2pPr marL="457200" algn="r" rtl="0" fontAlgn="base">
      <a:spcBef>
        <a:spcPct val="0"/>
      </a:spcBef>
      <a:spcAft>
        <a:spcPct val="0"/>
      </a:spcAft>
      <a:defRPr sz="4400" b="1" kern="1200">
        <a:solidFill>
          <a:schemeClr val="tx1"/>
        </a:solidFill>
        <a:latin typeface="Arial" charset="0"/>
        <a:ea typeface="宋体" pitchFamily="2" charset="-122"/>
        <a:cs typeface="+mn-cs"/>
      </a:defRPr>
    </a:lvl2pPr>
    <a:lvl3pPr marL="914400" algn="r" rtl="0" fontAlgn="base">
      <a:spcBef>
        <a:spcPct val="0"/>
      </a:spcBef>
      <a:spcAft>
        <a:spcPct val="0"/>
      </a:spcAft>
      <a:defRPr sz="4400" b="1" kern="1200">
        <a:solidFill>
          <a:schemeClr val="tx1"/>
        </a:solidFill>
        <a:latin typeface="Arial" charset="0"/>
        <a:ea typeface="宋体" pitchFamily="2" charset="-122"/>
        <a:cs typeface="+mn-cs"/>
      </a:defRPr>
    </a:lvl3pPr>
    <a:lvl4pPr marL="1371600" algn="r" rtl="0" fontAlgn="base">
      <a:spcBef>
        <a:spcPct val="0"/>
      </a:spcBef>
      <a:spcAft>
        <a:spcPct val="0"/>
      </a:spcAft>
      <a:defRPr sz="4400" b="1" kern="1200">
        <a:solidFill>
          <a:schemeClr val="tx1"/>
        </a:solidFill>
        <a:latin typeface="Arial" charset="0"/>
        <a:ea typeface="宋体" pitchFamily="2" charset="-122"/>
        <a:cs typeface="+mn-cs"/>
      </a:defRPr>
    </a:lvl4pPr>
    <a:lvl5pPr marL="1828800" algn="r" rtl="0" fontAlgn="base">
      <a:spcBef>
        <a:spcPct val="0"/>
      </a:spcBef>
      <a:spcAft>
        <a:spcPct val="0"/>
      </a:spcAft>
      <a:defRPr sz="4400" b="1" kern="1200">
        <a:solidFill>
          <a:schemeClr val="tx1"/>
        </a:solidFill>
        <a:latin typeface="Arial" charset="0"/>
        <a:ea typeface="宋体" pitchFamily="2" charset="-122"/>
        <a:cs typeface="+mn-cs"/>
      </a:defRPr>
    </a:lvl5pPr>
    <a:lvl6pPr marL="2286000" algn="l" defTabSz="914400" rtl="0" eaLnBrk="1" latinLnBrk="0" hangingPunct="1">
      <a:defRPr sz="4400" b="1" kern="1200">
        <a:solidFill>
          <a:schemeClr val="tx1"/>
        </a:solidFill>
        <a:latin typeface="Arial" charset="0"/>
        <a:ea typeface="宋体" pitchFamily="2" charset="-122"/>
        <a:cs typeface="+mn-cs"/>
      </a:defRPr>
    </a:lvl6pPr>
    <a:lvl7pPr marL="2743200" algn="l" defTabSz="914400" rtl="0" eaLnBrk="1" latinLnBrk="0" hangingPunct="1">
      <a:defRPr sz="4400" b="1" kern="1200">
        <a:solidFill>
          <a:schemeClr val="tx1"/>
        </a:solidFill>
        <a:latin typeface="Arial" charset="0"/>
        <a:ea typeface="宋体" pitchFamily="2" charset="-122"/>
        <a:cs typeface="+mn-cs"/>
      </a:defRPr>
    </a:lvl7pPr>
    <a:lvl8pPr marL="3200400" algn="l" defTabSz="914400" rtl="0" eaLnBrk="1" latinLnBrk="0" hangingPunct="1">
      <a:defRPr sz="4400" b="1" kern="1200">
        <a:solidFill>
          <a:schemeClr val="tx1"/>
        </a:solidFill>
        <a:latin typeface="Arial" charset="0"/>
        <a:ea typeface="宋体" pitchFamily="2" charset="-122"/>
        <a:cs typeface="+mn-cs"/>
      </a:defRPr>
    </a:lvl8pPr>
    <a:lvl9pPr marL="3657600" algn="l" defTabSz="914400" rtl="0" eaLnBrk="1" latinLnBrk="0" hangingPunct="1">
      <a:defRPr sz="4400" b="1" kern="1200">
        <a:solidFill>
          <a:schemeClr val="tx1"/>
        </a:solidFill>
        <a:latin typeface="Arial" charset="0"/>
        <a:ea typeface="宋体"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0000"/>
    <a:srgbClr val="0000FF"/>
    <a:srgbClr val="004C00"/>
    <a:srgbClr val="66FFFF"/>
    <a:srgbClr val="CCFFFF"/>
    <a:srgbClr val="CCECFF"/>
    <a:srgbClr val="006600"/>
    <a:srgbClr val="F8E708"/>
    <a:srgbClr val="D36E23"/>
    <a:srgbClr val="003300"/>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9816" autoAdjust="0"/>
  </p:normalViewPr>
  <p:slideViewPr>
    <p:cSldViewPr>
      <p:cViewPr varScale="1">
        <p:scale>
          <a:sx n="58" d="100"/>
          <a:sy n="58" d="100"/>
        </p:scale>
        <p:origin x="-1350" y="-84"/>
      </p:cViewPr>
      <p:guideLst>
        <p:guide orient="horz" pos="2160"/>
        <p:guide pos="2880"/>
      </p:guideLst>
    </p:cSldViewPr>
  </p:slideViewPr>
  <p:notesTextViewPr>
    <p:cViewPr>
      <p:scale>
        <a:sx n="100" d="100"/>
        <a:sy n="100" d="100"/>
      </p:scale>
      <p:origin x="0" y="0"/>
    </p:cViewPr>
  </p:notesTextViewPr>
  <p:notesViewPr>
    <p:cSldViewPr>
      <p:cViewPr varScale="1">
        <p:scale>
          <a:sx n="61" d="100"/>
          <a:sy n="61" d="100"/>
        </p:scale>
        <p:origin x="-1560" y="-78"/>
      </p:cViewPr>
      <p:guideLst>
        <p:guide orient="horz" pos="3143"/>
        <p:guide pos="2153"/>
      </p:guideLst>
    </p:cSldViewPr>
  </p:notesViewPr>
  <p:gridSpacing cx="78028800" cy="780288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slide" Target="slides/slide153.xml"/><Relationship Id="rId159" Type="http://schemas.openxmlformats.org/officeDocument/2006/relationships/notesMaster" Target="notesMasters/notesMaster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handoutMaster" Target="handoutMasters/handoutMaster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slide" Target="slides/slide147.xml"/><Relationship Id="rId151" Type="http://schemas.openxmlformats.org/officeDocument/2006/relationships/slide" Target="slides/slide150.xml"/><Relationship Id="rId156" Type="http://schemas.openxmlformats.org/officeDocument/2006/relationships/slide" Target="slides/slide155.xml"/><Relationship Id="rId16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viewProps" Target="view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theme" Target="theme/theme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26.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27.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28.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29.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30.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31.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32.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33.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35.w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36.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37.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38.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39.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12.wmf"/><Relationship Id="rId1" Type="http://schemas.openxmlformats.org/officeDocument/2006/relationships/image" Target="../media/image11.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15.wmf"/><Relationship Id="rId2" Type="http://schemas.openxmlformats.org/officeDocument/2006/relationships/image" Target="../media/image14.wmf"/><Relationship Id="rId1" Type="http://schemas.openxmlformats.org/officeDocument/2006/relationships/image" Target="../media/image13.wmf"/><Relationship Id="rId4" Type="http://schemas.openxmlformats.org/officeDocument/2006/relationships/image" Target="../media/image16.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9.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24.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3362" name="Rectangle 2"/>
          <p:cNvSpPr>
            <a:spLocks noGrp="1" noChangeArrowheads="1"/>
          </p:cNvSpPr>
          <p:nvPr>
            <p:ph type="hdr" sz="quarter"/>
          </p:nvPr>
        </p:nvSpPr>
        <p:spPr bwMode="auto">
          <a:xfrm>
            <a:off x="0" y="0"/>
            <a:ext cx="2962275" cy="498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200" b="0">
                <a:latin typeface="Arial" pitchFamily="34" charset="0"/>
              </a:defRPr>
            </a:lvl1pPr>
          </a:lstStyle>
          <a:p>
            <a:pPr>
              <a:defRPr/>
            </a:pPr>
            <a:endParaRPr lang="en-US" altLang="zh-CN"/>
          </a:p>
        </p:txBody>
      </p:sp>
      <p:sp>
        <p:nvSpPr>
          <p:cNvPr id="143363" name="Rectangle 3"/>
          <p:cNvSpPr>
            <a:spLocks noGrp="1" noChangeArrowheads="1"/>
          </p:cNvSpPr>
          <p:nvPr>
            <p:ph type="dt" sz="quarter" idx="1"/>
          </p:nvPr>
        </p:nvSpPr>
        <p:spPr bwMode="auto">
          <a:xfrm>
            <a:off x="3871913" y="0"/>
            <a:ext cx="2960687" cy="498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b="0">
                <a:latin typeface="Arial" pitchFamily="34" charset="0"/>
              </a:defRPr>
            </a:lvl1pPr>
          </a:lstStyle>
          <a:p>
            <a:pPr>
              <a:defRPr/>
            </a:pPr>
            <a:endParaRPr lang="en-US" altLang="zh-CN"/>
          </a:p>
        </p:txBody>
      </p:sp>
      <p:sp>
        <p:nvSpPr>
          <p:cNvPr id="143364" name="Rectangle 4"/>
          <p:cNvSpPr>
            <a:spLocks noGrp="1" noChangeArrowheads="1"/>
          </p:cNvSpPr>
          <p:nvPr>
            <p:ph type="ftr" sz="quarter" idx="2"/>
          </p:nvPr>
        </p:nvSpPr>
        <p:spPr bwMode="auto">
          <a:xfrm>
            <a:off x="0" y="9478963"/>
            <a:ext cx="2962275" cy="498475"/>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a:defRPr sz="1200" b="0">
                <a:latin typeface="Arial" pitchFamily="34" charset="0"/>
              </a:defRPr>
            </a:lvl1pPr>
          </a:lstStyle>
          <a:p>
            <a:pPr>
              <a:defRPr/>
            </a:pPr>
            <a:endParaRPr lang="en-US" altLang="zh-CN"/>
          </a:p>
        </p:txBody>
      </p:sp>
      <p:sp>
        <p:nvSpPr>
          <p:cNvPr id="143365" name="Rectangle 5"/>
          <p:cNvSpPr>
            <a:spLocks noGrp="1" noChangeArrowheads="1"/>
          </p:cNvSpPr>
          <p:nvPr>
            <p:ph type="sldNum" sz="quarter" idx="3"/>
          </p:nvPr>
        </p:nvSpPr>
        <p:spPr bwMode="auto">
          <a:xfrm>
            <a:off x="3871913" y="9478963"/>
            <a:ext cx="2960687" cy="498475"/>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b="0">
                <a:latin typeface="Arial" pitchFamily="34" charset="0"/>
              </a:defRPr>
            </a:lvl1pPr>
          </a:lstStyle>
          <a:p>
            <a:pPr>
              <a:defRPr/>
            </a:pPr>
            <a:fld id="{6BFBE361-C59C-4160-B0C0-0EC6DF4CA079}" type="slidenum">
              <a:rPr lang="en-US" altLang="zh-CN"/>
              <a:pPr>
                <a:defRPr/>
              </a:pPr>
              <a:t>‹#›</a:t>
            </a:fld>
            <a:endParaRPr lang="en-US" altLang="zh-CN"/>
          </a:p>
        </p:txBody>
      </p:sp>
    </p:spTree>
    <p:extLst>
      <p:ext uri="{BB962C8B-B14F-4D97-AF65-F5344CB8AC3E}">
        <p14:creationId xmlns:p14="http://schemas.microsoft.com/office/powerpoint/2010/main" xmlns="" val="320695464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2338" name="Rectangle 2"/>
          <p:cNvSpPr>
            <a:spLocks noGrp="1" noChangeArrowheads="1"/>
          </p:cNvSpPr>
          <p:nvPr>
            <p:ph type="hdr" sz="quarter"/>
          </p:nvPr>
        </p:nvSpPr>
        <p:spPr bwMode="auto">
          <a:xfrm>
            <a:off x="0" y="0"/>
            <a:ext cx="2962275" cy="498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200" b="0">
                <a:latin typeface="Arial" pitchFamily="34" charset="0"/>
              </a:defRPr>
            </a:lvl1pPr>
          </a:lstStyle>
          <a:p>
            <a:pPr>
              <a:defRPr/>
            </a:pPr>
            <a:endParaRPr lang="en-US" altLang="zh-CN"/>
          </a:p>
        </p:txBody>
      </p:sp>
      <p:sp>
        <p:nvSpPr>
          <p:cNvPr id="142339" name="Rectangle 3"/>
          <p:cNvSpPr>
            <a:spLocks noGrp="1" noChangeArrowheads="1"/>
          </p:cNvSpPr>
          <p:nvPr>
            <p:ph type="dt" idx="1"/>
          </p:nvPr>
        </p:nvSpPr>
        <p:spPr bwMode="auto">
          <a:xfrm>
            <a:off x="3871913" y="0"/>
            <a:ext cx="2960687" cy="498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b="0">
                <a:latin typeface="Arial" pitchFamily="34" charset="0"/>
              </a:defRPr>
            </a:lvl1pPr>
          </a:lstStyle>
          <a:p>
            <a:pPr>
              <a:defRPr/>
            </a:pPr>
            <a:endParaRPr lang="en-US" altLang="zh-CN"/>
          </a:p>
        </p:txBody>
      </p:sp>
      <p:sp>
        <p:nvSpPr>
          <p:cNvPr id="106500" name="Rectangle 4"/>
          <p:cNvSpPr>
            <a:spLocks noGrp="1" noRot="1" noChangeAspect="1" noChangeArrowheads="1" noTextEdit="1"/>
          </p:cNvSpPr>
          <p:nvPr>
            <p:ph type="sldImg" idx="2"/>
          </p:nvPr>
        </p:nvSpPr>
        <p:spPr bwMode="auto">
          <a:xfrm>
            <a:off x="922338" y="747713"/>
            <a:ext cx="4991100" cy="3743325"/>
          </a:xfrm>
          <a:prstGeom prst="rect">
            <a:avLst/>
          </a:prstGeom>
          <a:noFill/>
          <a:ln w="9525">
            <a:solidFill>
              <a:srgbClr val="000000"/>
            </a:solidFill>
            <a:miter lim="800000"/>
            <a:headEnd/>
            <a:tailEnd/>
          </a:ln>
        </p:spPr>
      </p:sp>
      <p:sp>
        <p:nvSpPr>
          <p:cNvPr id="142341" name="Rectangle 5"/>
          <p:cNvSpPr>
            <a:spLocks noGrp="1" noChangeArrowheads="1"/>
          </p:cNvSpPr>
          <p:nvPr>
            <p:ph type="body" sz="quarter" idx="3"/>
          </p:nvPr>
        </p:nvSpPr>
        <p:spPr bwMode="auto">
          <a:xfrm>
            <a:off x="684213" y="4740275"/>
            <a:ext cx="5467350" cy="449103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142342" name="Rectangle 6"/>
          <p:cNvSpPr>
            <a:spLocks noGrp="1" noChangeArrowheads="1"/>
          </p:cNvSpPr>
          <p:nvPr>
            <p:ph type="ftr" sz="quarter" idx="4"/>
          </p:nvPr>
        </p:nvSpPr>
        <p:spPr bwMode="auto">
          <a:xfrm>
            <a:off x="0" y="9478963"/>
            <a:ext cx="2962275" cy="498475"/>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a:defRPr sz="1200" b="0">
                <a:latin typeface="Arial" pitchFamily="34" charset="0"/>
              </a:defRPr>
            </a:lvl1pPr>
          </a:lstStyle>
          <a:p>
            <a:pPr>
              <a:defRPr/>
            </a:pPr>
            <a:endParaRPr lang="en-US" altLang="zh-CN"/>
          </a:p>
        </p:txBody>
      </p:sp>
      <p:sp>
        <p:nvSpPr>
          <p:cNvPr id="142343" name="Rectangle 7"/>
          <p:cNvSpPr>
            <a:spLocks noGrp="1" noChangeArrowheads="1"/>
          </p:cNvSpPr>
          <p:nvPr>
            <p:ph type="sldNum" sz="quarter" idx="5"/>
          </p:nvPr>
        </p:nvSpPr>
        <p:spPr bwMode="auto">
          <a:xfrm>
            <a:off x="3871913" y="9478963"/>
            <a:ext cx="2960687" cy="498475"/>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b="0">
                <a:latin typeface="Arial" pitchFamily="34" charset="0"/>
              </a:defRPr>
            </a:lvl1pPr>
          </a:lstStyle>
          <a:p>
            <a:pPr>
              <a:defRPr/>
            </a:pPr>
            <a:fld id="{C7032884-8C35-413B-B71D-6B3C2E7C7AE2}" type="slidenum">
              <a:rPr lang="en-US" altLang="zh-CN"/>
              <a:pPr>
                <a:defRPr/>
              </a:pPr>
              <a:t>‹#›</a:t>
            </a:fld>
            <a:endParaRPr lang="en-US" altLang="zh-CN"/>
          </a:p>
        </p:txBody>
      </p:sp>
    </p:spTree>
    <p:extLst>
      <p:ext uri="{BB962C8B-B14F-4D97-AF65-F5344CB8AC3E}">
        <p14:creationId xmlns:p14="http://schemas.microsoft.com/office/powerpoint/2010/main" xmlns="" val="210420356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5541728-0943-4479-A069-61999913F19E}" type="slidenum">
              <a:rPr lang="en-US" altLang="zh-CN"/>
              <a:pPr/>
              <a:t>84</a:t>
            </a:fld>
            <a:endParaRPr lang="en-US" altLang="zh-CN"/>
          </a:p>
        </p:txBody>
      </p:sp>
      <p:sp>
        <p:nvSpPr>
          <p:cNvPr id="815106" name="Rectangle 2"/>
          <p:cNvSpPr>
            <a:spLocks noGrp="1" noRot="1" noChangeAspect="1" noChangeArrowheads="1" noTextEdit="1"/>
          </p:cNvSpPr>
          <p:nvPr>
            <p:ph type="sldImg"/>
          </p:nvPr>
        </p:nvSpPr>
        <p:spPr>
          <a:xfrm>
            <a:off x="922338" y="747713"/>
            <a:ext cx="4991100" cy="3743325"/>
          </a:xfrm>
          <a:ln/>
        </p:spPr>
      </p:sp>
      <p:sp>
        <p:nvSpPr>
          <p:cNvPr id="815107" name="Rectangle 3"/>
          <p:cNvSpPr>
            <a:spLocks noGrp="1" noChangeArrowheads="1"/>
          </p:cNvSpPr>
          <p:nvPr>
            <p:ph type="body" idx="1"/>
          </p:nvPr>
        </p:nvSpPr>
        <p:spPr>
          <a:xfrm>
            <a:off x="911225" y="4740037"/>
            <a:ext cx="5011738" cy="4490561"/>
          </a:xfrm>
        </p:spPr>
        <p:txBody>
          <a:bodyPr/>
          <a:lstStyle/>
          <a:p>
            <a:endParaRPr lang="zh-CN" altLang="zh-CN" b="1">
              <a:latin typeface="楷体_GB2312" pitchFamily="49" charset="-122"/>
              <a:ea typeface="楷体_GB2312" pitchFamily="49" charset="-122"/>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D003AC6-8E1F-47C0-9D6D-9D6298966750}" type="slidenum">
              <a:rPr lang="en-US" altLang="zh-CN"/>
              <a:pPr/>
              <a:t>123</a:t>
            </a:fld>
            <a:endParaRPr lang="en-US" altLang="zh-CN"/>
          </a:p>
        </p:txBody>
      </p:sp>
      <p:sp>
        <p:nvSpPr>
          <p:cNvPr id="901122" name="Rectangle 2"/>
          <p:cNvSpPr>
            <a:spLocks noGrp="1" noRot="1" noChangeAspect="1" noChangeArrowheads="1" noTextEdit="1"/>
          </p:cNvSpPr>
          <p:nvPr>
            <p:ph type="sldImg"/>
          </p:nvPr>
        </p:nvSpPr>
        <p:spPr>
          <a:ln/>
        </p:spPr>
      </p:sp>
      <p:sp>
        <p:nvSpPr>
          <p:cNvPr id="901123" name="Rectangle 3"/>
          <p:cNvSpPr>
            <a:spLocks noGrp="1" noChangeArrowheads="1"/>
          </p:cNvSpPr>
          <p:nvPr>
            <p:ph type="body" idx="1"/>
          </p:nvPr>
        </p:nvSpPr>
        <p:spPr>
          <a:xfrm>
            <a:off x="910588" y="4740157"/>
            <a:ext cx="5013012" cy="4490003"/>
          </a:xfrm>
        </p:spPr>
        <p:txBody>
          <a:bodyPr/>
          <a:lstStyle/>
          <a:p>
            <a:endParaRPr lang="zh-CN" altLang="zh-CN" b="1">
              <a:latin typeface="楷体_GB2312" pitchFamily="49" charset="-122"/>
              <a:ea typeface="楷体_GB2312" pitchFamily="49" charset="-122"/>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380E1E0-61BC-4BE4-8245-2D42E102F78F}" type="slidenum">
              <a:rPr lang="en-US" altLang="zh-CN"/>
              <a:pPr/>
              <a:t>96</a:t>
            </a:fld>
            <a:endParaRPr lang="en-US" altLang="zh-CN"/>
          </a:p>
        </p:txBody>
      </p:sp>
      <p:sp>
        <p:nvSpPr>
          <p:cNvPr id="874498" name="Rectangle 2"/>
          <p:cNvSpPr>
            <a:spLocks noGrp="1" noRot="1" noChangeAspect="1" noChangeArrowheads="1" noTextEdit="1"/>
          </p:cNvSpPr>
          <p:nvPr>
            <p:ph type="sldImg"/>
          </p:nvPr>
        </p:nvSpPr>
        <p:spPr>
          <a:ln/>
        </p:spPr>
      </p:sp>
      <p:sp>
        <p:nvSpPr>
          <p:cNvPr id="874499" name="Rectangle 3"/>
          <p:cNvSpPr>
            <a:spLocks noGrp="1" noChangeArrowheads="1"/>
          </p:cNvSpPr>
          <p:nvPr>
            <p:ph type="body" idx="1"/>
          </p:nvPr>
        </p:nvSpPr>
        <p:spPr>
          <a:xfrm>
            <a:off x="910588" y="4740157"/>
            <a:ext cx="5013012" cy="4490003"/>
          </a:xfrm>
        </p:spPr>
        <p:txBody>
          <a:bodyPr/>
          <a:lstStyle/>
          <a:p>
            <a:endParaRPr lang="zh-CN" altLang="zh-CN" b="1">
              <a:latin typeface="楷体_GB2312" pitchFamily="49" charset="-122"/>
              <a:ea typeface="楷体_GB2312" pitchFamily="49" charset="-122"/>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10B850F-49F3-4568-9158-CB14CCE7758A}" type="slidenum">
              <a:rPr lang="en-US" altLang="zh-CN"/>
              <a:pPr/>
              <a:t>97</a:t>
            </a:fld>
            <a:endParaRPr lang="en-US" altLang="zh-CN"/>
          </a:p>
        </p:txBody>
      </p:sp>
      <p:sp>
        <p:nvSpPr>
          <p:cNvPr id="876546" name="Rectangle 2"/>
          <p:cNvSpPr>
            <a:spLocks noGrp="1" noRot="1" noChangeAspect="1" noChangeArrowheads="1" noTextEdit="1"/>
          </p:cNvSpPr>
          <p:nvPr>
            <p:ph type="sldImg"/>
          </p:nvPr>
        </p:nvSpPr>
        <p:spPr>
          <a:ln/>
        </p:spPr>
      </p:sp>
      <p:sp>
        <p:nvSpPr>
          <p:cNvPr id="876547" name="Rectangle 3"/>
          <p:cNvSpPr>
            <a:spLocks noGrp="1" noChangeArrowheads="1"/>
          </p:cNvSpPr>
          <p:nvPr>
            <p:ph type="body" idx="1"/>
          </p:nvPr>
        </p:nvSpPr>
        <p:spPr>
          <a:xfrm>
            <a:off x="910588" y="4740157"/>
            <a:ext cx="5013012" cy="4490003"/>
          </a:xfrm>
        </p:spPr>
        <p:txBody>
          <a:bodyPr/>
          <a:lstStyle/>
          <a:p>
            <a:endParaRPr lang="zh-CN" altLang="zh-CN" b="1">
              <a:latin typeface="楷体_GB2312" pitchFamily="49" charset="-122"/>
              <a:ea typeface="楷体_GB2312" pitchFamily="49" charset="-122"/>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10B850F-49F3-4568-9158-CB14CCE7758A}" type="slidenum">
              <a:rPr lang="en-US" altLang="zh-CN"/>
              <a:pPr/>
              <a:t>98</a:t>
            </a:fld>
            <a:endParaRPr lang="en-US" altLang="zh-CN"/>
          </a:p>
        </p:txBody>
      </p:sp>
      <p:sp>
        <p:nvSpPr>
          <p:cNvPr id="876546" name="Rectangle 2"/>
          <p:cNvSpPr>
            <a:spLocks noGrp="1" noRot="1" noChangeAspect="1" noChangeArrowheads="1" noTextEdit="1"/>
          </p:cNvSpPr>
          <p:nvPr>
            <p:ph type="sldImg"/>
          </p:nvPr>
        </p:nvSpPr>
        <p:spPr>
          <a:ln/>
        </p:spPr>
      </p:sp>
      <p:sp>
        <p:nvSpPr>
          <p:cNvPr id="876547" name="Rectangle 3"/>
          <p:cNvSpPr>
            <a:spLocks noGrp="1" noChangeArrowheads="1"/>
          </p:cNvSpPr>
          <p:nvPr>
            <p:ph type="body" idx="1"/>
          </p:nvPr>
        </p:nvSpPr>
        <p:spPr>
          <a:xfrm>
            <a:off x="910588" y="4740157"/>
            <a:ext cx="5013012" cy="4490003"/>
          </a:xfrm>
        </p:spPr>
        <p:txBody>
          <a:bodyPr/>
          <a:lstStyle/>
          <a:p>
            <a:endParaRPr lang="zh-CN" altLang="zh-CN" b="1">
              <a:latin typeface="楷体_GB2312" pitchFamily="49" charset="-122"/>
              <a:ea typeface="楷体_GB2312" pitchFamily="49" charset="-122"/>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E637998-7D7C-4C83-A203-6318634FC3C8}" type="slidenum">
              <a:rPr lang="en-US" altLang="zh-CN"/>
              <a:pPr/>
              <a:t>102</a:t>
            </a:fld>
            <a:endParaRPr lang="en-US" altLang="zh-CN"/>
          </a:p>
        </p:txBody>
      </p:sp>
      <p:sp>
        <p:nvSpPr>
          <p:cNvPr id="880642" name="Rectangle 2"/>
          <p:cNvSpPr>
            <a:spLocks noGrp="1" noRot="1" noChangeAspect="1" noChangeArrowheads="1" noTextEdit="1"/>
          </p:cNvSpPr>
          <p:nvPr>
            <p:ph type="sldImg"/>
          </p:nvPr>
        </p:nvSpPr>
        <p:spPr>
          <a:ln/>
        </p:spPr>
      </p:sp>
      <p:sp>
        <p:nvSpPr>
          <p:cNvPr id="880643" name="Rectangle 3"/>
          <p:cNvSpPr>
            <a:spLocks noGrp="1" noChangeArrowheads="1"/>
          </p:cNvSpPr>
          <p:nvPr>
            <p:ph type="body" idx="1"/>
          </p:nvPr>
        </p:nvSpPr>
        <p:spPr>
          <a:xfrm>
            <a:off x="910588" y="4740157"/>
            <a:ext cx="5013012" cy="4490003"/>
          </a:xfrm>
        </p:spPr>
        <p:txBody>
          <a:bodyPr/>
          <a:lstStyle/>
          <a:p>
            <a:endParaRPr lang="zh-CN" altLang="zh-CN" b="1">
              <a:latin typeface="楷体_GB2312" pitchFamily="49" charset="-122"/>
              <a:ea typeface="楷体_GB2312" pitchFamily="49" charset="-122"/>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1D795CE-9095-45FC-BB99-8A384574A8A3}" type="slidenum">
              <a:rPr lang="en-US" altLang="zh-CN"/>
              <a:pPr/>
              <a:t>114</a:t>
            </a:fld>
            <a:endParaRPr lang="en-US" altLang="zh-CN"/>
          </a:p>
        </p:txBody>
      </p:sp>
      <p:sp>
        <p:nvSpPr>
          <p:cNvPr id="890882" name="Rectangle 2"/>
          <p:cNvSpPr>
            <a:spLocks noGrp="1" noRot="1" noChangeAspect="1" noChangeArrowheads="1" noTextEdit="1"/>
          </p:cNvSpPr>
          <p:nvPr>
            <p:ph type="sldImg"/>
          </p:nvPr>
        </p:nvSpPr>
        <p:spPr>
          <a:ln/>
        </p:spPr>
      </p:sp>
      <p:sp>
        <p:nvSpPr>
          <p:cNvPr id="890883" name="Rectangle 3"/>
          <p:cNvSpPr>
            <a:spLocks noGrp="1" noChangeArrowheads="1"/>
          </p:cNvSpPr>
          <p:nvPr>
            <p:ph type="body" idx="1"/>
          </p:nvPr>
        </p:nvSpPr>
        <p:spPr>
          <a:xfrm>
            <a:off x="910588" y="4740157"/>
            <a:ext cx="5013012" cy="4490003"/>
          </a:xfrm>
        </p:spPr>
        <p:txBody>
          <a:bodyPr/>
          <a:lstStyle/>
          <a:p>
            <a:endParaRPr lang="zh-CN" altLang="zh-CN" b="1">
              <a:latin typeface="楷体_GB2312" pitchFamily="49" charset="-122"/>
              <a:ea typeface="楷体_GB2312" pitchFamily="49" charset="-122"/>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97B814A-119F-4FB5-A2E4-E830A4A574C8}" type="slidenum">
              <a:rPr lang="en-US" altLang="zh-CN"/>
              <a:pPr/>
              <a:t>116</a:t>
            </a:fld>
            <a:endParaRPr lang="en-US" altLang="zh-CN"/>
          </a:p>
        </p:txBody>
      </p:sp>
      <p:sp>
        <p:nvSpPr>
          <p:cNvPr id="896002" name="Rectangle 2"/>
          <p:cNvSpPr>
            <a:spLocks noGrp="1" noRot="1" noChangeAspect="1" noChangeArrowheads="1" noTextEdit="1"/>
          </p:cNvSpPr>
          <p:nvPr>
            <p:ph type="sldImg"/>
          </p:nvPr>
        </p:nvSpPr>
        <p:spPr>
          <a:ln/>
        </p:spPr>
      </p:sp>
      <p:sp>
        <p:nvSpPr>
          <p:cNvPr id="896003" name="Rectangle 3"/>
          <p:cNvSpPr>
            <a:spLocks noGrp="1" noChangeArrowheads="1"/>
          </p:cNvSpPr>
          <p:nvPr>
            <p:ph type="body" idx="1"/>
          </p:nvPr>
        </p:nvSpPr>
        <p:spPr>
          <a:xfrm>
            <a:off x="910588" y="4740157"/>
            <a:ext cx="5013012" cy="4490003"/>
          </a:xfrm>
        </p:spPr>
        <p:txBody>
          <a:bodyPr/>
          <a:lstStyle/>
          <a:p>
            <a:endParaRPr lang="zh-CN" altLang="zh-CN" b="1">
              <a:latin typeface="楷体_GB2312" pitchFamily="49" charset="-122"/>
              <a:ea typeface="楷体_GB2312" pitchFamily="49" charset="-122"/>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38110F9-A44E-4D8B-9F2C-B2EE30131DAC}" type="slidenum">
              <a:rPr lang="en-US" altLang="zh-CN"/>
              <a:pPr/>
              <a:t>117</a:t>
            </a:fld>
            <a:endParaRPr lang="en-US" altLang="zh-CN"/>
          </a:p>
        </p:txBody>
      </p:sp>
      <p:sp>
        <p:nvSpPr>
          <p:cNvPr id="893954" name="Rectangle 2"/>
          <p:cNvSpPr>
            <a:spLocks noGrp="1" noRot="1" noChangeAspect="1" noChangeArrowheads="1" noTextEdit="1"/>
          </p:cNvSpPr>
          <p:nvPr>
            <p:ph type="sldImg"/>
          </p:nvPr>
        </p:nvSpPr>
        <p:spPr>
          <a:ln/>
        </p:spPr>
      </p:sp>
      <p:sp>
        <p:nvSpPr>
          <p:cNvPr id="893955" name="Rectangle 3"/>
          <p:cNvSpPr>
            <a:spLocks noGrp="1" noChangeArrowheads="1"/>
          </p:cNvSpPr>
          <p:nvPr>
            <p:ph type="body" idx="1"/>
          </p:nvPr>
        </p:nvSpPr>
        <p:spPr>
          <a:xfrm>
            <a:off x="910588" y="4740157"/>
            <a:ext cx="5013012" cy="4490003"/>
          </a:xfrm>
        </p:spPr>
        <p:txBody>
          <a:bodyPr/>
          <a:lstStyle/>
          <a:p>
            <a:endParaRPr lang="zh-CN" altLang="zh-CN" b="1">
              <a:latin typeface="楷体_GB2312" pitchFamily="49" charset="-122"/>
              <a:ea typeface="楷体_GB2312" pitchFamily="49" charset="-122"/>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DA2C392-F213-4E5C-BB34-9FDC850AB50E}" type="slidenum">
              <a:rPr lang="en-US" altLang="zh-CN"/>
              <a:pPr/>
              <a:t>119</a:t>
            </a:fld>
            <a:endParaRPr lang="en-US" altLang="zh-CN"/>
          </a:p>
        </p:txBody>
      </p:sp>
      <p:sp>
        <p:nvSpPr>
          <p:cNvPr id="898050" name="Rectangle 2"/>
          <p:cNvSpPr>
            <a:spLocks noGrp="1" noRot="1" noChangeAspect="1" noChangeArrowheads="1" noTextEdit="1"/>
          </p:cNvSpPr>
          <p:nvPr>
            <p:ph type="sldImg"/>
          </p:nvPr>
        </p:nvSpPr>
        <p:spPr>
          <a:ln/>
        </p:spPr>
      </p:sp>
      <p:sp>
        <p:nvSpPr>
          <p:cNvPr id="898051" name="Rectangle 3"/>
          <p:cNvSpPr>
            <a:spLocks noGrp="1" noChangeArrowheads="1"/>
          </p:cNvSpPr>
          <p:nvPr>
            <p:ph type="body" idx="1"/>
          </p:nvPr>
        </p:nvSpPr>
        <p:spPr>
          <a:xfrm>
            <a:off x="910588" y="4740157"/>
            <a:ext cx="5013012" cy="4490003"/>
          </a:xfrm>
        </p:spPr>
        <p:txBody>
          <a:bodyPr/>
          <a:lstStyle/>
          <a:p>
            <a:endParaRPr lang="zh-CN" altLang="zh-CN" b="1">
              <a:latin typeface="楷体_GB2312" pitchFamily="49" charset="-122"/>
              <a:ea typeface="楷体_GB2312" pitchFamily="49" charset="-122"/>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标题幻灯片">
    <p:spTree>
      <p:nvGrpSpPr>
        <p:cNvPr id="1" name=""/>
        <p:cNvGrpSpPr/>
        <p:nvPr/>
      </p:nvGrpSpPr>
      <p:grpSpPr>
        <a:xfrm>
          <a:off x="0" y="0"/>
          <a:ext cx="0" cy="0"/>
          <a:chOff x="0" y="0"/>
          <a:chExt cx="0" cy="0"/>
        </a:xfrm>
      </p:grpSpPr>
      <p:sp>
        <p:nvSpPr>
          <p:cNvPr id="2" name="AutoShape 7"/>
          <p:cNvSpPr>
            <a:spLocks noChangeArrowheads="1"/>
          </p:cNvSpPr>
          <p:nvPr userDrawn="1"/>
        </p:nvSpPr>
        <p:spPr bwMode="auto">
          <a:xfrm>
            <a:off x="990600" y="2514600"/>
            <a:ext cx="7239000" cy="185737"/>
          </a:xfrm>
          <a:custGeom>
            <a:avLst/>
            <a:gdLst>
              <a:gd name="T0" fmla="*/ 0 w 1000"/>
              <a:gd name="T1" fmla="*/ 0 h 1000"/>
              <a:gd name="T2" fmla="*/ 618 w 1000"/>
              <a:gd name="T3" fmla="*/ 0 h 1000"/>
              <a:gd name="T4" fmla="*/ 618 w 1000"/>
              <a:gd name="T5" fmla="*/ 1000 h 1000"/>
              <a:gd name="T6" fmla="*/ 0 w 1000"/>
              <a:gd name="T7" fmla="*/ 1000 h 1000"/>
              <a:gd name="T8" fmla="*/ 0 w 1000"/>
              <a:gd name="T9" fmla="*/ 0 h 1000"/>
              <a:gd name="T10" fmla="*/ 1000 w 1000"/>
              <a:gd name="T11" fmla="*/ 0 h 1000"/>
              <a:gd name="T12" fmla="*/ 0 60000 65536"/>
              <a:gd name="T13" fmla="*/ 0 60000 65536"/>
              <a:gd name="T14" fmla="*/ 0 60000 65536"/>
              <a:gd name="T15" fmla="*/ 0 60000 65536"/>
              <a:gd name="T16" fmla="*/ 0 60000 65536"/>
              <a:gd name="T17" fmla="*/ 0 60000 65536"/>
              <a:gd name="T18" fmla="*/ 0 w 1000"/>
              <a:gd name="T19" fmla="*/ 0 h 1000"/>
              <a:gd name="T20" fmla="*/ 1000 w 1000"/>
              <a:gd name="T21" fmla="*/ 1000 h 1000"/>
            </a:gdLst>
            <a:ahLst/>
            <a:cxnLst>
              <a:cxn ang="T12">
                <a:pos x="T0" y="T1"/>
              </a:cxn>
              <a:cxn ang="T13">
                <a:pos x="T2" y="T3"/>
              </a:cxn>
              <a:cxn ang="T14">
                <a:pos x="T4" y="T5"/>
              </a:cxn>
              <a:cxn ang="T15">
                <a:pos x="T6" y="T7"/>
              </a:cxn>
              <a:cxn ang="T16">
                <a:pos x="T8" y="T9"/>
              </a:cxn>
              <a:cxn ang="T17">
                <a:pos x="T10" y="T11"/>
              </a:cxn>
            </a:cxnLst>
            <a:rect l="T18" t="T19" r="T20" b="T21"/>
            <a:pathLst>
              <a:path w="1000" h="1000" stroke="0">
                <a:moveTo>
                  <a:pt x="0" y="0"/>
                </a:moveTo>
                <a:lnTo>
                  <a:pt x="618" y="0"/>
                </a:lnTo>
                <a:lnTo>
                  <a:pt x="618" y="1000"/>
                </a:lnTo>
                <a:lnTo>
                  <a:pt x="0" y="1000"/>
                </a:lnTo>
                <a:close/>
              </a:path>
              <a:path w="1000" h="1000">
                <a:moveTo>
                  <a:pt x="0" y="0"/>
                </a:moveTo>
                <a:lnTo>
                  <a:pt x="1000" y="0"/>
                </a:lnTo>
              </a:path>
            </a:pathLst>
          </a:custGeom>
          <a:solidFill>
            <a:srgbClr val="C00000"/>
          </a:solidFill>
          <a:ln w="9525" algn="ctr">
            <a:solidFill>
              <a:srgbClr val="C00000"/>
            </a:solidFill>
            <a:round/>
            <a:headEnd/>
            <a:tailEnd/>
          </a:ln>
        </p:spPr>
        <p:txBody>
          <a:bodyPr/>
          <a:lstStyle/>
          <a:p>
            <a:pPr algn="l">
              <a:defRPr/>
            </a:pPr>
            <a:endParaRPr lang="zh-CN" altLang="zh-CN" sz="2400" b="0">
              <a:latin typeface="Times New Roman" pitchFamily="18" charset="0"/>
            </a:endParaRPr>
          </a:p>
        </p:txBody>
      </p:sp>
      <p:pic>
        <p:nvPicPr>
          <p:cNvPr id="8" name="图片 7" descr="01.jpg"/>
          <p:cNvPicPr>
            <a:picLocks noChangeAspect="1"/>
          </p:cNvPicPr>
          <p:nvPr userDrawn="1"/>
        </p:nvPicPr>
        <p:blipFill>
          <a:blip r:embed="rId2" cstate="print"/>
          <a:srcRect l="60833" t="17500" r="11667" b="42500"/>
          <a:stretch>
            <a:fillRect/>
          </a:stretch>
        </p:blipFill>
        <p:spPr>
          <a:xfrm>
            <a:off x="152400" y="0"/>
            <a:ext cx="1600200" cy="1551709"/>
          </a:xfrm>
          <a:prstGeom prst="rect">
            <a:avLst/>
          </a:prstGeom>
        </p:spPr>
      </p:pic>
      <p:pic>
        <p:nvPicPr>
          <p:cNvPr id="9" name="图片 8" descr="09.jpg"/>
          <p:cNvPicPr>
            <a:picLocks noChangeAspect="1"/>
          </p:cNvPicPr>
          <p:nvPr userDrawn="1"/>
        </p:nvPicPr>
        <p:blipFill>
          <a:blip r:embed="rId3" cstate="print"/>
          <a:srcRect l="6667" t="26250" r="53333" b="61250"/>
          <a:stretch>
            <a:fillRect/>
          </a:stretch>
        </p:blipFill>
        <p:spPr>
          <a:xfrm>
            <a:off x="3124200" y="5661025"/>
            <a:ext cx="2819400" cy="587375"/>
          </a:xfrm>
          <a:prstGeom prst="rect">
            <a:avLst/>
          </a:prstGeom>
        </p:spPr>
      </p:pic>
      <p:pic>
        <p:nvPicPr>
          <p:cNvPr id="10" name="图片 9" descr="09.jpg"/>
          <p:cNvPicPr>
            <a:picLocks noChangeAspect="1"/>
          </p:cNvPicPr>
          <p:nvPr userDrawn="1"/>
        </p:nvPicPr>
        <p:blipFill>
          <a:blip r:embed="rId3" cstate="print"/>
          <a:srcRect l="55000" t="31250" r="5000" b="63750"/>
          <a:stretch>
            <a:fillRect/>
          </a:stretch>
        </p:blipFill>
        <p:spPr>
          <a:xfrm>
            <a:off x="3124200" y="6248400"/>
            <a:ext cx="2819400" cy="23495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533400" y="381000"/>
            <a:ext cx="7696200" cy="533400"/>
          </a:xfrm>
        </p:spPr>
        <p:txBody>
          <a:bodyPr/>
          <a:lstStyle>
            <a:lvl1pPr>
              <a:defRPr sz="3200"/>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457200" y="1066800"/>
            <a:ext cx="8229600" cy="5410200"/>
          </a:xfrm>
        </p:spPr>
        <p:txBody>
          <a:bodyPr/>
          <a:lstStyle>
            <a:lvl1pPr>
              <a:defRPr sz="2800"/>
            </a:lvl1pPr>
            <a:lvl2pPr>
              <a:defRPr sz="2400"/>
            </a:lvl2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Rectangle 5"/>
          <p:cNvSpPr>
            <a:spLocks noGrp="1" noChangeArrowheads="1"/>
          </p:cNvSpPr>
          <p:nvPr>
            <p:ph type="dt" sz="half" idx="10"/>
          </p:nvPr>
        </p:nvSpPr>
        <p:spPr>
          <a:xfrm>
            <a:off x="457200" y="6477000"/>
            <a:ext cx="2133600" cy="304800"/>
          </a:xfrm>
          <a:ln/>
        </p:spPr>
        <p:txBody>
          <a:bodyPr/>
          <a:lstStyle>
            <a:lvl1pPr>
              <a:defRPr/>
            </a:lvl1pPr>
          </a:lstStyle>
          <a:p>
            <a:pPr>
              <a:defRPr/>
            </a:pPr>
            <a:endParaRPr lang="en-US" altLang="zh-CN" dirty="0"/>
          </a:p>
        </p:txBody>
      </p:sp>
      <p:sp>
        <p:nvSpPr>
          <p:cNvPr id="6" name="Rectangle 7"/>
          <p:cNvSpPr>
            <a:spLocks noGrp="1" noChangeArrowheads="1"/>
          </p:cNvSpPr>
          <p:nvPr>
            <p:ph type="sldNum" sz="quarter" idx="12"/>
          </p:nvPr>
        </p:nvSpPr>
        <p:spPr>
          <a:xfrm>
            <a:off x="6553200" y="6477000"/>
            <a:ext cx="2133600" cy="304800"/>
          </a:xfrm>
          <a:ln/>
        </p:spPr>
        <p:txBody>
          <a:bodyPr/>
          <a:lstStyle>
            <a:lvl1pPr>
              <a:defRPr/>
            </a:lvl1pPr>
          </a:lstStyle>
          <a:p>
            <a:pPr>
              <a:defRPr/>
            </a:pPr>
            <a:fld id="{896E1043-1F2A-4C9B-855A-0B3264F68AF7}" type="slidenum">
              <a:rPr lang="en-US" altLang="zh-CN" smtClean="0"/>
              <a:pPr>
                <a:defRPr/>
              </a:pPr>
              <a:t>‹#›</a:t>
            </a:fld>
            <a:r>
              <a:rPr lang="en-US" altLang="zh-CN" dirty="0" smtClean="0"/>
              <a:t>/</a:t>
            </a:r>
            <a:endParaRPr lang="en-US" altLang="zh-CN"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122238"/>
            <a:ext cx="7010400" cy="868362"/>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457200" y="1219200"/>
            <a:ext cx="4038600" cy="4911725"/>
          </a:xfrm>
        </p:spPr>
        <p:txBody>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内容占位符 3"/>
          <p:cNvSpPr>
            <a:spLocks noGrp="1"/>
          </p:cNvSpPr>
          <p:nvPr>
            <p:ph sz="half" idx="2"/>
          </p:nvPr>
        </p:nvSpPr>
        <p:spPr>
          <a:xfrm>
            <a:off x="4648200" y="1219200"/>
            <a:ext cx="4038600" cy="491172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5"/>
          <p:cNvSpPr>
            <a:spLocks noGrp="1" noChangeArrowheads="1"/>
          </p:cNvSpPr>
          <p:nvPr>
            <p:ph type="dt" sz="half" idx="10"/>
          </p:nvPr>
        </p:nvSpPr>
        <p:spPr>
          <a:ln/>
        </p:spPr>
        <p:txBody>
          <a:bodyPr/>
          <a:lstStyle>
            <a:lvl1pPr>
              <a:defRPr/>
            </a:lvl1pPr>
          </a:lstStyle>
          <a:p>
            <a:pPr>
              <a:defRPr/>
            </a:pPr>
            <a:endParaRPr lang="en-US" altLang="zh-CN"/>
          </a:p>
        </p:txBody>
      </p:sp>
      <p:sp>
        <p:nvSpPr>
          <p:cNvPr id="7" name="Rectangle 7"/>
          <p:cNvSpPr>
            <a:spLocks noGrp="1" noChangeArrowheads="1"/>
          </p:cNvSpPr>
          <p:nvPr>
            <p:ph type="sldNum" sz="quarter" idx="12"/>
          </p:nvPr>
        </p:nvSpPr>
        <p:spPr>
          <a:ln/>
        </p:spPr>
        <p:txBody>
          <a:bodyPr/>
          <a:lstStyle>
            <a:lvl1pPr>
              <a:defRPr/>
            </a:lvl1pPr>
          </a:lstStyle>
          <a:p>
            <a:pPr>
              <a:defRPr/>
            </a:pPr>
            <a:fld id="{74B822B8-645B-4B9D-BC48-E83346C06A0E}" type="slidenum">
              <a:rPr lang="en-US" altLang="zh-CN" smtClean="0"/>
              <a:pPr>
                <a:defRPr/>
              </a:pPr>
              <a:t>‹#›</a:t>
            </a:fld>
            <a:r>
              <a:rPr lang="en-US" altLang="zh-CN" dirty="0" smtClean="0"/>
              <a:t>/</a:t>
            </a:r>
            <a:endParaRPr lang="en-US" altLang="zh-CN"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457200" y="122238"/>
            <a:ext cx="7010400" cy="868362"/>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457200" y="1219200"/>
            <a:ext cx="8229600" cy="4911725"/>
          </a:xfrm>
        </p:spPr>
        <p:txBody>
          <a:bodyPr/>
          <a:lstStyle/>
          <a:p>
            <a:pPr lvl="0"/>
            <a:endParaRPr lang="zh-CN" altLang="en-US" noProof="0" dirty="0" smtClean="0"/>
          </a:p>
        </p:txBody>
      </p:sp>
      <p:sp>
        <p:nvSpPr>
          <p:cNvPr id="4" name="Rectangle 5"/>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7"/>
          <p:cNvSpPr>
            <a:spLocks noGrp="1" noChangeArrowheads="1"/>
          </p:cNvSpPr>
          <p:nvPr>
            <p:ph type="sldNum" sz="quarter" idx="12"/>
          </p:nvPr>
        </p:nvSpPr>
        <p:spPr>
          <a:ln/>
        </p:spPr>
        <p:txBody>
          <a:bodyPr/>
          <a:lstStyle>
            <a:lvl1pPr>
              <a:defRPr/>
            </a:lvl1pPr>
          </a:lstStyle>
          <a:p>
            <a:pPr>
              <a:defRPr/>
            </a:pPr>
            <a:fld id="{34142B68-7B59-451D-8EA5-91A6A22BD366}" type="slidenum">
              <a:rPr lang="en-US" altLang="zh-CN" smtClean="0"/>
              <a:pPr>
                <a:defRPr/>
              </a:pPr>
              <a:t>‹#›</a:t>
            </a:fld>
            <a:r>
              <a:rPr lang="en-US" altLang="zh-CN" dirty="0" smtClean="0"/>
              <a:t>/</a:t>
            </a:r>
            <a:endParaRPr lang="en-US" altLang="zh-CN"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vl1pPr>
          </a:lstStyle>
          <a:p>
            <a:endParaRPr lang="en-US" altLang="zh-CN"/>
          </a:p>
        </p:txBody>
      </p:sp>
      <p:sp>
        <p:nvSpPr>
          <p:cNvPr id="3" name="页脚占位符 2"/>
          <p:cNvSpPr>
            <a:spLocks noGrp="1"/>
          </p:cNvSpPr>
          <p:nvPr>
            <p:ph type="ftr" sz="quarter" idx="11"/>
          </p:nvPr>
        </p:nvSpPr>
        <p:spPr>
          <a:xfrm>
            <a:off x="3124200" y="6248400"/>
            <a:ext cx="2895600" cy="457200"/>
          </a:xfrm>
          <a:prstGeom prst="rect">
            <a:avLst/>
          </a:prstGeom>
        </p:spPr>
        <p:txBody>
          <a:bodyPr/>
          <a:lstStyle>
            <a:lvl1pPr>
              <a:defRPr/>
            </a:lvl1pPr>
          </a:lstStyle>
          <a:p>
            <a:r>
              <a:rPr lang="en-US" altLang="zh-CN"/>
              <a:t>《</a:t>
            </a:r>
            <a:r>
              <a:rPr lang="zh-CN" altLang="en-US"/>
              <a:t>现代密码学</a:t>
            </a:r>
            <a:r>
              <a:rPr lang="en-US" altLang="zh-CN"/>
              <a:t>》</a:t>
            </a:r>
          </a:p>
        </p:txBody>
      </p:sp>
      <p:sp>
        <p:nvSpPr>
          <p:cNvPr id="4" name="灯片编号占位符 3"/>
          <p:cNvSpPr>
            <a:spLocks noGrp="1"/>
          </p:cNvSpPr>
          <p:nvPr>
            <p:ph type="sldNum" sz="quarter" idx="12"/>
          </p:nvPr>
        </p:nvSpPr>
        <p:spPr/>
        <p:txBody>
          <a:bodyPr/>
          <a:lstStyle>
            <a:lvl1pPr>
              <a:defRPr/>
            </a:lvl1pPr>
          </a:lstStyle>
          <a:p>
            <a:fld id="{7F4BA6C3-1E74-4F10-9C69-038873F0A1A4}" type="slidenum">
              <a:rPr lang="en-US" altLang="zh-CN"/>
              <a:pPr/>
              <a:t>‹#›</a:t>
            </a:fld>
            <a:r>
              <a:rPr lang="en-US" altLang="zh-CN"/>
              <a:t>/79</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457200" y="122238"/>
            <a:ext cx="8229600" cy="6008687"/>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3" name="日期占位符 2"/>
          <p:cNvSpPr>
            <a:spLocks noGrp="1"/>
          </p:cNvSpPr>
          <p:nvPr>
            <p:ph type="dt" sz="half" idx="10"/>
          </p:nvPr>
        </p:nvSpPr>
        <p:spPr>
          <a:xfrm>
            <a:off x="457200" y="6248400"/>
            <a:ext cx="2133600" cy="457200"/>
          </a:xfrm>
        </p:spPr>
        <p:txBody>
          <a:bodyPr/>
          <a:lstStyle>
            <a:lvl1pPr>
              <a:defRPr/>
            </a:lvl1pPr>
          </a:lstStyle>
          <a:p>
            <a:endParaRPr lang="en-US" altLang="zh-CN"/>
          </a:p>
        </p:txBody>
      </p:sp>
      <p:sp>
        <p:nvSpPr>
          <p:cNvPr id="4" name="页脚占位符 3"/>
          <p:cNvSpPr>
            <a:spLocks noGrp="1"/>
          </p:cNvSpPr>
          <p:nvPr>
            <p:ph type="ftr" sz="quarter" idx="11"/>
          </p:nvPr>
        </p:nvSpPr>
        <p:spPr>
          <a:xfrm>
            <a:off x="3124200" y="6248400"/>
            <a:ext cx="2895600" cy="457200"/>
          </a:xfrm>
          <a:prstGeom prst="rect">
            <a:avLst/>
          </a:prstGeom>
        </p:spPr>
        <p:txBody>
          <a:bodyPr/>
          <a:lstStyle>
            <a:lvl1pPr>
              <a:defRPr/>
            </a:lvl1pPr>
          </a:lstStyle>
          <a:p>
            <a:endParaRPr lang="en-US" altLang="zh-CN"/>
          </a:p>
        </p:txBody>
      </p:sp>
      <p:sp>
        <p:nvSpPr>
          <p:cNvPr id="5" name="灯片编号占位符 4"/>
          <p:cNvSpPr>
            <a:spLocks noGrp="1"/>
          </p:cNvSpPr>
          <p:nvPr>
            <p:ph type="sldNum" sz="quarter" idx="12"/>
          </p:nvPr>
        </p:nvSpPr>
        <p:spPr>
          <a:xfrm>
            <a:off x="6553200" y="6248400"/>
            <a:ext cx="2133600" cy="457200"/>
          </a:xfrm>
        </p:spPr>
        <p:txBody>
          <a:bodyPr/>
          <a:lstStyle>
            <a:lvl1pPr>
              <a:defRPr/>
            </a:lvl1pPr>
          </a:lstStyle>
          <a:p>
            <a:fld id="{9625D546-91BC-4A78-BC25-841182AC510D}" type="slidenum">
              <a:rPr lang="en-US" altLang="zh-CN"/>
              <a:pPr/>
              <a:t>‹#›</a:t>
            </a:fld>
            <a:r>
              <a:rPr lang="en-US" altLang="zh-CN"/>
              <a:t>/100</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AndTwoObj">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122238"/>
            <a:ext cx="7010400" cy="868362"/>
          </a:xfr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219200"/>
            <a:ext cx="4038600" cy="491172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4648200" y="1219200"/>
            <a:ext cx="4038600" cy="23796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4648200" y="3751263"/>
            <a:ext cx="4038600" cy="2379662"/>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日期占位符 5"/>
          <p:cNvSpPr>
            <a:spLocks noGrp="1"/>
          </p:cNvSpPr>
          <p:nvPr>
            <p:ph type="dt" sz="half" idx="10"/>
          </p:nvPr>
        </p:nvSpPr>
        <p:spPr>
          <a:xfrm>
            <a:off x="457200" y="6248400"/>
            <a:ext cx="2133600" cy="457200"/>
          </a:xfrm>
        </p:spPr>
        <p:txBody>
          <a:bodyPr/>
          <a:lstStyle>
            <a:lvl1pPr>
              <a:defRPr/>
            </a:lvl1pPr>
          </a:lstStyle>
          <a:p>
            <a:endParaRPr lang="en-US" altLang="zh-CN"/>
          </a:p>
        </p:txBody>
      </p:sp>
      <p:sp>
        <p:nvSpPr>
          <p:cNvPr id="7" name="页脚占位符 6"/>
          <p:cNvSpPr>
            <a:spLocks noGrp="1"/>
          </p:cNvSpPr>
          <p:nvPr>
            <p:ph type="ftr" sz="quarter" idx="11"/>
          </p:nvPr>
        </p:nvSpPr>
        <p:spPr>
          <a:xfrm>
            <a:off x="3124200" y="6248400"/>
            <a:ext cx="2895600" cy="457200"/>
          </a:xfrm>
          <a:prstGeom prst="rect">
            <a:avLst/>
          </a:prstGeom>
        </p:spPr>
        <p:txBody>
          <a:bodyPr/>
          <a:lstStyle>
            <a:lvl1pPr>
              <a:defRPr/>
            </a:lvl1pPr>
          </a:lstStyle>
          <a:p>
            <a:endParaRPr lang="en-US" altLang="zh-CN"/>
          </a:p>
        </p:txBody>
      </p:sp>
      <p:sp>
        <p:nvSpPr>
          <p:cNvPr id="8" name="灯片编号占位符 7"/>
          <p:cNvSpPr>
            <a:spLocks noGrp="1"/>
          </p:cNvSpPr>
          <p:nvPr>
            <p:ph type="sldNum" sz="quarter" idx="12"/>
          </p:nvPr>
        </p:nvSpPr>
        <p:spPr>
          <a:xfrm>
            <a:off x="6553200" y="6248400"/>
            <a:ext cx="2133600" cy="457200"/>
          </a:xfrm>
        </p:spPr>
        <p:txBody>
          <a:bodyPr/>
          <a:lstStyle>
            <a:lvl1pPr>
              <a:defRPr/>
            </a:lvl1pPr>
          </a:lstStyle>
          <a:p>
            <a:fld id="{416D07DF-648D-418E-9861-894C1C626651}" type="slidenum">
              <a:rPr lang="en-US" altLang="zh-CN"/>
              <a:pPr/>
              <a:t>‹#›</a:t>
            </a:fld>
            <a:r>
              <a:rPr lang="en-US" altLang="zh-CN"/>
              <a:t>/100</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2.jpeg"/><Relationship Id="rId4" Type="http://schemas.openxmlformats.org/officeDocument/2006/relationships/slideLayout" Target="../slideLayouts/slideLayout4.xml"/><Relationship Id="rId9"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266" name="Rectangle 3"/>
          <p:cNvSpPr>
            <a:spLocks noGrp="1" noChangeArrowheads="1"/>
          </p:cNvSpPr>
          <p:nvPr>
            <p:ph type="title"/>
          </p:nvPr>
        </p:nvSpPr>
        <p:spPr bwMode="auto">
          <a:xfrm>
            <a:off x="457200" y="122238"/>
            <a:ext cx="7010400" cy="868362"/>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zh-CN" altLang="en-US" dirty="0" smtClean="0"/>
              <a:t>单击此处编辑母版标题样式</a:t>
            </a:r>
          </a:p>
        </p:txBody>
      </p:sp>
      <p:sp>
        <p:nvSpPr>
          <p:cNvPr id="11267" name="Rectangle 4"/>
          <p:cNvSpPr>
            <a:spLocks noGrp="1" noChangeArrowheads="1"/>
          </p:cNvSpPr>
          <p:nvPr>
            <p:ph type="body" idx="1"/>
          </p:nvPr>
        </p:nvSpPr>
        <p:spPr bwMode="auto">
          <a:xfrm>
            <a:off x="457200" y="1219200"/>
            <a:ext cx="8229600" cy="49117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p>
        </p:txBody>
      </p:sp>
      <p:sp>
        <p:nvSpPr>
          <p:cNvPr id="86021" name="Rectangle 5"/>
          <p:cNvSpPr>
            <a:spLocks noGrp="1" noChangeArrowheads="1"/>
          </p:cNvSpPr>
          <p:nvPr>
            <p:ph type="dt" sz="half" idx="2"/>
          </p:nvPr>
        </p:nvSpPr>
        <p:spPr bwMode="auto">
          <a:xfrm>
            <a:off x="457200" y="6248400"/>
            <a:ext cx="2133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000" b="0">
                <a:latin typeface="Arial" pitchFamily="34" charset="0"/>
              </a:defRPr>
            </a:lvl1pPr>
          </a:lstStyle>
          <a:p>
            <a:pPr>
              <a:defRPr/>
            </a:pPr>
            <a:endParaRPr lang="en-US" altLang="zh-CN" dirty="0"/>
          </a:p>
        </p:txBody>
      </p:sp>
      <p:sp>
        <p:nvSpPr>
          <p:cNvPr id="86023" name="Rectangle 7"/>
          <p:cNvSpPr>
            <a:spLocks noGrp="1" noChangeArrowheads="1"/>
          </p:cNvSpPr>
          <p:nvPr>
            <p:ph type="sldNum" sz="quarter" idx="4"/>
          </p:nvPr>
        </p:nvSpPr>
        <p:spPr bwMode="auto">
          <a:xfrm>
            <a:off x="6553200" y="6248400"/>
            <a:ext cx="2133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b="0">
                <a:latin typeface="Arial" pitchFamily="34" charset="0"/>
              </a:defRPr>
            </a:lvl1pPr>
          </a:lstStyle>
          <a:p>
            <a:pPr>
              <a:defRPr/>
            </a:pPr>
            <a:fld id="{36BABF5F-71F1-4DA5-950A-DD779ECAB5FF}" type="slidenum">
              <a:rPr lang="en-US" altLang="zh-CN" smtClean="0"/>
              <a:pPr>
                <a:defRPr/>
              </a:pPr>
              <a:t>‹#›</a:t>
            </a:fld>
            <a:r>
              <a:rPr lang="en-US" altLang="zh-CN" dirty="0" smtClean="0"/>
              <a:t>/</a:t>
            </a:r>
            <a:endParaRPr lang="en-US" altLang="zh-CN" dirty="0"/>
          </a:p>
        </p:txBody>
      </p:sp>
      <p:pic>
        <p:nvPicPr>
          <p:cNvPr id="10" name="图片 9" descr="06.jpg"/>
          <p:cNvPicPr>
            <a:picLocks noChangeAspect="1"/>
          </p:cNvPicPr>
          <p:nvPr userDrawn="1"/>
        </p:nvPicPr>
        <p:blipFill>
          <a:blip r:embed="rId9" cstate="print"/>
          <a:srcRect l="60833" t="26250" r="26667" b="55000"/>
          <a:stretch>
            <a:fillRect/>
          </a:stretch>
        </p:blipFill>
        <p:spPr>
          <a:xfrm>
            <a:off x="8229600" y="0"/>
            <a:ext cx="914400" cy="914400"/>
          </a:xfrm>
          <a:prstGeom prst="rect">
            <a:avLst/>
          </a:prstGeom>
        </p:spPr>
      </p:pic>
      <p:pic>
        <p:nvPicPr>
          <p:cNvPr id="11" name="图片 10" descr="09.jpg"/>
          <p:cNvPicPr>
            <a:picLocks noChangeAspect="1"/>
          </p:cNvPicPr>
          <p:nvPr userDrawn="1"/>
        </p:nvPicPr>
        <p:blipFill>
          <a:blip r:embed="rId10" cstate="print"/>
          <a:srcRect l="7500" t="27500" r="54167" b="61250"/>
          <a:stretch>
            <a:fillRect/>
          </a:stretch>
        </p:blipFill>
        <p:spPr>
          <a:xfrm>
            <a:off x="3733800" y="6559826"/>
            <a:ext cx="1524000" cy="298174"/>
          </a:xfrm>
          <a:prstGeom prst="rect">
            <a:avLst/>
          </a:prstGeom>
        </p:spPr>
      </p:pic>
    </p:spTree>
  </p:cSld>
  <p:clrMap bg1="lt1" tx1="dk1" bg2="lt2" tx2="dk2" accent1="accent1" accent2="accent2" accent3="accent3" accent4="accent4" accent5="accent5" accent6="accent6" hlink="hlink" folHlink="folHlink"/>
  <p:sldLayoutIdLst>
    <p:sldLayoutId id="2147483759" r:id="rId1"/>
    <p:sldLayoutId id="2147483747" r:id="rId2"/>
    <p:sldLayoutId id="2147483757" r:id="rId3"/>
    <p:sldLayoutId id="2147483758" r:id="rId4"/>
    <p:sldLayoutId id="2147483760" r:id="rId5"/>
    <p:sldLayoutId id="2147483761" r:id="rId6"/>
    <p:sldLayoutId id="2147483762" r:id="rId7"/>
  </p:sldLayoutIdLst>
  <p:timing>
    <p:tnLst>
      <p:par>
        <p:cTn id="1" dur="indefinite" restart="never" nodeType="tmRoot"/>
      </p:par>
    </p:tnLst>
  </p:timing>
  <p:hf hdr="0" ftr="0" dt="0"/>
  <p:txStyles>
    <p:titleStyle>
      <a:lvl1pPr algn="l" rtl="0" eaLnBrk="0" fontAlgn="base" hangingPunct="0">
        <a:spcBef>
          <a:spcPct val="0"/>
        </a:spcBef>
        <a:spcAft>
          <a:spcPct val="0"/>
        </a:spcAft>
        <a:defRPr sz="3600" b="1">
          <a:solidFill>
            <a:srgbClr val="C3093E"/>
          </a:solidFill>
          <a:effectLst>
            <a:outerShdw blurRad="38100" dist="38100" dir="2700000" algn="tl">
              <a:srgbClr val="000000">
                <a:alpha val="43137"/>
              </a:srgbClr>
            </a:outerShdw>
          </a:effectLst>
          <a:latin typeface="+mj-lt"/>
          <a:ea typeface="+mj-ea"/>
          <a:cs typeface="+mj-cs"/>
        </a:defRPr>
      </a:lvl1pPr>
      <a:lvl2pPr algn="l" rtl="0" eaLnBrk="0" fontAlgn="base" hangingPunct="0">
        <a:spcBef>
          <a:spcPct val="0"/>
        </a:spcBef>
        <a:spcAft>
          <a:spcPct val="0"/>
        </a:spcAft>
        <a:defRPr sz="3600" b="1">
          <a:solidFill>
            <a:srgbClr val="C3093E"/>
          </a:solidFill>
          <a:latin typeface="Arial" pitchFamily="34" charset="0"/>
          <a:ea typeface="华文中宋" pitchFamily="2" charset="-122"/>
        </a:defRPr>
      </a:lvl2pPr>
      <a:lvl3pPr algn="l" rtl="0" eaLnBrk="0" fontAlgn="base" hangingPunct="0">
        <a:spcBef>
          <a:spcPct val="0"/>
        </a:spcBef>
        <a:spcAft>
          <a:spcPct val="0"/>
        </a:spcAft>
        <a:defRPr sz="3600" b="1">
          <a:solidFill>
            <a:srgbClr val="C3093E"/>
          </a:solidFill>
          <a:latin typeface="Arial" pitchFamily="34" charset="0"/>
          <a:ea typeface="华文中宋" pitchFamily="2" charset="-122"/>
        </a:defRPr>
      </a:lvl3pPr>
      <a:lvl4pPr algn="l" rtl="0" eaLnBrk="0" fontAlgn="base" hangingPunct="0">
        <a:spcBef>
          <a:spcPct val="0"/>
        </a:spcBef>
        <a:spcAft>
          <a:spcPct val="0"/>
        </a:spcAft>
        <a:defRPr sz="3600" b="1">
          <a:solidFill>
            <a:srgbClr val="C3093E"/>
          </a:solidFill>
          <a:latin typeface="Arial" pitchFamily="34" charset="0"/>
          <a:ea typeface="华文中宋" pitchFamily="2" charset="-122"/>
        </a:defRPr>
      </a:lvl4pPr>
      <a:lvl5pPr algn="l" rtl="0" eaLnBrk="0" fontAlgn="base" hangingPunct="0">
        <a:spcBef>
          <a:spcPct val="0"/>
        </a:spcBef>
        <a:spcAft>
          <a:spcPct val="0"/>
        </a:spcAft>
        <a:defRPr sz="3600" b="1">
          <a:solidFill>
            <a:srgbClr val="C3093E"/>
          </a:solidFill>
          <a:latin typeface="Arial" pitchFamily="34" charset="0"/>
          <a:ea typeface="华文中宋" pitchFamily="2" charset="-122"/>
        </a:defRPr>
      </a:lvl5pPr>
      <a:lvl6pPr marL="457200" algn="l" rtl="0" fontAlgn="base">
        <a:spcBef>
          <a:spcPct val="0"/>
        </a:spcBef>
        <a:spcAft>
          <a:spcPct val="0"/>
        </a:spcAft>
        <a:defRPr sz="3600" b="1">
          <a:solidFill>
            <a:srgbClr val="C3093E"/>
          </a:solidFill>
          <a:latin typeface="Arial" pitchFamily="34" charset="0"/>
          <a:ea typeface="华文中宋" pitchFamily="2" charset="-122"/>
        </a:defRPr>
      </a:lvl6pPr>
      <a:lvl7pPr marL="914400" algn="l" rtl="0" fontAlgn="base">
        <a:spcBef>
          <a:spcPct val="0"/>
        </a:spcBef>
        <a:spcAft>
          <a:spcPct val="0"/>
        </a:spcAft>
        <a:defRPr sz="3600" b="1">
          <a:solidFill>
            <a:srgbClr val="C3093E"/>
          </a:solidFill>
          <a:latin typeface="Arial" pitchFamily="34" charset="0"/>
          <a:ea typeface="华文中宋" pitchFamily="2" charset="-122"/>
        </a:defRPr>
      </a:lvl7pPr>
      <a:lvl8pPr marL="1371600" algn="l" rtl="0" fontAlgn="base">
        <a:spcBef>
          <a:spcPct val="0"/>
        </a:spcBef>
        <a:spcAft>
          <a:spcPct val="0"/>
        </a:spcAft>
        <a:defRPr sz="3600" b="1">
          <a:solidFill>
            <a:srgbClr val="C3093E"/>
          </a:solidFill>
          <a:latin typeface="Arial" pitchFamily="34" charset="0"/>
          <a:ea typeface="华文中宋" pitchFamily="2" charset="-122"/>
        </a:defRPr>
      </a:lvl8pPr>
      <a:lvl9pPr marL="1828800" algn="l" rtl="0" fontAlgn="base">
        <a:spcBef>
          <a:spcPct val="0"/>
        </a:spcBef>
        <a:spcAft>
          <a:spcPct val="0"/>
        </a:spcAft>
        <a:defRPr sz="3600" b="1">
          <a:solidFill>
            <a:srgbClr val="C3093E"/>
          </a:solidFill>
          <a:latin typeface="Arial" pitchFamily="34" charset="0"/>
          <a:ea typeface="华文中宋" pitchFamily="2" charset="-122"/>
        </a:defRPr>
      </a:lvl9pPr>
    </p:titleStyle>
    <p:bodyStyle>
      <a:lvl1pPr marL="342900" indent="-342900" algn="l" rtl="0" eaLnBrk="0" fontAlgn="base" hangingPunct="0">
        <a:lnSpc>
          <a:spcPct val="120000"/>
        </a:lnSpc>
        <a:spcBef>
          <a:spcPct val="40000"/>
        </a:spcBef>
        <a:spcAft>
          <a:spcPct val="10000"/>
        </a:spcAft>
        <a:buClr>
          <a:schemeClr val="tx2"/>
        </a:buClr>
        <a:buSzPct val="70000"/>
        <a:buFont typeface="Wingdings" pitchFamily="2" charset="2"/>
        <a:buChar char="Ü"/>
        <a:defRPr sz="3200" b="1">
          <a:solidFill>
            <a:schemeClr val="tx1"/>
          </a:solidFill>
          <a:effectLst>
            <a:outerShdw blurRad="38100" dist="38100" dir="2700000" algn="tl">
              <a:srgbClr val="000000">
                <a:alpha val="43137"/>
              </a:srgbClr>
            </a:outerShdw>
          </a:effectLst>
          <a:latin typeface="+mn-lt"/>
          <a:ea typeface="+mn-ea"/>
          <a:cs typeface="+mn-cs"/>
        </a:defRPr>
      </a:lvl1pPr>
      <a:lvl2pPr marL="692150" indent="-347663" algn="l" rtl="0" eaLnBrk="0" fontAlgn="base" hangingPunct="0">
        <a:lnSpc>
          <a:spcPct val="120000"/>
        </a:lnSpc>
        <a:spcBef>
          <a:spcPct val="40000"/>
        </a:spcBef>
        <a:spcAft>
          <a:spcPct val="10000"/>
        </a:spcAft>
        <a:buClr>
          <a:schemeClr val="accent2"/>
        </a:buClr>
        <a:buSzPct val="70000"/>
        <a:buFont typeface="Wingdings" pitchFamily="2" charset="2"/>
        <a:buChar char="l"/>
        <a:defRPr sz="2800" b="1">
          <a:solidFill>
            <a:schemeClr val="tx1"/>
          </a:solidFill>
          <a:latin typeface="+mn-lt"/>
          <a:ea typeface="+mn-ea"/>
        </a:defRPr>
      </a:lvl2pPr>
      <a:lvl3pPr marL="987425" indent="-293688" algn="l" rtl="0" eaLnBrk="0" fontAlgn="base" hangingPunct="0">
        <a:lnSpc>
          <a:spcPct val="120000"/>
        </a:lnSpc>
        <a:spcBef>
          <a:spcPct val="40000"/>
        </a:spcBef>
        <a:spcAft>
          <a:spcPct val="10000"/>
        </a:spcAft>
        <a:buClr>
          <a:schemeClr val="accent1"/>
        </a:buClr>
        <a:buSzPct val="70000"/>
        <a:buFont typeface="Wingdings" pitchFamily="2" charset="2"/>
        <a:buChar char="l"/>
        <a:defRPr sz="2400" b="1">
          <a:solidFill>
            <a:schemeClr val="tx1"/>
          </a:solidFill>
          <a:latin typeface="+mn-lt"/>
          <a:ea typeface="+mn-ea"/>
        </a:defRPr>
      </a:lvl3pPr>
      <a:lvl4pPr marL="1281113" indent="-292100" algn="l" rtl="0" eaLnBrk="0" fontAlgn="base" hangingPunct="0">
        <a:lnSpc>
          <a:spcPct val="120000"/>
        </a:lnSpc>
        <a:spcBef>
          <a:spcPct val="40000"/>
        </a:spcBef>
        <a:spcAft>
          <a:spcPct val="10000"/>
        </a:spcAft>
        <a:buClr>
          <a:schemeClr val="tx2"/>
        </a:buClr>
        <a:buSzPct val="75000"/>
        <a:buFont typeface="Wingdings" pitchFamily="2" charset="2"/>
        <a:buChar char="§"/>
        <a:defRPr sz="2000" b="1">
          <a:solidFill>
            <a:schemeClr val="tx1"/>
          </a:solidFill>
          <a:latin typeface="+mn-lt"/>
          <a:ea typeface="+mn-ea"/>
        </a:defRPr>
      </a:lvl4pPr>
      <a:lvl5pPr marL="1598613" indent="-315913" algn="l" rtl="0" eaLnBrk="0" fontAlgn="base" hangingPunct="0">
        <a:lnSpc>
          <a:spcPct val="120000"/>
        </a:lnSpc>
        <a:spcBef>
          <a:spcPct val="40000"/>
        </a:spcBef>
        <a:spcAft>
          <a:spcPct val="10000"/>
        </a:spcAft>
        <a:buClr>
          <a:schemeClr val="folHlink"/>
        </a:buClr>
        <a:buSzPct val="80000"/>
        <a:buFont typeface="Wingdings" pitchFamily="2" charset="2"/>
        <a:buChar char="§"/>
        <a:defRPr sz="2000" b="1">
          <a:solidFill>
            <a:schemeClr val="tx1"/>
          </a:solidFill>
          <a:latin typeface="+mn-lt"/>
          <a:ea typeface="+mn-ea"/>
        </a:defRPr>
      </a:lvl5pPr>
      <a:lvl6pPr marL="2055813" indent="-315913" algn="l" rtl="0" fontAlgn="base">
        <a:lnSpc>
          <a:spcPct val="120000"/>
        </a:lnSpc>
        <a:spcBef>
          <a:spcPct val="40000"/>
        </a:spcBef>
        <a:spcAft>
          <a:spcPct val="10000"/>
        </a:spcAft>
        <a:buClr>
          <a:schemeClr val="folHlink"/>
        </a:buClr>
        <a:buSzPct val="80000"/>
        <a:buFont typeface="Wingdings" pitchFamily="2" charset="2"/>
        <a:buChar char="§"/>
        <a:defRPr sz="2000" b="1">
          <a:solidFill>
            <a:schemeClr val="tx1"/>
          </a:solidFill>
          <a:latin typeface="+mn-lt"/>
          <a:ea typeface="+mn-ea"/>
        </a:defRPr>
      </a:lvl6pPr>
      <a:lvl7pPr marL="2513013" indent="-315913" algn="l" rtl="0" fontAlgn="base">
        <a:lnSpc>
          <a:spcPct val="120000"/>
        </a:lnSpc>
        <a:spcBef>
          <a:spcPct val="40000"/>
        </a:spcBef>
        <a:spcAft>
          <a:spcPct val="10000"/>
        </a:spcAft>
        <a:buClr>
          <a:schemeClr val="folHlink"/>
        </a:buClr>
        <a:buSzPct val="80000"/>
        <a:buFont typeface="Wingdings" pitchFamily="2" charset="2"/>
        <a:buChar char="§"/>
        <a:defRPr sz="2000" b="1">
          <a:solidFill>
            <a:schemeClr val="tx1"/>
          </a:solidFill>
          <a:latin typeface="+mn-lt"/>
          <a:ea typeface="+mn-ea"/>
        </a:defRPr>
      </a:lvl7pPr>
      <a:lvl8pPr marL="2970213" indent="-315913" algn="l" rtl="0" fontAlgn="base">
        <a:lnSpc>
          <a:spcPct val="120000"/>
        </a:lnSpc>
        <a:spcBef>
          <a:spcPct val="40000"/>
        </a:spcBef>
        <a:spcAft>
          <a:spcPct val="10000"/>
        </a:spcAft>
        <a:buClr>
          <a:schemeClr val="folHlink"/>
        </a:buClr>
        <a:buSzPct val="80000"/>
        <a:buFont typeface="Wingdings" pitchFamily="2" charset="2"/>
        <a:buChar char="§"/>
        <a:defRPr sz="2000" b="1">
          <a:solidFill>
            <a:schemeClr val="tx1"/>
          </a:solidFill>
          <a:latin typeface="+mn-lt"/>
          <a:ea typeface="+mn-ea"/>
        </a:defRPr>
      </a:lvl8pPr>
      <a:lvl9pPr marL="3427413" indent="-315913" algn="l" rtl="0" fontAlgn="base">
        <a:lnSpc>
          <a:spcPct val="120000"/>
        </a:lnSpc>
        <a:spcBef>
          <a:spcPct val="40000"/>
        </a:spcBef>
        <a:spcAft>
          <a:spcPct val="10000"/>
        </a:spcAft>
        <a:buClr>
          <a:schemeClr val="folHlink"/>
        </a:buClr>
        <a:buSzPct val="80000"/>
        <a:buFont typeface="Wingdings" pitchFamily="2" charset="2"/>
        <a:buChar char="§"/>
        <a:defRPr sz="2000" b="1">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vmlDrawing" Target="../drawings/vmlDrawing9.vml"/><Relationship Id="rId4" Type="http://schemas.openxmlformats.org/officeDocument/2006/relationships/oleObject" Target="../embeddings/oleObject13.bin"/></Relationships>
</file>

<file path=ppt/slides/_rels/slide10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Layout" Target="../slideLayouts/slideLayout2.xml"/><Relationship Id="rId1" Type="http://schemas.openxmlformats.org/officeDocument/2006/relationships/vmlDrawing" Target="../drawings/vmlDrawing10.vml"/></Relationships>
</file>

<file path=ppt/slides/_rels/slide114.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vmlDrawing" Target="../drawings/vmlDrawing11.vml"/><Relationship Id="rId4" Type="http://schemas.openxmlformats.org/officeDocument/2006/relationships/oleObject" Target="../embeddings/oleObject15.bin"/></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Layout" Target="../slideLayouts/slideLayout3.xml"/><Relationship Id="rId1" Type="http://schemas.openxmlformats.org/officeDocument/2006/relationships/vmlDrawing" Target="../drawings/vmlDrawing12.v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slideLayout" Target="../slideLayouts/slideLayout3.xml"/><Relationship Id="rId1" Type="http://schemas.openxmlformats.org/officeDocument/2006/relationships/vmlDrawing" Target="../drawings/vmlDrawing13.vml"/></Relationships>
</file>

<file path=ppt/slides/_rels/slide131.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slideLayout" Target="../slideLayouts/slideLayout3.xml"/><Relationship Id="rId1" Type="http://schemas.openxmlformats.org/officeDocument/2006/relationships/vmlDrawing" Target="../drawings/vmlDrawing14.vml"/></Relationships>
</file>

<file path=ppt/slides/_rels/slide132.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slideLayout" Target="../slideLayouts/slideLayout3.xml"/><Relationship Id="rId1" Type="http://schemas.openxmlformats.org/officeDocument/2006/relationships/vmlDrawing" Target="../drawings/vmlDrawing15.vml"/></Relationships>
</file>

<file path=ppt/slides/_rels/slide133.xml.rels><?xml version="1.0" encoding="UTF-8" standalone="yes"?>
<Relationships xmlns="http://schemas.openxmlformats.org/package/2006/relationships"><Relationship Id="rId3" Type="http://schemas.openxmlformats.org/officeDocument/2006/relationships/oleObject" Target="../embeddings/oleObject20.bin"/><Relationship Id="rId2" Type="http://schemas.openxmlformats.org/officeDocument/2006/relationships/slideLayout" Target="../slideLayouts/slideLayout3.xml"/><Relationship Id="rId1" Type="http://schemas.openxmlformats.org/officeDocument/2006/relationships/vmlDrawing" Target="../drawings/vmlDrawing16.v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5.xml.rels><?xml version="1.0" encoding="UTF-8" standalone="yes"?>
<Relationships xmlns="http://schemas.openxmlformats.org/package/2006/relationships"><Relationship Id="rId3" Type="http://schemas.openxmlformats.org/officeDocument/2006/relationships/oleObject" Target="../embeddings/oleObject21.bin"/><Relationship Id="rId2" Type="http://schemas.openxmlformats.org/officeDocument/2006/relationships/slideLayout" Target="../slideLayouts/slideLayout3.xml"/><Relationship Id="rId1" Type="http://schemas.openxmlformats.org/officeDocument/2006/relationships/vmlDrawing" Target="../drawings/vmlDrawing17.v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oleObject" Target="../embeddings/oleObject22.bin"/><Relationship Id="rId2" Type="http://schemas.openxmlformats.org/officeDocument/2006/relationships/slideLayout" Target="../slideLayouts/slideLayout3.xml"/><Relationship Id="rId1" Type="http://schemas.openxmlformats.org/officeDocument/2006/relationships/vmlDrawing" Target="../drawings/vmlDrawing18.vml"/></Relationships>
</file>

<file path=ppt/slides/_rels/slide143.xml.rels><?xml version="1.0" encoding="UTF-8" standalone="yes"?>
<Relationships xmlns="http://schemas.openxmlformats.org/package/2006/relationships"><Relationship Id="rId3" Type="http://schemas.openxmlformats.org/officeDocument/2006/relationships/oleObject" Target="../embeddings/oleObject23.bin"/><Relationship Id="rId2" Type="http://schemas.openxmlformats.org/officeDocument/2006/relationships/slideLayout" Target="../slideLayouts/slideLayout3.xml"/><Relationship Id="rId1" Type="http://schemas.openxmlformats.org/officeDocument/2006/relationships/vmlDrawing" Target="../drawings/vmlDrawing19.v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Layout" Target="../slideLayouts/slideLayout3.xml"/><Relationship Id="rId1" Type="http://schemas.openxmlformats.org/officeDocument/2006/relationships/vmlDrawing" Target="../drawings/vmlDrawing20.vml"/></Relationships>
</file>

<file path=ppt/slides/_rels/slide146.xml.rels><?xml version="1.0" encoding="UTF-8" standalone="yes"?>
<Relationships xmlns="http://schemas.openxmlformats.org/package/2006/relationships"><Relationship Id="rId3" Type="http://schemas.openxmlformats.org/officeDocument/2006/relationships/oleObject" Target="../embeddings/oleObject25.bin"/><Relationship Id="rId2" Type="http://schemas.openxmlformats.org/officeDocument/2006/relationships/slideLayout" Target="../slideLayouts/slideLayout3.xml"/><Relationship Id="rId1" Type="http://schemas.openxmlformats.org/officeDocument/2006/relationships/vmlDrawing" Target="../drawings/vmlDrawing21.vml"/></Relationships>
</file>

<file path=ppt/slides/_rels/slide147.xml.rels><?xml version="1.0" encoding="UTF-8" standalone="yes"?>
<Relationships xmlns="http://schemas.openxmlformats.org/package/2006/relationships"><Relationship Id="rId3" Type="http://schemas.openxmlformats.org/officeDocument/2006/relationships/oleObject" Target="../embeddings/oleObject26.bin"/><Relationship Id="rId2" Type="http://schemas.openxmlformats.org/officeDocument/2006/relationships/slideLayout" Target="../slideLayouts/slideLayout3.xml"/><Relationship Id="rId1" Type="http://schemas.openxmlformats.org/officeDocument/2006/relationships/vmlDrawing" Target="../drawings/vmlDrawing22.v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image" Target="../media/image40.wmf"/><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image" Target="../media/image41.wmf"/><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3.v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vmlDrawing" Target="../drawings/vmlDrawing4.vml"/></Relationships>
</file>

<file path=ppt/slides/_rels/slide3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vmlDrawing" Target="../drawings/vmlDrawing5.vml"/><Relationship Id="rId4" Type="http://schemas.openxmlformats.org/officeDocument/2006/relationships/oleObject" Target="../embeddings/oleObject6.bin"/></Relationships>
</file>

<file path=ppt/slides/_rels/slide64.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oleObject" Target="../embeddings/oleObject10.bin"/><Relationship Id="rId5" Type="http://schemas.openxmlformats.org/officeDocument/2006/relationships/oleObject" Target="../embeddings/oleObject9.bin"/><Relationship Id="rId4" Type="http://schemas.openxmlformats.org/officeDocument/2006/relationships/oleObject" Target="../embeddings/oleObject8.bin"/></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18.wmf"/><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Layout" Target="../slideLayouts/slideLayout2.xml"/><Relationship Id="rId1" Type="http://schemas.openxmlformats.org/officeDocument/2006/relationships/vmlDrawing" Target="../drawings/vmlDrawing7.v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vmlDrawing" Target="../drawings/vmlDrawing8.vml"/><Relationship Id="rId4" Type="http://schemas.openxmlformats.org/officeDocument/2006/relationships/oleObject" Target="../embeddings/oleObject12.bin"/></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ext Box 8"/>
          <p:cNvSpPr txBox="1">
            <a:spLocks noChangeArrowheads="1"/>
          </p:cNvSpPr>
          <p:nvPr/>
        </p:nvSpPr>
        <p:spPr bwMode="auto">
          <a:xfrm>
            <a:off x="1752600" y="467380"/>
            <a:ext cx="4724400" cy="523220"/>
          </a:xfrm>
          <a:prstGeom prst="rect">
            <a:avLst/>
          </a:prstGeom>
          <a:noFill/>
          <a:ln w="9525" algn="ctr">
            <a:noFill/>
            <a:miter lim="800000"/>
            <a:headEnd/>
            <a:tailEnd/>
          </a:ln>
        </p:spPr>
        <p:txBody>
          <a:bodyPr wrap="square" anchor="b">
            <a:spAutoFit/>
          </a:bodyPr>
          <a:lstStyle/>
          <a:p>
            <a:pPr algn="l">
              <a:spcBef>
                <a:spcPct val="50000"/>
              </a:spcBef>
            </a:pPr>
            <a:r>
              <a:rPr lang="zh-CN" altLang="en-US" sz="2800" dirty="0">
                <a:solidFill>
                  <a:srgbClr val="006600"/>
                </a:solidFill>
                <a:effectLst>
                  <a:outerShdw blurRad="38100" dist="38100" dir="2700000" algn="tl">
                    <a:srgbClr val="000000">
                      <a:alpha val="43137"/>
                    </a:srgbClr>
                  </a:outerShdw>
                </a:effectLst>
                <a:ea typeface="华文中宋" pitchFamily="2" charset="-122"/>
              </a:rPr>
              <a:t>本科生</a:t>
            </a:r>
            <a:r>
              <a:rPr lang="zh-CN" altLang="en-US" sz="2800" dirty="0" smtClean="0">
                <a:solidFill>
                  <a:srgbClr val="006600"/>
                </a:solidFill>
                <a:effectLst>
                  <a:outerShdw blurRad="38100" dist="38100" dir="2700000" algn="tl">
                    <a:srgbClr val="000000">
                      <a:alpha val="43137"/>
                    </a:srgbClr>
                  </a:outerShdw>
                </a:effectLst>
                <a:ea typeface="华文中宋" pitchFamily="2" charset="-122"/>
              </a:rPr>
              <a:t>必修课</a:t>
            </a:r>
            <a:r>
              <a:rPr lang="en-US" altLang="zh-CN" sz="2800" dirty="0" smtClean="0">
                <a:solidFill>
                  <a:srgbClr val="006600"/>
                </a:solidFill>
                <a:effectLst>
                  <a:outerShdw blurRad="38100" dist="38100" dir="2700000" algn="tl">
                    <a:srgbClr val="000000">
                      <a:alpha val="43137"/>
                    </a:srgbClr>
                  </a:outerShdw>
                </a:effectLst>
                <a:ea typeface="华文中宋" pitchFamily="2" charset="-122"/>
              </a:rPr>
              <a:t>《</a:t>
            </a:r>
            <a:r>
              <a:rPr lang="zh-CN" altLang="en-US" sz="2800" dirty="0" smtClean="0">
                <a:solidFill>
                  <a:srgbClr val="006600"/>
                </a:solidFill>
                <a:effectLst>
                  <a:outerShdw blurRad="38100" dist="38100" dir="2700000" algn="tl">
                    <a:srgbClr val="000000">
                      <a:alpha val="43137"/>
                    </a:srgbClr>
                  </a:outerShdw>
                </a:effectLst>
                <a:ea typeface="华文中宋" pitchFamily="2" charset="-122"/>
              </a:rPr>
              <a:t>现代密码学</a:t>
            </a:r>
            <a:r>
              <a:rPr lang="en-US" altLang="zh-CN" sz="2800" dirty="0" smtClean="0">
                <a:solidFill>
                  <a:srgbClr val="006600"/>
                </a:solidFill>
                <a:effectLst>
                  <a:outerShdw blurRad="38100" dist="38100" dir="2700000" algn="tl">
                    <a:srgbClr val="000000">
                      <a:alpha val="43137"/>
                    </a:srgbClr>
                  </a:outerShdw>
                </a:effectLst>
                <a:ea typeface="华文中宋" pitchFamily="2" charset="-122"/>
              </a:rPr>
              <a:t>》</a:t>
            </a:r>
            <a:endParaRPr lang="zh-CN" altLang="en-US" sz="2800" dirty="0">
              <a:solidFill>
                <a:srgbClr val="006600"/>
              </a:solidFill>
              <a:effectLst>
                <a:outerShdw blurRad="38100" dist="38100" dir="2700000" algn="tl">
                  <a:srgbClr val="000000">
                    <a:alpha val="43137"/>
                  </a:srgbClr>
                </a:outerShdw>
              </a:effectLst>
              <a:ea typeface="华文中宋" pitchFamily="2" charset="-122"/>
            </a:endParaRPr>
          </a:p>
        </p:txBody>
      </p:sp>
      <p:sp>
        <p:nvSpPr>
          <p:cNvPr id="13315" name="Rectangle 9"/>
          <p:cNvSpPr>
            <a:spLocks noGrp="1" noChangeArrowheads="1"/>
          </p:cNvSpPr>
          <p:nvPr>
            <p:ph type="ctrTitle" idx="4294967295"/>
          </p:nvPr>
        </p:nvSpPr>
        <p:spPr>
          <a:xfrm>
            <a:off x="990600" y="1295400"/>
            <a:ext cx="7086600" cy="1066800"/>
          </a:xfrm>
          <a:noFill/>
        </p:spPr>
        <p:txBody>
          <a:bodyPr/>
          <a:lstStyle/>
          <a:p>
            <a:pPr algn="ctr" eaLnBrk="1" hangingPunct="1"/>
            <a:r>
              <a:rPr lang="zh-CN" altLang="en-US" sz="5400" dirty="0" smtClean="0">
                <a:solidFill>
                  <a:srgbClr val="0000FF"/>
                </a:solidFill>
                <a:latin typeface="华文中宋" pitchFamily="2" charset="-122"/>
                <a:ea typeface="华文中宋" pitchFamily="2" charset="-122"/>
              </a:rPr>
              <a:t>第七章  密码协议</a:t>
            </a:r>
          </a:p>
        </p:txBody>
      </p:sp>
      <p:sp>
        <p:nvSpPr>
          <p:cNvPr id="13317" name="Rectangle 11"/>
          <p:cNvSpPr>
            <a:spLocks noChangeArrowheads="1"/>
          </p:cNvSpPr>
          <p:nvPr/>
        </p:nvSpPr>
        <p:spPr bwMode="auto">
          <a:xfrm>
            <a:off x="914400" y="2895600"/>
            <a:ext cx="7620000" cy="2514600"/>
          </a:xfrm>
          <a:prstGeom prst="rect">
            <a:avLst/>
          </a:prstGeom>
          <a:solidFill>
            <a:srgbClr val="FFFFFF"/>
          </a:solidFill>
          <a:ln w="9525">
            <a:noFill/>
            <a:miter lim="800000"/>
            <a:headEnd/>
            <a:tailEnd/>
          </a:ln>
        </p:spPr>
        <p:txBody>
          <a:bodyPr/>
          <a:lstStyle/>
          <a:p>
            <a:pPr algn="l">
              <a:spcBef>
                <a:spcPct val="40000"/>
              </a:spcBef>
              <a:spcAft>
                <a:spcPct val="10000"/>
              </a:spcAft>
              <a:buClr>
                <a:schemeClr val="tx2"/>
              </a:buClr>
              <a:buSzPct val="70000"/>
              <a:buFont typeface="Wingdings" pitchFamily="2" charset="2"/>
              <a:buNone/>
            </a:pPr>
            <a:r>
              <a:rPr lang="zh-CN" altLang="en-US" sz="2800" dirty="0">
                <a:solidFill>
                  <a:srgbClr val="006600"/>
                </a:solidFill>
                <a:effectLst>
                  <a:outerShdw blurRad="38100" dist="38100" dir="2700000" algn="tl">
                    <a:srgbClr val="000000">
                      <a:alpha val="43137"/>
                    </a:srgbClr>
                  </a:outerShdw>
                </a:effectLst>
                <a:latin typeface="华文中宋" pitchFamily="2" charset="-122"/>
                <a:ea typeface="华文中宋" pitchFamily="2" charset="-122"/>
              </a:rPr>
              <a:t>主讲教师</a:t>
            </a:r>
            <a:r>
              <a:rPr lang="zh-CN" altLang="en-US" sz="2800" dirty="0">
                <a:effectLst>
                  <a:outerShdw blurRad="38100" dist="38100" dir="2700000" algn="tl">
                    <a:srgbClr val="000000">
                      <a:alpha val="43137"/>
                    </a:srgbClr>
                  </a:outerShdw>
                </a:effectLst>
                <a:latin typeface="华文中宋" pitchFamily="2" charset="-122"/>
                <a:ea typeface="华文中宋" pitchFamily="2" charset="-122"/>
              </a:rPr>
              <a:t>：</a:t>
            </a:r>
            <a:r>
              <a:rPr lang="zh-CN" altLang="en-US" sz="2800" dirty="0">
                <a:solidFill>
                  <a:schemeClr val="tx2"/>
                </a:solidFill>
                <a:effectLst>
                  <a:outerShdw blurRad="38100" dist="38100" dir="2700000" algn="tl">
                    <a:srgbClr val="000000">
                      <a:alpha val="43137"/>
                    </a:srgbClr>
                  </a:outerShdw>
                </a:effectLst>
                <a:latin typeface="华文中宋" pitchFamily="2" charset="-122"/>
                <a:ea typeface="华文中宋" pitchFamily="2" charset="-122"/>
              </a:rPr>
              <a:t>董庆</a:t>
            </a:r>
            <a:r>
              <a:rPr lang="zh-CN" altLang="en-US" sz="2800" dirty="0" smtClean="0">
                <a:solidFill>
                  <a:schemeClr val="tx2"/>
                </a:solidFill>
                <a:effectLst>
                  <a:outerShdw blurRad="38100" dist="38100" dir="2700000" algn="tl">
                    <a:srgbClr val="000000">
                      <a:alpha val="43137"/>
                    </a:srgbClr>
                  </a:outerShdw>
                </a:effectLst>
                <a:latin typeface="华文中宋" pitchFamily="2" charset="-122"/>
                <a:ea typeface="华文中宋" pitchFamily="2" charset="-122"/>
              </a:rPr>
              <a:t>宽   副教授</a:t>
            </a:r>
            <a:endParaRPr lang="zh-CN" altLang="en-US" sz="2800" dirty="0">
              <a:solidFill>
                <a:schemeClr val="tx2"/>
              </a:solidFill>
              <a:effectLst>
                <a:outerShdw blurRad="38100" dist="38100" dir="2700000" algn="tl">
                  <a:srgbClr val="000000">
                    <a:alpha val="43137"/>
                  </a:srgbClr>
                </a:outerShdw>
              </a:effectLst>
              <a:latin typeface="华文中宋" pitchFamily="2" charset="-122"/>
              <a:ea typeface="华文中宋" pitchFamily="2" charset="-122"/>
            </a:endParaRPr>
          </a:p>
          <a:p>
            <a:pPr algn="l">
              <a:spcBef>
                <a:spcPct val="40000"/>
              </a:spcBef>
              <a:spcAft>
                <a:spcPct val="10000"/>
              </a:spcAft>
              <a:buClr>
                <a:schemeClr val="tx2"/>
              </a:buClr>
              <a:buSzPct val="70000"/>
              <a:buFont typeface="Wingdings" pitchFamily="2" charset="2"/>
              <a:buNone/>
            </a:pPr>
            <a:r>
              <a:rPr lang="zh-CN" altLang="en-US" sz="2800" dirty="0">
                <a:solidFill>
                  <a:srgbClr val="006600"/>
                </a:solidFill>
                <a:effectLst>
                  <a:outerShdw blurRad="38100" dist="38100" dir="2700000" algn="tl">
                    <a:srgbClr val="000000">
                      <a:alpha val="43137"/>
                    </a:srgbClr>
                  </a:outerShdw>
                </a:effectLst>
                <a:latin typeface="华文中宋" pitchFamily="2" charset="-122"/>
                <a:ea typeface="华文中宋" pitchFamily="2" charset="-122"/>
              </a:rPr>
              <a:t>研究方向</a:t>
            </a:r>
            <a:r>
              <a:rPr lang="zh-CN" altLang="en-US" sz="2800" dirty="0">
                <a:effectLst>
                  <a:outerShdw blurRad="38100" dist="38100" dir="2700000" algn="tl">
                    <a:srgbClr val="000000">
                      <a:alpha val="43137"/>
                    </a:srgbClr>
                  </a:outerShdw>
                </a:effectLst>
                <a:latin typeface="华文中宋" pitchFamily="2" charset="-122"/>
                <a:ea typeface="华文中宋" pitchFamily="2" charset="-122"/>
              </a:rPr>
              <a:t>：</a:t>
            </a:r>
            <a:r>
              <a:rPr lang="zh-CN" altLang="en-US" sz="2800" dirty="0">
                <a:solidFill>
                  <a:schemeClr val="tx2"/>
                </a:solidFill>
                <a:effectLst>
                  <a:outerShdw blurRad="38100" dist="38100" dir="2700000" algn="tl">
                    <a:srgbClr val="000000">
                      <a:alpha val="43137"/>
                    </a:srgbClr>
                  </a:outerShdw>
                </a:effectLst>
                <a:latin typeface="华文中宋" pitchFamily="2" charset="-122"/>
                <a:ea typeface="华文中宋" pitchFamily="2" charset="-122"/>
              </a:rPr>
              <a:t>密码学与信息安全</a:t>
            </a:r>
          </a:p>
          <a:p>
            <a:pPr algn="l">
              <a:spcBef>
                <a:spcPct val="40000"/>
              </a:spcBef>
              <a:spcAft>
                <a:spcPct val="10000"/>
              </a:spcAft>
              <a:buClr>
                <a:schemeClr val="tx2"/>
              </a:buClr>
              <a:buSzPct val="70000"/>
              <a:buFont typeface="Wingdings" pitchFamily="2" charset="2"/>
              <a:buNone/>
            </a:pPr>
            <a:r>
              <a:rPr lang="zh-CN" altLang="en-US" sz="2800" dirty="0" smtClean="0">
                <a:solidFill>
                  <a:srgbClr val="006600"/>
                </a:solidFill>
                <a:effectLst>
                  <a:outerShdw blurRad="38100" dist="38100" dir="2700000" algn="tl">
                    <a:srgbClr val="000000">
                      <a:alpha val="43137"/>
                    </a:srgbClr>
                  </a:outerShdw>
                </a:effectLst>
                <a:latin typeface="华文中宋" pitchFamily="2" charset="-122"/>
                <a:ea typeface="华文中宋" pitchFamily="2" charset="-122"/>
              </a:rPr>
              <a:t>电子邮件：</a:t>
            </a:r>
            <a:r>
              <a:rPr lang="en-US" altLang="zh-CN" sz="2800" dirty="0" smtClean="0">
                <a:solidFill>
                  <a:schemeClr val="tx2"/>
                </a:solidFill>
                <a:latin typeface="Times New Roman" pitchFamily="18" charset="0"/>
                <a:ea typeface="华文中宋" pitchFamily="2" charset="-122"/>
                <a:cs typeface="Times New Roman" pitchFamily="18" charset="0"/>
              </a:rPr>
              <a:t>qkdong@xidian.edu.cn</a:t>
            </a:r>
            <a:endParaRPr lang="en-US" altLang="zh-CN" sz="2800" dirty="0">
              <a:solidFill>
                <a:schemeClr val="tx2"/>
              </a:solidFill>
              <a:latin typeface="Times New Roman" pitchFamily="18" charset="0"/>
              <a:ea typeface="华文中宋" pitchFamily="2" charset="-122"/>
              <a:cs typeface="Times New Roman" pitchFamily="18" charset="0"/>
            </a:endParaRPr>
          </a:p>
          <a:p>
            <a:pPr algn="l">
              <a:spcBef>
                <a:spcPct val="40000"/>
              </a:spcBef>
              <a:spcAft>
                <a:spcPct val="10000"/>
              </a:spcAft>
              <a:buClr>
                <a:schemeClr val="tx2"/>
              </a:buClr>
              <a:buSzPct val="70000"/>
              <a:buFont typeface="Wingdings" pitchFamily="2" charset="2"/>
              <a:buNone/>
            </a:pPr>
            <a:r>
              <a:rPr lang="zh-CN" altLang="en-US" sz="2800" dirty="0">
                <a:solidFill>
                  <a:srgbClr val="006600"/>
                </a:solidFill>
                <a:effectLst>
                  <a:outerShdw blurRad="38100" dist="38100" dir="2700000" algn="tl">
                    <a:srgbClr val="000000">
                      <a:alpha val="43137"/>
                    </a:srgbClr>
                  </a:outerShdw>
                </a:effectLst>
                <a:latin typeface="华文中宋" pitchFamily="2" charset="-122"/>
                <a:ea typeface="华文中宋" pitchFamily="2" charset="-122"/>
              </a:rPr>
              <a:t>个人主页：</a:t>
            </a:r>
            <a:r>
              <a:rPr lang="en-US" altLang="zh-CN" sz="2800" dirty="0">
                <a:solidFill>
                  <a:schemeClr val="tx2"/>
                </a:solidFill>
                <a:latin typeface="Times New Roman" pitchFamily="18" charset="0"/>
                <a:ea typeface="华文中宋" pitchFamily="2" charset="-122"/>
                <a:cs typeface="Times New Roman" pitchFamily="18" charset="0"/>
              </a:rPr>
              <a:t>http://web.xidian.edu.cn/qkdong/ </a:t>
            </a:r>
          </a:p>
        </p:txBody>
      </p:sp>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7.2.2 </a:t>
            </a:r>
            <a:r>
              <a:rPr lang="en-US" altLang="zh-CN" dirty="0" err="1" smtClean="0"/>
              <a:t>Daolev</a:t>
            </a:r>
            <a:r>
              <a:rPr lang="en-US" altLang="zh-CN" dirty="0" smtClean="0"/>
              <a:t>-Yao</a:t>
            </a:r>
            <a:r>
              <a:rPr lang="zh-CN" altLang="en-US" dirty="0" smtClean="0"/>
              <a:t>威胁模型与常见攻击</a:t>
            </a:r>
            <a:endParaRPr lang="zh-CN" altLang="en-US" dirty="0"/>
          </a:p>
        </p:txBody>
      </p:sp>
      <p:sp>
        <p:nvSpPr>
          <p:cNvPr id="3" name="内容占位符 2"/>
          <p:cNvSpPr>
            <a:spLocks noGrp="1"/>
          </p:cNvSpPr>
          <p:nvPr>
            <p:ph idx="1"/>
          </p:nvPr>
        </p:nvSpPr>
        <p:spPr>
          <a:xfrm>
            <a:off x="457200" y="990600"/>
            <a:ext cx="8382000" cy="5486400"/>
          </a:xfrm>
        </p:spPr>
        <p:txBody>
          <a:bodyPr/>
          <a:lstStyle/>
          <a:p>
            <a:pPr eaLnBrk="1" hangingPunct="1"/>
            <a:r>
              <a:rPr lang="en-US" altLang="zh-CN" dirty="0" err="1" smtClean="0"/>
              <a:t>Dolev</a:t>
            </a:r>
            <a:r>
              <a:rPr lang="en-US" altLang="zh-CN" dirty="0" smtClean="0"/>
              <a:t>-Yao </a:t>
            </a:r>
            <a:r>
              <a:rPr lang="zh-CN" altLang="en-US" dirty="0" smtClean="0"/>
              <a:t>模型</a:t>
            </a:r>
          </a:p>
          <a:p>
            <a:pPr lvl="1" eaLnBrk="1" hangingPunct="1"/>
            <a:r>
              <a:rPr lang="en-US" altLang="zh-CN" sz="2000" dirty="0" smtClean="0"/>
              <a:t>1983 </a:t>
            </a:r>
            <a:r>
              <a:rPr lang="zh-CN" altLang="en-US" sz="2000" dirty="0" smtClean="0"/>
              <a:t>年，</a:t>
            </a:r>
            <a:r>
              <a:rPr lang="en-US" altLang="zh-CN" sz="2000" dirty="0" err="1" smtClean="0"/>
              <a:t>Dolev</a:t>
            </a:r>
            <a:r>
              <a:rPr lang="en-US" altLang="zh-CN" sz="2000" dirty="0" smtClean="0"/>
              <a:t> </a:t>
            </a:r>
            <a:r>
              <a:rPr lang="zh-CN" altLang="en-US" sz="2000" dirty="0" smtClean="0"/>
              <a:t>和</a:t>
            </a:r>
            <a:r>
              <a:rPr lang="en-US" altLang="zh-CN" sz="2000" dirty="0" smtClean="0"/>
              <a:t>Yao </a:t>
            </a:r>
            <a:r>
              <a:rPr lang="zh-CN" altLang="en-US" sz="2000" dirty="0" smtClean="0"/>
              <a:t>发表了安全协议史上的一篇重要论文，主要两点贡献</a:t>
            </a:r>
          </a:p>
          <a:p>
            <a:pPr lvl="1" eaLnBrk="1" hangingPunct="1"/>
            <a:r>
              <a:rPr lang="zh-CN" altLang="en-US" dirty="0" smtClean="0">
                <a:solidFill>
                  <a:srgbClr val="0000FF"/>
                </a:solidFill>
              </a:rPr>
              <a:t>其一是将安全协议本身与安全协议所具体采用的密码系统分开</a:t>
            </a:r>
          </a:p>
          <a:p>
            <a:pPr lvl="2" eaLnBrk="1" hangingPunct="1"/>
            <a:r>
              <a:rPr lang="zh-CN" altLang="en-US" dirty="0" smtClean="0"/>
              <a:t>在假定密码系统是</a:t>
            </a:r>
            <a:r>
              <a:rPr lang="zh-CN" altLang="en-US" dirty="0" smtClean="0">
                <a:latin typeface="华文中宋" pitchFamily="2" charset="-122"/>
              </a:rPr>
              <a:t>“</a:t>
            </a:r>
            <a:r>
              <a:rPr lang="zh-CN" altLang="en-US" dirty="0" smtClean="0"/>
              <a:t>完善</a:t>
            </a:r>
            <a:r>
              <a:rPr lang="zh-CN" altLang="en-US" dirty="0" smtClean="0">
                <a:latin typeface="华文中宋" pitchFamily="2" charset="-122"/>
              </a:rPr>
              <a:t>”</a:t>
            </a:r>
            <a:r>
              <a:rPr lang="zh-CN" altLang="en-US" dirty="0" smtClean="0"/>
              <a:t>的基础上讨论安全协议本身的正确性、安全性、冗余性等课题</a:t>
            </a:r>
          </a:p>
          <a:p>
            <a:pPr lvl="2" eaLnBrk="1" hangingPunct="1"/>
            <a:r>
              <a:rPr lang="zh-CN" altLang="en-US" dirty="0" smtClean="0"/>
              <a:t>安全协议的设计被划分为两个不同的层次</a:t>
            </a:r>
            <a:r>
              <a:rPr lang="en-US" altLang="zh-CN" dirty="0" smtClean="0"/>
              <a:t>:</a:t>
            </a:r>
            <a:r>
              <a:rPr lang="zh-CN" altLang="en-US" dirty="0" smtClean="0"/>
              <a:t>首先研究安全协议本身的安全性质</a:t>
            </a:r>
            <a:r>
              <a:rPr lang="en-US" altLang="zh-CN" dirty="0" smtClean="0"/>
              <a:t>,</a:t>
            </a:r>
            <a:r>
              <a:rPr lang="zh-CN" altLang="en-US" dirty="0" smtClean="0"/>
              <a:t>然后讨论实现层次的具体细节</a:t>
            </a:r>
            <a:r>
              <a:rPr lang="en-US" altLang="zh-CN" dirty="0" smtClean="0"/>
              <a:t>,</a:t>
            </a:r>
            <a:r>
              <a:rPr lang="zh-CN" altLang="en-US" dirty="0" smtClean="0"/>
              <a:t>包括所采用的具体密码算法等等</a:t>
            </a:r>
            <a:r>
              <a:rPr lang="en-US" altLang="zh-CN" dirty="0" smtClean="0"/>
              <a:t>.</a:t>
            </a:r>
          </a:p>
        </p:txBody>
      </p:sp>
      <p:sp>
        <p:nvSpPr>
          <p:cNvPr id="4" name="灯片编号占位符 3"/>
          <p:cNvSpPr>
            <a:spLocks noGrp="1"/>
          </p:cNvSpPr>
          <p:nvPr>
            <p:ph type="sldNum" sz="quarter" idx="12"/>
          </p:nvPr>
        </p:nvSpPr>
        <p:spPr>
          <a:xfrm>
            <a:off x="7391400" y="6477000"/>
            <a:ext cx="1295400" cy="304800"/>
          </a:xfrm>
        </p:spPr>
        <p:txBody>
          <a:bodyPr/>
          <a:lstStyle/>
          <a:p>
            <a:pPr>
              <a:defRPr/>
            </a:pPr>
            <a:fld id="{896E1043-1F2A-4C9B-855A-0B3264F68AF7}" type="slidenum">
              <a:rPr lang="en-US" altLang="zh-CN" smtClean="0"/>
              <a:pPr>
                <a:defRPr/>
              </a:pPr>
              <a:t>10</a:t>
            </a:fld>
            <a:r>
              <a:rPr lang="en-US" altLang="zh-CN" dirty="0" smtClean="0"/>
              <a:t>/</a:t>
            </a:r>
            <a:endParaRPr lang="en-US" altLang="zh-CN" dirty="0"/>
          </a:p>
        </p:txBody>
      </p:sp>
      <p:sp>
        <p:nvSpPr>
          <p:cNvPr id="5" name="标题 1"/>
          <p:cNvSpPr txBox="1">
            <a:spLocks/>
          </p:cNvSpPr>
          <p:nvPr/>
        </p:nvSpPr>
        <p:spPr bwMode="auto">
          <a:xfrm>
            <a:off x="533400" y="0"/>
            <a:ext cx="7696200" cy="304800"/>
          </a:xfrm>
          <a:prstGeom prst="rect">
            <a:avLst/>
          </a:prstGeom>
          <a:solidFill>
            <a:schemeClr val="accent5"/>
          </a:solidFill>
          <a:ln w="9525">
            <a:noFill/>
            <a:miter lim="800000"/>
            <a:headEnd/>
            <a:tailEnd/>
          </a:ln>
        </p:spPr>
        <p:txBody>
          <a:bodyPr vert="horz" wrap="square" lIns="91440" tIns="45720" rIns="91440" bIns="45720" numCol="1" anchor="b" anchorCtr="0" compatLnSpc="1">
            <a:prstTxWarp prst="textNoShape">
              <a:avLst/>
            </a:prstTxWarp>
          </a:bodyPr>
          <a:lstStyle/>
          <a:p>
            <a:pPr algn="l" eaLnBrk="0" hangingPunct="0">
              <a:defRPr/>
            </a:pPr>
            <a:r>
              <a:rPr lang="zh-CN" altLang="en-US" sz="1800" kern="0" dirty="0" smtClean="0">
                <a:solidFill>
                  <a:srgbClr val="004C00"/>
                </a:solidFill>
                <a:effectLst>
                  <a:outerShdw blurRad="38100" dist="38100" dir="2700000" algn="tl">
                    <a:srgbClr val="000000">
                      <a:alpha val="43137"/>
                    </a:srgbClr>
                  </a:outerShdw>
                </a:effectLst>
                <a:latin typeface="+mj-lt"/>
                <a:ea typeface="+mj-ea"/>
                <a:cs typeface="+mj-cs"/>
              </a:rPr>
              <a:t>第七章 密码协议：</a:t>
            </a:r>
            <a:r>
              <a:rPr lang="en-US" altLang="zh-CN" sz="1800" kern="0" dirty="0" smtClean="0">
                <a:solidFill>
                  <a:srgbClr val="004C00"/>
                </a:solidFill>
                <a:effectLst>
                  <a:outerShdw blurRad="38100" dist="38100" dir="2700000" algn="tl">
                    <a:srgbClr val="000000">
                      <a:alpha val="43137"/>
                    </a:srgbClr>
                  </a:outerShdw>
                </a:effectLst>
              </a:rPr>
              <a:t>7.2 </a:t>
            </a:r>
            <a:r>
              <a:rPr lang="zh-CN" altLang="en-US" sz="1800" kern="0" dirty="0" smtClean="0">
                <a:solidFill>
                  <a:srgbClr val="004C00"/>
                </a:solidFill>
                <a:effectLst>
                  <a:outerShdw blurRad="38100" dist="38100" dir="2700000" algn="tl">
                    <a:srgbClr val="000000">
                      <a:alpha val="43137"/>
                    </a:srgbClr>
                  </a:outerShdw>
                </a:effectLst>
              </a:rPr>
              <a:t>认证协议概述</a:t>
            </a:r>
          </a:p>
        </p:txBody>
      </p:sp>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914400"/>
            <a:ext cx="8229600" cy="1981200"/>
          </a:xfrm>
        </p:spPr>
        <p:txBody>
          <a:bodyPr/>
          <a:lstStyle/>
          <a:p>
            <a:r>
              <a:rPr lang="en-US" altLang="zh-CN" sz="2400" dirty="0">
                <a:ea typeface="华文中宋" pitchFamily="2" charset="-122"/>
              </a:rPr>
              <a:t>SSL</a:t>
            </a:r>
            <a:r>
              <a:rPr lang="zh-CN" altLang="en-US" sz="2400" dirty="0">
                <a:ea typeface="华文中宋" pitchFamily="2" charset="-122"/>
              </a:rPr>
              <a:t>连接状态变量的组成</a:t>
            </a:r>
            <a:r>
              <a:rPr lang="zh-CN" altLang="en-US" sz="2400" dirty="0" smtClean="0">
                <a:ea typeface="华文中宋" pitchFamily="2" charset="-122"/>
              </a:rPr>
              <a:t>元素</a:t>
            </a:r>
            <a:endParaRPr lang="en-US" altLang="zh-CN" sz="2400" dirty="0" smtClean="0">
              <a:ea typeface="华文中宋" pitchFamily="2" charset="-122"/>
            </a:endParaRPr>
          </a:p>
          <a:p>
            <a:pPr lvl="1"/>
            <a:r>
              <a:rPr lang="zh-CN" altLang="en-US" dirty="0" smtClean="0">
                <a:ea typeface="华文中宋" pitchFamily="2" charset="-122"/>
              </a:rPr>
              <a:t>（</a:t>
            </a:r>
            <a:r>
              <a:rPr lang="zh-CN" altLang="en-US" dirty="0">
                <a:ea typeface="华文中宋" pitchFamily="2" charset="-122"/>
              </a:rPr>
              <a:t>随机数、由主密钥导出各类应用密钥、初始向量、序列号等与安全连接有关的量）</a:t>
            </a:r>
          </a:p>
          <a:p>
            <a:endParaRPr lang="zh-CN" altLang="en-US" dirty="0"/>
          </a:p>
        </p:txBody>
      </p:sp>
      <p:sp>
        <p:nvSpPr>
          <p:cNvPr id="4" name="灯片编号占位符 3"/>
          <p:cNvSpPr>
            <a:spLocks noGrp="1"/>
          </p:cNvSpPr>
          <p:nvPr>
            <p:ph type="sldNum" sz="quarter" idx="12"/>
          </p:nvPr>
        </p:nvSpPr>
        <p:spPr/>
        <p:txBody>
          <a:bodyPr/>
          <a:lstStyle/>
          <a:p>
            <a:pPr>
              <a:defRPr/>
            </a:pPr>
            <a:fld id="{896E1043-1F2A-4C9B-855A-0B3264F68AF7}" type="slidenum">
              <a:rPr lang="en-US" altLang="zh-CN" smtClean="0"/>
              <a:pPr>
                <a:defRPr/>
              </a:pPr>
              <a:t>100</a:t>
            </a:fld>
            <a:r>
              <a:rPr lang="en-US" altLang="zh-CN" smtClean="0"/>
              <a:t>/</a:t>
            </a:r>
            <a:endParaRPr lang="en-US" altLang="zh-CN" dirty="0"/>
          </a:p>
        </p:txBody>
      </p:sp>
      <p:sp>
        <p:nvSpPr>
          <p:cNvPr id="5" name="标题 1"/>
          <p:cNvSpPr txBox="1">
            <a:spLocks/>
          </p:cNvSpPr>
          <p:nvPr/>
        </p:nvSpPr>
        <p:spPr bwMode="auto">
          <a:xfrm>
            <a:off x="533400" y="381000"/>
            <a:ext cx="7696200" cy="5334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l" rtl="0" eaLnBrk="0" fontAlgn="base" hangingPunct="0">
              <a:spcBef>
                <a:spcPct val="0"/>
              </a:spcBef>
              <a:spcAft>
                <a:spcPct val="0"/>
              </a:spcAft>
              <a:defRPr sz="3200" b="1">
                <a:solidFill>
                  <a:srgbClr val="C3093E"/>
                </a:solidFill>
                <a:effectLst>
                  <a:outerShdw blurRad="38100" dist="38100" dir="2700000" algn="tl">
                    <a:srgbClr val="000000">
                      <a:alpha val="43137"/>
                    </a:srgbClr>
                  </a:outerShdw>
                </a:effectLst>
                <a:latin typeface="+mj-lt"/>
                <a:ea typeface="+mj-ea"/>
                <a:cs typeface="+mj-cs"/>
              </a:defRPr>
            </a:lvl1pPr>
            <a:lvl2pPr algn="l" rtl="0" eaLnBrk="0" fontAlgn="base" hangingPunct="0">
              <a:spcBef>
                <a:spcPct val="0"/>
              </a:spcBef>
              <a:spcAft>
                <a:spcPct val="0"/>
              </a:spcAft>
              <a:defRPr sz="3600" b="1">
                <a:solidFill>
                  <a:srgbClr val="C3093E"/>
                </a:solidFill>
                <a:latin typeface="Arial" pitchFamily="34" charset="0"/>
                <a:ea typeface="华文中宋" pitchFamily="2" charset="-122"/>
              </a:defRPr>
            </a:lvl2pPr>
            <a:lvl3pPr algn="l" rtl="0" eaLnBrk="0" fontAlgn="base" hangingPunct="0">
              <a:spcBef>
                <a:spcPct val="0"/>
              </a:spcBef>
              <a:spcAft>
                <a:spcPct val="0"/>
              </a:spcAft>
              <a:defRPr sz="3600" b="1">
                <a:solidFill>
                  <a:srgbClr val="C3093E"/>
                </a:solidFill>
                <a:latin typeface="Arial" pitchFamily="34" charset="0"/>
                <a:ea typeface="华文中宋" pitchFamily="2" charset="-122"/>
              </a:defRPr>
            </a:lvl3pPr>
            <a:lvl4pPr algn="l" rtl="0" eaLnBrk="0" fontAlgn="base" hangingPunct="0">
              <a:spcBef>
                <a:spcPct val="0"/>
              </a:spcBef>
              <a:spcAft>
                <a:spcPct val="0"/>
              </a:spcAft>
              <a:defRPr sz="3600" b="1">
                <a:solidFill>
                  <a:srgbClr val="C3093E"/>
                </a:solidFill>
                <a:latin typeface="Arial" pitchFamily="34" charset="0"/>
                <a:ea typeface="华文中宋" pitchFamily="2" charset="-122"/>
              </a:defRPr>
            </a:lvl4pPr>
            <a:lvl5pPr algn="l" rtl="0" eaLnBrk="0" fontAlgn="base" hangingPunct="0">
              <a:spcBef>
                <a:spcPct val="0"/>
              </a:spcBef>
              <a:spcAft>
                <a:spcPct val="0"/>
              </a:spcAft>
              <a:defRPr sz="3600" b="1">
                <a:solidFill>
                  <a:srgbClr val="C3093E"/>
                </a:solidFill>
                <a:latin typeface="Arial" pitchFamily="34" charset="0"/>
                <a:ea typeface="华文中宋" pitchFamily="2" charset="-122"/>
              </a:defRPr>
            </a:lvl5pPr>
            <a:lvl6pPr marL="457200" algn="l" rtl="0" fontAlgn="base">
              <a:spcBef>
                <a:spcPct val="0"/>
              </a:spcBef>
              <a:spcAft>
                <a:spcPct val="0"/>
              </a:spcAft>
              <a:defRPr sz="3600" b="1">
                <a:solidFill>
                  <a:srgbClr val="C3093E"/>
                </a:solidFill>
                <a:latin typeface="Arial" pitchFamily="34" charset="0"/>
                <a:ea typeface="华文中宋" pitchFamily="2" charset="-122"/>
              </a:defRPr>
            </a:lvl6pPr>
            <a:lvl7pPr marL="914400" algn="l" rtl="0" fontAlgn="base">
              <a:spcBef>
                <a:spcPct val="0"/>
              </a:spcBef>
              <a:spcAft>
                <a:spcPct val="0"/>
              </a:spcAft>
              <a:defRPr sz="3600" b="1">
                <a:solidFill>
                  <a:srgbClr val="C3093E"/>
                </a:solidFill>
                <a:latin typeface="Arial" pitchFamily="34" charset="0"/>
                <a:ea typeface="华文中宋" pitchFamily="2" charset="-122"/>
              </a:defRPr>
            </a:lvl7pPr>
            <a:lvl8pPr marL="1371600" algn="l" rtl="0" fontAlgn="base">
              <a:spcBef>
                <a:spcPct val="0"/>
              </a:spcBef>
              <a:spcAft>
                <a:spcPct val="0"/>
              </a:spcAft>
              <a:defRPr sz="3600" b="1">
                <a:solidFill>
                  <a:srgbClr val="C3093E"/>
                </a:solidFill>
                <a:latin typeface="Arial" pitchFamily="34" charset="0"/>
                <a:ea typeface="华文中宋" pitchFamily="2" charset="-122"/>
              </a:defRPr>
            </a:lvl8pPr>
            <a:lvl9pPr marL="1828800" algn="l" rtl="0" fontAlgn="base">
              <a:spcBef>
                <a:spcPct val="0"/>
              </a:spcBef>
              <a:spcAft>
                <a:spcPct val="0"/>
              </a:spcAft>
              <a:defRPr sz="3600" b="1">
                <a:solidFill>
                  <a:srgbClr val="C3093E"/>
                </a:solidFill>
                <a:latin typeface="Arial" pitchFamily="34" charset="0"/>
                <a:ea typeface="华文中宋" pitchFamily="2" charset="-122"/>
              </a:defRPr>
            </a:lvl9pPr>
          </a:lstStyle>
          <a:p>
            <a:r>
              <a:rPr lang="en-US" altLang="zh-CN" kern="0" smtClean="0"/>
              <a:t>7.8.2 </a:t>
            </a:r>
            <a:r>
              <a:rPr lang="zh-CN" altLang="en-US" kern="0" smtClean="0"/>
              <a:t>安全套接层协议</a:t>
            </a:r>
            <a:r>
              <a:rPr lang="en-US" altLang="zh-CN" kern="0" smtClean="0"/>
              <a:t>SSL</a:t>
            </a:r>
            <a:endParaRPr lang="zh-CN" altLang="en-US" kern="0" dirty="0"/>
          </a:p>
        </p:txBody>
      </p:sp>
      <p:sp>
        <p:nvSpPr>
          <p:cNvPr id="6" name="标题 1"/>
          <p:cNvSpPr txBox="1">
            <a:spLocks/>
          </p:cNvSpPr>
          <p:nvPr/>
        </p:nvSpPr>
        <p:spPr bwMode="auto">
          <a:xfrm>
            <a:off x="533400" y="0"/>
            <a:ext cx="7696200" cy="304800"/>
          </a:xfrm>
          <a:prstGeom prst="rect">
            <a:avLst/>
          </a:prstGeom>
          <a:solidFill>
            <a:schemeClr val="accent5"/>
          </a:solidFill>
          <a:ln w="9525">
            <a:noFill/>
            <a:miter lim="800000"/>
            <a:headEnd/>
            <a:tailEnd/>
          </a:ln>
        </p:spPr>
        <p:txBody>
          <a:bodyPr vert="horz" wrap="square" lIns="91440" tIns="45720" rIns="91440" bIns="45720" numCol="1" anchor="b" anchorCtr="0" compatLnSpc="1">
            <a:prstTxWarp prst="textNoShape">
              <a:avLst/>
            </a:prstTxWarp>
          </a:bodyPr>
          <a:lstStyle/>
          <a:p>
            <a:pPr algn="l" eaLnBrk="0" hangingPunct="0">
              <a:defRPr/>
            </a:pPr>
            <a:r>
              <a:rPr lang="zh-CN" altLang="en-US" sz="1800" kern="0" dirty="0" smtClean="0">
                <a:solidFill>
                  <a:srgbClr val="004C00"/>
                </a:solidFill>
                <a:effectLst>
                  <a:outerShdw blurRad="38100" dist="38100" dir="2700000" algn="tl">
                    <a:srgbClr val="000000">
                      <a:alpha val="43137"/>
                    </a:srgbClr>
                  </a:outerShdw>
                </a:effectLst>
                <a:latin typeface="+mj-lt"/>
                <a:ea typeface="+mj-ea"/>
                <a:cs typeface="+mj-cs"/>
              </a:rPr>
              <a:t>第七章 密码协议：</a:t>
            </a:r>
            <a:r>
              <a:rPr lang="en-US" altLang="zh-CN" sz="1800" kern="0" dirty="0" smtClean="0">
                <a:solidFill>
                  <a:srgbClr val="004C00"/>
                </a:solidFill>
                <a:effectLst>
                  <a:outerShdw blurRad="38100" dist="38100" dir="2700000" algn="tl">
                    <a:srgbClr val="000000">
                      <a:alpha val="43137"/>
                    </a:srgbClr>
                  </a:outerShdw>
                </a:effectLst>
                <a:latin typeface="+mj-lt"/>
                <a:ea typeface="+mj-ea"/>
                <a:cs typeface="+mj-cs"/>
              </a:rPr>
              <a:t>7.8 </a:t>
            </a:r>
            <a:r>
              <a:rPr lang="zh-CN" altLang="en-US" sz="1800" kern="0" dirty="0" smtClean="0">
                <a:solidFill>
                  <a:srgbClr val="004C00"/>
                </a:solidFill>
                <a:effectLst>
                  <a:outerShdw blurRad="38100" dist="38100" dir="2700000" algn="tl">
                    <a:srgbClr val="000000">
                      <a:alpha val="43137"/>
                    </a:srgbClr>
                  </a:outerShdw>
                </a:effectLst>
                <a:latin typeface="+mj-lt"/>
                <a:ea typeface="+mj-ea"/>
                <a:cs typeface="+mj-cs"/>
              </a:rPr>
              <a:t>安全协议实践</a:t>
            </a:r>
          </a:p>
        </p:txBody>
      </p:sp>
      <p:graphicFrame>
        <p:nvGraphicFramePr>
          <p:cNvPr id="7" name="Group 36"/>
          <p:cNvGraphicFramePr>
            <a:graphicFrameLocks/>
          </p:cNvGraphicFramePr>
          <p:nvPr>
            <p:extLst>
              <p:ext uri="{D42A27DB-BD31-4B8C-83A1-F6EECF244321}">
                <p14:modId xmlns:p14="http://schemas.microsoft.com/office/powerpoint/2010/main" xmlns="" val="1690257061"/>
              </p:ext>
            </p:extLst>
          </p:nvPr>
        </p:nvGraphicFramePr>
        <p:xfrm>
          <a:off x="457200" y="2455862"/>
          <a:ext cx="8382000" cy="4097338"/>
        </p:xfrm>
        <a:graphic>
          <a:graphicData uri="http://schemas.openxmlformats.org/drawingml/2006/table">
            <a:tbl>
              <a:tblPr/>
              <a:tblGrid>
                <a:gridCol w="3124200"/>
                <a:gridCol w="5257800"/>
              </a:tblGrid>
              <a:tr h="565150">
                <a:tc>
                  <a:txBody>
                    <a:bodyPr/>
                    <a:lstStyle/>
                    <a:p>
                      <a:pPr marL="342900" marR="0" lvl="0" indent="-342900" algn="l" defTabSz="914400" rtl="0" eaLnBrk="1" fontAlgn="base" latinLnBrk="0" hangingPunct="1">
                        <a:lnSpc>
                          <a:spcPct val="120000"/>
                        </a:lnSpc>
                        <a:spcBef>
                          <a:spcPct val="0"/>
                        </a:spcBef>
                        <a:spcAft>
                          <a:spcPct val="10000"/>
                        </a:spcAft>
                        <a:buClrTx/>
                        <a:buSzPct val="70000"/>
                        <a:buFontTx/>
                        <a:buNone/>
                        <a:tabLst/>
                      </a:pPr>
                      <a:r>
                        <a:rPr kumimoji="0" lang="en-US" altLang="zh-CN" sz="2000" b="1" i="0" u="none" strike="noStrike" cap="none" normalizeH="0" baseline="0" smtClean="0">
                          <a:ln>
                            <a:noFill/>
                          </a:ln>
                          <a:solidFill>
                            <a:srgbClr val="020202"/>
                          </a:solidFill>
                          <a:effectLst>
                            <a:outerShdw blurRad="38100" dist="38100" dir="2700000" algn="tl">
                              <a:srgbClr val="C0C0C0"/>
                            </a:outerShdw>
                          </a:effectLst>
                          <a:latin typeface="Times New Roman" pitchFamily="18" charset="0"/>
                          <a:ea typeface="华文中宋" pitchFamily="2" charset="-122"/>
                          <a:cs typeface="Times New Roman" pitchFamily="18" charset="0"/>
                        </a:rPr>
                        <a:t>Server and Client Random</a:t>
                      </a:r>
                      <a:endParaRPr kumimoji="0" lang="en-US" altLang="zh-CN" sz="2000" b="1" i="0" u="none" strike="noStrike" cap="none" normalizeH="0" baseline="0" smtClean="0">
                        <a:ln>
                          <a:noFill/>
                        </a:ln>
                        <a:solidFill>
                          <a:srgbClr val="020202"/>
                        </a:solidFill>
                        <a:effectLst>
                          <a:outerShdw blurRad="38100" dist="38100" dir="2700000" algn="tl">
                            <a:srgbClr val="C0C0C0"/>
                          </a:outerShdw>
                        </a:effectLst>
                        <a:latin typeface="Arial" charset="0"/>
                        <a:ea typeface="华文中宋"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20000"/>
                        </a:lnSpc>
                        <a:spcBef>
                          <a:spcPct val="0"/>
                        </a:spcBef>
                        <a:spcAft>
                          <a:spcPct val="10000"/>
                        </a:spcAft>
                        <a:buClrTx/>
                        <a:buSzPct val="70000"/>
                        <a:buFontTx/>
                        <a:buNone/>
                        <a:tabLst/>
                      </a:pPr>
                      <a:r>
                        <a:rPr kumimoji="0" lang="en-US" altLang="zh-CN" sz="2000" b="1" i="0" u="none" strike="noStrike" cap="none" normalizeH="0" baseline="0" smtClean="0">
                          <a:ln>
                            <a:noFill/>
                          </a:ln>
                          <a:solidFill>
                            <a:srgbClr val="020202"/>
                          </a:solidFill>
                          <a:effectLst>
                            <a:outerShdw blurRad="38100" dist="38100" dir="2700000" algn="tl">
                              <a:srgbClr val="C0C0C0"/>
                            </a:outerShdw>
                          </a:effectLst>
                          <a:latin typeface="Times New Roman" pitchFamily="18" charset="0"/>
                          <a:ea typeface="华文中宋" pitchFamily="2" charset="-122"/>
                          <a:cs typeface="Times New Roman" pitchFamily="18" charset="0"/>
                        </a:rPr>
                        <a:t>Client</a:t>
                      </a:r>
                      <a:r>
                        <a:rPr kumimoji="0" lang="zh-CN" altLang="en-US" sz="2000" b="1" i="0" u="none" strike="noStrike" cap="none" normalizeH="0" baseline="0" smtClean="0">
                          <a:ln>
                            <a:noFill/>
                          </a:ln>
                          <a:solidFill>
                            <a:srgbClr val="020202"/>
                          </a:solidFill>
                          <a:effectLst>
                            <a:outerShdw blurRad="38100" dist="38100" dir="2700000" algn="tl">
                              <a:srgbClr val="C0C0C0"/>
                            </a:outerShdw>
                          </a:effectLst>
                          <a:latin typeface="Times New Roman" pitchFamily="18" charset="0"/>
                          <a:ea typeface="华文中宋" pitchFamily="2" charset="-122"/>
                          <a:cs typeface="Times New Roman" pitchFamily="18" charset="0"/>
                        </a:rPr>
                        <a:t>与</a:t>
                      </a:r>
                      <a:r>
                        <a:rPr kumimoji="0" lang="en-US" altLang="zh-CN" sz="2000" b="1" i="0" u="none" strike="noStrike" cap="none" normalizeH="0" baseline="0" smtClean="0">
                          <a:ln>
                            <a:noFill/>
                          </a:ln>
                          <a:solidFill>
                            <a:srgbClr val="020202"/>
                          </a:solidFill>
                          <a:effectLst>
                            <a:outerShdw blurRad="38100" dist="38100" dir="2700000" algn="tl">
                              <a:srgbClr val="C0C0C0"/>
                            </a:outerShdw>
                          </a:effectLst>
                          <a:latin typeface="Times New Roman" pitchFamily="18" charset="0"/>
                          <a:ea typeface="华文中宋" pitchFamily="2" charset="-122"/>
                          <a:cs typeface="Times New Roman" pitchFamily="18" charset="0"/>
                        </a:rPr>
                        <a:t>Server</a:t>
                      </a:r>
                      <a:r>
                        <a:rPr kumimoji="0" lang="zh-CN" altLang="en-US" sz="2000" b="1" i="0" u="none" strike="noStrike" cap="none" normalizeH="0" baseline="0" smtClean="0">
                          <a:ln>
                            <a:noFill/>
                          </a:ln>
                          <a:solidFill>
                            <a:srgbClr val="020202"/>
                          </a:solidFill>
                          <a:effectLst>
                            <a:outerShdw blurRad="38100" dist="38100" dir="2700000" algn="tl">
                              <a:srgbClr val="C0C0C0"/>
                            </a:outerShdw>
                          </a:effectLst>
                          <a:latin typeface="Times New Roman" pitchFamily="18" charset="0"/>
                          <a:ea typeface="华文中宋" pitchFamily="2" charset="-122"/>
                          <a:cs typeface="Times New Roman" pitchFamily="18" charset="0"/>
                        </a:rPr>
                        <a:t>各自为每次连接选择的随机数</a:t>
                      </a:r>
                      <a:endParaRPr kumimoji="0" lang="zh-CN" altLang="en-US" sz="2000" b="1" i="0" u="none" strike="noStrike" cap="none" normalizeH="0" baseline="0" smtClean="0">
                        <a:ln>
                          <a:noFill/>
                        </a:ln>
                        <a:solidFill>
                          <a:srgbClr val="020202"/>
                        </a:solidFill>
                        <a:effectLst>
                          <a:outerShdw blurRad="38100" dist="38100" dir="2700000" algn="tl">
                            <a:srgbClr val="C0C0C0"/>
                          </a:outerShdw>
                        </a:effectLst>
                        <a:latin typeface="Arial" charset="0"/>
                        <a:ea typeface="华文中宋"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533400">
                <a:tc>
                  <a:txBody>
                    <a:bodyPr/>
                    <a:lstStyle/>
                    <a:p>
                      <a:pPr marL="342900" marR="0" lvl="0" indent="-342900" algn="l" defTabSz="914400" rtl="0" eaLnBrk="1" fontAlgn="base" latinLnBrk="0" hangingPunct="1">
                        <a:lnSpc>
                          <a:spcPct val="120000"/>
                        </a:lnSpc>
                        <a:spcBef>
                          <a:spcPct val="0"/>
                        </a:spcBef>
                        <a:spcAft>
                          <a:spcPct val="10000"/>
                        </a:spcAft>
                        <a:buClrTx/>
                        <a:buSzPct val="70000"/>
                        <a:buFontTx/>
                        <a:buNone/>
                        <a:tabLst/>
                      </a:pPr>
                      <a:r>
                        <a:rPr kumimoji="0" lang="en-US" altLang="zh-CN" sz="2000" b="1" i="0" u="none" strike="noStrike" cap="none" normalizeH="0" baseline="0" smtClean="0">
                          <a:ln>
                            <a:noFill/>
                          </a:ln>
                          <a:solidFill>
                            <a:srgbClr val="020202"/>
                          </a:solidFill>
                          <a:effectLst>
                            <a:outerShdw blurRad="38100" dist="38100" dir="2700000" algn="tl">
                              <a:srgbClr val="C0C0C0"/>
                            </a:outerShdw>
                          </a:effectLst>
                          <a:latin typeface="Times New Roman" pitchFamily="18" charset="0"/>
                          <a:ea typeface="华文中宋" pitchFamily="2" charset="-122"/>
                          <a:cs typeface="Times New Roman" pitchFamily="18" charset="0"/>
                        </a:rPr>
                        <a:t>Server Write MAC Secret</a:t>
                      </a:r>
                      <a:endParaRPr kumimoji="0" lang="en-US" altLang="zh-CN" sz="2000" b="1" i="0" u="none" strike="noStrike" cap="none" normalizeH="0" baseline="0" smtClean="0">
                        <a:ln>
                          <a:noFill/>
                        </a:ln>
                        <a:solidFill>
                          <a:srgbClr val="020202"/>
                        </a:solidFill>
                        <a:effectLst>
                          <a:outerShdw blurRad="38100" dist="38100" dir="2700000" algn="tl">
                            <a:srgbClr val="C0C0C0"/>
                          </a:outerShdw>
                        </a:effectLst>
                        <a:latin typeface="Arial" charset="0"/>
                        <a:ea typeface="华文中宋"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20000"/>
                        </a:lnSpc>
                        <a:spcBef>
                          <a:spcPct val="0"/>
                        </a:spcBef>
                        <a:spcAft>
                          <a:spcPct val="10000"/>
                        </a:spcAft>
                        <a:buClrTx/>
                        <a:buSzPct val="70000"/>
                        <a:buFontTx/>
                        <a:buNone/>
                        <a:tabLst/>
                      </a:pPr>
                      <a:r>
                        <a:rPr kumimoji="0" lang="en-US" altLang="zh-CN" sz="2000" b="1" i="0" u="none" strike="noStrike" cap="none" normalizeH="0" baseline="0" smtClean="0">
                          <a:ln>
                            <a:noFill/>
                          </a:ln>
                          <a:solidFill>
                            <a:srgbClr val="020202"/>
                          </a:solidFill>
                          <a:effectLst>
                            <a:outerShdw blurRad="38100" dist="38100" dir="2700000" algn="tl">
                              <a:srgbClr val="C0C0C0"/>
                            </a:outerShdw>
                          </a:effectLst>
                          <a:latin typeface="Times New Roman" pitchFamily="18" charset="0"/>
                          <a:ea typeface="华文中宋" pitchFamily="2" charset="-122"/>
                          <a:cs typeface="Times New Roman" pitchFamily="18" charset="0"/>
                        </a:rPr>
                        <a:t>Server</a:t>
                      </a:r>
                      <a:r>
                        <a:rPr kumimoji="0" lang="zh-CN" altLang="en-US" sz="2000" b="1" i="0" u="none" strike="noStrike" cap="none" normalizeH="0" baseline="0" smtClean="0">
                          <a:ln>
                            <a:noFill/>
                          </a:ln>
                          <a:solidFill>
                            <a:srgbClr val="020202"/>
                          </a:solidFill>
                          <a:effectLst>
                            <a:outerShdw blurRad="38100" dist="38100" dir="2700000" algn="tl">
                              <a:srgbClr val="C0C0C0"/>
                            </a:outerShdw>
                          </a:effectLst>
                          <a:latin typeface="Times New Roman" pitchFamily="18" charset="0"/>
                          <a:ea typeface="华文中宋" pitchFamily="2" charset="-122"/>
                          <a:cs typeface="Times New Roman" pitchFamily="18" charset="0"/>
                        </a:rPr>
                        <a:t>的写</a:t>
                      </a:r>
                      <a:r>
                        <a:rPr kumimoji="0" lang="en-US" altLang="zh-CN" sz="2000" b="1" i="0" u="none" strike="noStrike" cap="none" normalizeH="0" baseline="0" smtClean="0">
                          <a:ln>
                            <a:noFill/>
                          </a:ln>
                          <a:solidFill>
                            <a:srgbClr val="020202"/>
                          </a:solidFill>
                          <a:effectLst>
                            <a:outerShdw blurRad="38100" dist="38100" dir="2700000" algn="tl">
                              <a:srgbClr val="C0C0C0"/>
                            </a:outerShdw>
                          </a:effectLst>
                          <a:latin typeface="Times New Roman" pitchFamily="18" charset="0"/>
                          <a:ea typeface="华文中宋" pitchFamily="2" charset="-122"/>
                          <a:cs typeface="Times New Roman" pitchFamily="18" charset="0"/>
                        </a:rPr>
                        <a:t>MAC</a:t>
                      </a:r>
                      <a:r>
                        <a:rPr kumimoji="0" lang="zh-CN" altLang="en-US" sz="2000" b="1" i="0" u="none" strike="noStrike" cap="none" normalizeH="0" baseline="0" smtClean="0">
                          <a:ln>
                            <a:noFill/>
                          </a:ln>
                          <a:solidFill>
                            <a:srgbClr val="020202"/>
                          </a:solidFill>
                          <a:effectLst>
                            <a:outerShdw blurRad="38100" dist="38100" dir="2700000" algn="tl">
                              <a:srgbClr val="C0C0C0"/>
                            </a:outerShdw>
                          </a:effectLst>
                          <a:latin typeface="Times New Roman" pitchFamily="18" charset="0"/>
                          <a:ea typeface="华文中宋" pitchFamily="2" charset="-122"/>
                          <a:cs typeface="Times New Roman" pitchFamily="18" charset="0"/>
                        </a:rPr>
                        <a:t>密钥</a:t>
                      </a:r>
                      <a:endParaRPr kumimoji="0" lang="zh-CN" altLang="en-US" sz="2000" b="1" i="0" u="none" strike="noStrike" cap="none" normalizeH="0" baseline="0" smtClean="0">
                        <a:ln>
                          <a:noFill/>
                        </a:ln>
                        <a:solidFill>
                          <a:srgbClr val="020202"/>
                        </a:solidFill>
                        <a:effectLst>
                          <a:outerShdw blurRad="38100" dist="38100" dir="2700000" algn="tl">
                            <a:srgbClr val="C0C0C0"/>
                          </a:outerShdw>
                        </a:effectLst>
                        <a:latin typeface="Arial" charset="0"/>
                        <a:ea typeface="华文中宋"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531813">
                <a:tc>
                  <a:txBody>
                    <a:bodyPr/>
                    <a:lstStyle/>
                    <a:p>
                      <a:pPr marL="342900" marR="0" lvl="0" indent="-342900" algn="l" defTabSz="914400" rtl="0" eaLnBrk="1" fontAlgn="base" latinLnBrk="0" hangingPunct="1">
                        <a:lnSpc>
                          <a:spcPct val="120000"/>
                        </a:lnSpc>
                        <a:spcBef>
                          <a:spcPct val="0"/>
                        </a:spcBef>
                        <a:spcAft>
                          <a:spcPct val="10000"/>
                        </a:spcAft>
                        <a:buClrTx/>
                        <a:buSzPct val="70000"/>
                        <a:buFontTx/>
                        <a:buNone/>
                        <a:tabLst/>
                      </a:pPr>
                      <a:r>
                        <a:rPr kumimoji="0" lang="en-US" altLang="zh-CN" sz="2000" b="1" i="0" u="none" strike="noStrike" cap="none" normalizeH="0" baseline="0" smtClean="0">
                          <a:ln>
                            <a:noFill/>
                          </a:ln>
                          <a:solidFill>
                            <a:srgbClr val="020202"/>
                          </a:solidFill>
                          <a:effectLst>
                            <a:outerShdw blurRad="38100" dist="38100" dir="2700000" algn="tl">
                              <a:srgbClr val="C0C0C0"/>
                            </a:outerShdw>
                          </a:effectLst>
                          <a:latin typeface="Times New Roman" pitchFamily="18" charset="0"/>
                          <a:ea typeface="华文中宋" pitchFamily="2" charset="-122"/>
                          <a:cs typeface="Times New Roman" pitchFamily="18" charset="0"/>
                        </a:rPr>
                        <a:t>Client Write MAC Secret</a:t>
                      </a:r>
                      <a:endParaRPr kumimoji="0" lang="en-US" altLang="zh-CN" sz="2000" b="1" i="0" u="none" strike="noStrike" cap="none" normalizeH="0" baseline="0" smtClean="0">
                        <a:ln>
                          <a:noFill/>
                        </a:ln>
                        <a:solidFill>
                          <a:srgbClr val="020202"/>
                        </a:solidFill>
                        <a:effectLst>
                          <a:outerShdw blurRad="38100" dist="38100" dir="2700000" algn="tl">
                            <a:srgbClr val="C0C0C0"/>
                          </a:outerShdw>
                        </a:effectLst>
                        <a:latin typeface="Arial" charset="0"/>
                        <a:ea typeface="华文中宋"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20000"/>
                        </a:lnSpc>
                        <a:spcBef>
                          <a:spcPct val="0"/>
                        </a:spcBef>
                        <a:spcAft>
                          <a:spcPct val="10000"/>
                        </a:spcAft>
                        <a:buClrTx/>
                        <a:buSzPct val="70000"/>
                        <a:buFontTx/>
                        <a:buNone/>
                        <a:tabLst/>
                      </a:pPr>
                      <a:r>
                        <a:rPr kumimoji="0" lang="en-US" altLang="zh-CN" sz="2000" b="1" i="0" u="none" strike="noStrike" cap="none" normalizeH="0" baseline="0" smtClean="0">
                          <a:ln>
                            <a:noFill/>
                          </a:ln>
                          <a:solidFill>
                            <a:srgbClr val="020202"/>
                          </a:solidFill>
                          <a:effectLst>
                            <a:outerShdw blurRad="38100" dist="38100" dir="2700000" algn="tl">
                              <a:srgbClr val="C0C0C0"/>
                            </a:outerShdw>
                          </a:effectLst>
                          <a:latin typeface="Times New Roman" pitchFamily="18" charset="0"/>
                          <a:ea typeface="华文中宋" pitchFamily="2" charset="-122"/>
                          <a:cs typeface="Times New Roman" pitchFamily="18" charset="0"/>
                        </a:rPr>
                        <a:t>Client</a:t>
                      </a:r>
                      <a:r>
                        <a:rPr kumimoji="0" lang="zh-CN" altLang="en-US" sz="2000" b="1" i="0" u="none" strike="noStrike" cap="none" normalizeH="0" baseline="0" smtClean="0">
                          <a:ln>
                            <a:noFill/>
                          </a:ln>
                          <a:solidFill>
                            <a:srgbClr val="020202"/>
                          </a:solidFill>
                          <a:effectLst>
                            <a:outerShdw blurRad="38100" dist="38100" dir="2700000" algn="tl">
                              <a:srgbClr val="C0C0C0"/>
                            </a:outerShdw>
                          </a:effectLst>
                          <a:latin typeface="Times New Roman" pitchFamily="18" charset="0"/>
                          <a:ea typeface="华文中宋" pitchFamily="2" charset="-122"/>
                          <a:cs typeface="Times New Roman" pitchFamily="18" charset="0"/>
                        </a:rPr>
                        <a:t>的写</a:t>
                      </a:r>
                      <a:r>
                        <a:rPr kumimoji="0" lang="en-US" altLang="zh-CN" sz="2000" b="1" i="0" u="none" strike="noStrike" cap="none" normalizeH="0" baseline="0" smtClean="0">
                          <a:ln>
                            <a:noFill/>
                          </a:ln>
                          <a:solidFill>
                            <a:srgbClr val="020202"/>
                          </a:solidFill>
                          <a:effectLst>
                            <a:outerShdw blurRad="38100" dist="38100" dir="2700000" algn="tl">
                              <a:srgbClr val="C0C0C0"/>
                            </a:outerShdw>
                          </a:effectLst>
                          <a:latin typeface="Times New Roman" pitchFamily="18" charset="0"/>
                          <a:ea typeface="华文中宋" pitchFamily="2" charset="-122"/>
                          <a:cs typeface="Times New Roman" pitchFamily="18" charset="0"/>
                        </a:rPr>
                        <a:t>MAC</a:t>
                      </a:r>
                      <a:r>
                        <a:rPr kumimoji="0" lang="zh-CN" altLang="en-US" sz="2000" b="1" i="0" u="none" strike="noStrike" cap="none" normalizeH="0" baseline="0" smtClean="0">
                          <a:ln>
                            <a:noFill/>
                          </a:ln>
                          <a:solidFill>
                            <a:srgbClr val="020202"/>
                          </a:solidFill>
                          <a:effectLst>
                            <a:outerShdw blurRad="38100" dist="38100" dir="2700000" algn="tl">
                              <a:srgbClr val="C0C0C0"/>
                            </a:outerShdw>
                          </a:effectLst>
                          <a:latin typeface="Times New Roman" pitchFamily="18" charset="0"/>
                          <a:ea typeface="华文中宋" pitchFamily="2" charset="-122"/>
                          <a:cs typeface="Times New Roman" pitchFamily="18" charset="0"/>
                        </a:rPr>
                        <a:t>密钥</a:t>
                      </a:r>
                      <a:endParaRPr kumimoji="0" lang="zh-CN" altLang="en-US" sz="2000" b="1" i="0" u="none" strike="noStrike" cap="none" normalizeH="0" baseline="0" smtClean="0">
                        <a:ln>
                          <a:noFill/>
                        </a:ln>
                        <a:solidFill>
                          <a:srgbClr val="020202"/>
                        </a:solidFill>
                        <a:effectLst>
                          <a:outerShdw blurRad="38100" dist="38100" dir="2700000" algn="tl">
                            <a:srgbClr val="C0C0C0"/>
                          </a:outerShdw>
                        </a:effectLst>
                        <a:latin typeface="Arial" charset="0"/>
                        <a:ea typeface="华文中宋"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533400">
                <a:tc>
                  <a:txBody>
                    <a:bodyPr/>
                    <a:lstStyle/>
                    <a:p>
                      <a:pPr marL="342900" marR="0" lvl="0" indent="-342900" algn="l" defTabSz="914400" rtl="0" eaLnBrk="1" fontAlgn="base" latinLnBrk="0" hangingPunct="1">
                        <a:lnSpc>
                          <a:spcPct val="120000"/>
                        </a:lnSpc>
                        <a:spcBef>
                          <a:spcPct val="0"/>
                        </a:spcBef>
                        <a:spcAft>
                          <a:spcPct val="10000"/>
                        </a:spcAft>
                        <a:buClrTx/>
                        <a:buSzPct val="70000"/>
                        <a:buFontTx/>
                        <a:buNone/>
                        <a:tabLst/>
                      </a:pPr>
                      <a:r>
                        <a:rPr kumimoji="0" lang="en-US" altLang="zh-CN" sz="2000" b="1" i="0" u="none" strike="noStrike" cap="none" normalizeH="0" baseline="0" smtClean="0">
                          <a:ln>
                            <a:noFill/>
                          </a:ln>
                          <a:solidFill>
                            <a:srgbClr val="020202"/>
                          </a:solidFill>
                          <a:effectLst>
                            <a:outerShdw blurRad="38100" dist="38100" dir="2700000" algn="tl">
                              <a:srgbClr val="C0C0C0"/>
                            </a:outerShdw>
                          </a:effectLst>
                          <a:latin typeface="Times New Roman" pitchFamily="18" charset="0"/>
                          <a:ea typeface="华文中宋" pitchFamily="2" charset="-122"/>
                          <a:cs typeface="Times New Roman" pitchFamily="18" charset="0"/>
                        </a:rPr>
                        <a:t>Server Write Key</a:t>
                      </a:r>
                      <a:endParaRPr kumimoji="0" lang="en-US" altLang="zh-CN" sz="2000" b="1" i="0" u="none" strike="noStrike" cap="none" normalizeH="0" baseline="0" smtClean="0">
                        <a:ln>
                          <a:noFill/>
                        </a:ln>
                        <a:solidFill>
                          <a:srgbClr val="020202"/>
                        </a:solidFill>
                        <a:effectLst>
                          <a:outerShdw blurRad="38100" dist="38100" dir="2700000" algn="tl">
                            <a:srgbClr val="C0C0C0"/>
                          </a:outerShdw>
                        </a:effectLst>
                        <a:latin typeface="Arial" charset="0"/>
                        <a:ea typeface="华文中宋"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20000"/>
                        </a:lnSpc>
                        <a:spcBef>
                          <a:spcPct val="0"/>
                        </a:spcBef>
                        <a:spcAft>
                          <a:spcPct val="10000"/>
                        </a:spcAft>
                        <a:buClrTx/>
                        <a:buSzPct val="70000"/>
                        <a:buFontTx/>
                        <a:buNone/>
                        <a:tabLst/>
                      </a:pPr>
                      <a:r>
                        <a:rPr kumimoji="0" lang="en-US" altLang="zh-CN" sz="2000" b="1" i="0" u="none" strike="noStrike" cap="none" normalizeH="0" baseline="0" smtClean="0">
                          <a:ln>
                            <a:noFill/>
                          </a:ln>
                          <a:solidFill>
                            <a:srgbClr val="020202"/>
                          </a:solidFill>
                          <a:effectLst>
                            <a:outerShdw blurRad="38100" dist="38100" dir="2700000" algn="tl">
                              <a:srgbClr val="C0C0C0"/>
                            </a:outerShdw>
                          </a:effectLst>
                          <a:latin typeface="Times New Roman" pitchFamily="18" charset="0"/>
                          <a:ea typeface="华文中宋" pitchFamily="2" charset="-122"/>
                          <a:cs typeface="Times New Roman" pitchFamily="18" charset="0"/>
                        </a:rPr>
                        <a:t>Server</a:t>
                      </a:r>
                      <a:r>
                        <a:rPr kumimoji="0" lang="zh-CN" altLang="en-US" sz="2000" b="1" i="0" u="none" strike="noStrike" cap="none" normalizeH="0" baseline="0" smtClean="0">
                          <a:ln>
                            <a:noFill/>
                          </a:ln>
                          <a:solidFill>
                            <a:srgbClr val="020202"/>
                          </a:solidFill>
                          <a:effectLst>
                            <a:outerShdw blurRad="38100" dist="38100" dir="2700000" algn="tl">
                              <a:srgbClr val="C0C0C0"/>
                            </a:outerShdw>
                          </a:effectLst>
                          <a:latin typeface="Times New Roman" pitchFamily="18" charset="0"/>
                          <a:ea typeface="华文中宋" pitchFamily="2" charset="-122"/>
                          <a:cs typeface="Times New Roman" pitchFamily="18" charset="0"/>
                        </a:rPr>
                        <a:t>的数据加密密钥</a:t>
                      </a:r>
                      <a:r>
                        <a:rPr kumimoji="0" lang="en-US" altLang="zh-CN" sz="2000" b="1" i="0" u="none" strike="noStrike" cap="none" normalizeH="0" baseline="0" smtClean="0">
                          <a:ln>
                            <a:noFill/>
                          </a:ln>
                          <a:solidFill>
                            <a:srgbClr val="020202"/>
                          </a:solidFill>
                          <a:effectLst>
                            <a:outerShdw blurRad="38100" dist="38100" dir="2700000" algn="tl">
                              <a:srgbClr val="C0C0C0"/>
                            </a:outerShdw>
                          </a:effectLst>
                          <a:latin typeface="Times New Roman" pitchFamily="18" charset="0"/>
                          <a:ea typeface="华文中宋" pitchFamily="2" charset="-122"/>
                          <a:cs typeface="Times New Roman" pitchFamily="18" charset="0"/>
                        </a:rPr>
                        <a:t>\Client</a:t>
                      </a:r>
                      <a:r>
                        <a:rPr kumimoji="0" lang="zh-CN" altLang="en-US" sz="2000" b="1" i="0" u="none" strike="noStrike" cap="none" normalizeH="0" baseline="0" smtClean="0">
                          <a:ln>
                            <a:noFill/>
                          </a:ln>
                          <a:solidFill>
                            <a:srgbClr val="020202"/>
                          </a:solidFill>
                          <a:effectLst>
                            <a:outerShdw blurRad="38100" dist="38100" dir="2700000" algn="tl">
                              <a:srgbClr val="C0C0C0"/>
                            </a:outerShdw>
                          </a:effectLst>
                          <a:latin typeface="Times New Roman" pitchFamily="18" charset="0"/>
                          <a:ea typeface="华文中宋" pitchFamily="2" charset="-122"/>
                          <a:cs typeface="Times New Roman" pitchFamily="18" charset="0"/>
                        </a:rPr>
                        <a:t>的数据解密密钥</a:t>
                      </a:r>
                      <a:endParaRPr kumimoji="0" lang="zh-CN" altLang="en-US" sz="2000" b="1" i="0" u="none" strike="noStrike" cap="none" normalizeH="0" baseline="0" smtClean="0">
                        <a:ln>
                          <a:noFill/>
                        </a:ln>
                        <a:solidFill>
                          <a:srgbClr val="020202"/>
                        </a:solidFill>
                        <a:effectLst>
                          <a:outerShdw blurRad="38100" dist="38100" dir="2700000" algn="tl">
                            <a:srgbClr val="C0C0C0"/>
                          </a:outerShdw>
                        </a:effectLst>
                        <a:latin typeface="Arial" charset="0"/>
                        <a:ea typeface="华文中宋"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533400">
                <a:tc>
                  <a:txBody>
                    <a:bodyPr/>
                    <a:lstStyle/>
                    <a:p>
                      <a:pPr marL="342900" marR="0" lvl="0" indent="-342900" algn="l" defTabSz="914400" rtl="0" eaLnBrk="1" fontAlgn="base" latinLnBrk="0" hangingPunct="1">
                        <a:lnSpc>
                          <a:spcPct val="120000"/>
                        </a:lnSpc>
                        <a:spcBef>
                          <a:spcPct val="0"/>
                        </a:spcBef>
                        <a:spcAft>
                          <a:spcPct val="10000"/>
                        </a:spcAft>
                        <a:buClrTx/>
                        <a:buSzPct val="70000"/>
                        <a:buFontTx/>
                        <a:buNone/>
                        <a:tabLst/>
                      </a:pPr>
                      <a:r>
                        <a:rPr kumimoji="0" lang="en-US" altLang="zh-CN" sz="2000" b="1" i="0" u="none" strike="noStrike" cap="none" normalizeH="0" baseline="0" smtClean="0">
                          <a:ln>
                            <a:noFill/>
                          </a:ln>
                          <a:solidFill>
                            <a:srgbClr val="020202"/>
                          </a:solidFill>
                          <a:effectLst>
                            <a:outerShdw blurRad="38100" dist="38100" dir="2700000" algn="tl">
                              <a:srgbClr val="C0C0C0"/>
                            </a:outerShdw>
                          </a:effectLst>
                          <a:latin typeface="Times New Roman" pitchFamily="18" charset="0"/>
                          <a:ea typeface="华文中宋" pitchFamily="2" charset="-122"/>
                          <a:cs typeface="Times New Roman" pitchFamily="18" charset="0"/>
                        </a:rPr>
                        <a:t>Client Write Key</a:t>
                      </a:r>
                      <a:endParaRPr kumimoji="0" lang="en-US" altLang="zh-CN" sz="2000" b="1" i="0" u="none" strike="noStrike" cap="none" normalizeH="0" baseline="0" smtClean="0">
                        <a:ln>
                          <a:noFill/>
                        </a:ln>
                        <a:solidFill>
                          <a:srgbClr val="020202"/>
                        </a:solidFill>
                        <a:effectLst>
                          <a:outerShdw blurRad="38100" dist="38100" dir="2700000" algn="tl">
                            <a:srgbClr val="C0C0C0"/>
                          </a:outerShdw>
                        </a:effectLst>
                        <a:latin typeface="Arial" charset="0"/>
                        <a:ea typeface="华文中宋"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20000"/>
                        </a:lnSpc>
                        <a:spcBef>
                          <a:spcPct val="0"/>
                        </a:spcBef>
                        <a:spcAft>
                          <a:spcPct val="10000"/>
                        </a:spcAft>
                        <a:buClrTx/>
                        <a:buSzPct val="70000"/>
                        <a:buFontTx/>
                        <a:buNone/>
                        <a:tabLst/>
                      </a:pPr>
                      <a:r>
                        <a:rPr kumimoji="0" lang="en-US" altLang="zh-CN" sz="2000" b="1" i="0" u="none" strike="noStrike" cap="none" normalizeH="0" baseline="0" smtClean="0">
                          <a:ln>
                            <a:noFill/>
                          </a:ln>
                          <a:solidFill>
                            <a:srgbClr val="020202"/>
                          </a:solidFill>
                          <a:effectLst>
                            <a:outerShdw blurRad="38100" dist="38100" dir="2700000" algn="tl">
                              <a:srgbClr val="C0C0C0"/>
                            </a:outerShdw>
                          </a:effectLst>
                          <a:latin typeface="Times New Roman" pitchFamily="18" charset="0"/>
                          <a:ea typeface="华文中宋" pitchFamily="2" charset="-122"/>
                          <a:cs typeface="Times New Roman" pitchFamily="18" charset="0"/>
                        </a:rPr>
                        <a:t>Client</a:t>
                      </a:r>
                      <a:r>
                        <a:rPr kumimoji="0" lang="zh-CN" altLang="en-US" sz="2000" b="1" i="0" u="none" strike="noStrike" cap="none" normalizeH="0" baseline="0" smtClean="0">
                          <a:ln>
                            <a:noFill/>
                          </a:ln>
                          <a:solidFill>
                            <a:srgbClr val="020202"/>
                          </a:solidFill>
                          <a:effectLst>
                            <a:outerShdw blurRad="38100" dist="38100" dir="2700000" algn="tl">
                              <a:srgbClr val="C0C0C0"/>
                            </a:outerShdw>
                          </a:effectLst>
                          <a:latin typeface="Times New Roman" pitchFamily="18" charset="0"/>
                          <a:ea typeface="华文中宋" pitchFamily="2" charset="-122"/>
                          <a:cs typeface="Times New Roman" pitchFamily="18" charset="0"/>
                        </a:rPr>
                        <a:t>的数据加密密</a:t>
                      </a:r>
                      <a:r>
                        <a:rPr kumimoji="0" lang="en-US" altLang="zh-CN" sz="2000" b="1" i="0" u="none" strike="noStrike" cap="none" normalizeH="0" baseline="0" smtClean="0">
                          <a:ln>
                            <a:noFill/>
                          </a:ln>
                          <a:solidFill>
                            <a:srgbClr val="020202"/>
                          </a:solidFill>
                          <a:effectLst>
                            <a:outerShdw blurRad="38100" dist="38100" dir="2700000" algn="tl">
                              <a:srgbClr val="C0C0C0"/>
                            </a:outerShdw>
                          </a:effectLst>
                          <a:latin typeface="Times New Roman" pitchFamily="18" charset="0"/>
                          <a:ea typeface="华文中宋" pitchFamily="2" charset="-122"/>
                          <a:cs typeface="Times New Roman" pitchFamily="18" charset="0"/>
                        </a:rPr>
                        <a:t>\Server</a:t>
                      </a:r>
                      <a:r>
                        <a:rPr kumimoji="0" lang="zh-CN" altLang="en-US" sz="2000" b="1" i="0" u="none" strike="noStrike" cap="none" normalizeH="0" baseline="0" smtClean="0">
                          <a:ln>
                            <a:noFill/>
                          </a:ln>
                          <a:solidFill>
                            <a:srgbClr val="020202"/>
                          </a:solidFill>
                          <a:effectLst>
                            <a:outerShdw blurRad="38100" dist="38100" dir="2700000" algn="tl">
                              <a:srgbClr val="C0C0C0"/>
                            </a:outerShdw>
                          </a:effectLst>
                          <a:latin typeface="Times New Roman" pitchFamily="18" charset="0"/>
                          <a:ea typeface="华文中宋" pitchFamily="2" charset="-122"/>
                          <a:cs typeface="Times New Roman" pitchFamily="18" charset="0"/>
                        </a:rPr>
                        <a:t>的数据解密密钥</a:t>
                      </a:r>
                      <a:endParaRPr kumimoji="0" lang="zh-CN" altLang="en-US" sz="2000" b="1" i="0" u="none" strike="noStrike" cap="none" normalizeH="0" baseline="0" smtClean="0">
                        <a:ln>
                          <a:noFill/>
                        </a:ln>
                        <a:solidFill>
                          <a:srgbClr val="020202"/>
                        </a:solidFill>
                        <a:effectLst>
                          <a:outerShdw blurRad="38100" dist="38100" dir="2700000" algn="tl">
                            <a:srgbClr val="C0C0C0"/>
                          </a:outerShdw>
                        </a:effectLst>
                        <a:latin typeface="Arial" charset="0"/>
                        <a:ea typeface="华文中宋"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533400">
                <a:tc>
                  <a:txBody>
                    <a:bodyPr/>
                    <a:lstStyle/>
                    <a:p>
                      <a:pPr marL="342900" marR="0" lvl="0" indent="-342900" algn="l" defTabSz="914400" rtl="0" eaLnBrk="1" fontAlgn="base" latinLnBrk="0" hangingPunct="1">
                        <a:lnSpc>
                          <a:spcPct val="120000"/>
                        </a:lnSpc>
                        <a:spcBef>
                          <a:spcPct val="0"/>
                        </a:spcBef>
                        <a:spcAft>
                          <a:spcPct val="10000"/>
                        </a:spcAft>
                        <a:buClrTx/>
                        <a:buSzPct val="70000"/>
                        <a:buFontTx/>
                        <a:buNone/>
                        <a:tabLst/>
                      </a:pPr>
                      <a:r>
                        <a:rPr kumimoji="0" lang="en-US" altLang="zh-CN" sz="2000" b="1" i="0" u="none" strike="noStrike" cap="none" normalizeH="0" baseline="0" smtClean="0">
                          <a:ln>
                            <a:noFill/>
                          </a:ln>
                          <a:solidFill>
                            <a:srgbClr val="020202"/>
                          </a:solidFill>
                          <a:effectLst>
                            <a:outerShdw blurRad="38100" dist="38100" dir="2700000" algn="tl">
                              <a:srgbClr val="C0C0C0"/>
                            </a:outerShdw>
                          </a:effectLst>
                          <a:latin typeface="Times New Roman" pitchFamily="18" charset="0"/>
                          <a:ea typeface="华文中宋" pitchFamily="2" charset="-122"/>
                          <a:cs typeface="Times New Roman" pitchFamily="18" charset="0"/>
                        </a:rPr>
                        <a:t>Initialization Vector</a:t>
                      </a:r>
                      <a:endParaRPr kumimoji="0" lang="en-US" altLang="zh-CN" sz="2000" b="1" i="0" u="none" strike="noStrike" cap="none" normalizeH="0" baseline="0" smtClean="0">
                        <a:ln>
                          <a:noFill/>
                        </a:ln>
                        <a:solidFill>
                          <a:srgbClr val="020202"/>
                        </a:solidFill>
                        <a:effectLst>
                          <a:outerShdw blurRad="38100" dist="38100" dir="2700000" algn="tl">
                            <a:srgbClr val="C0C0C0"/>
                          </a:outerShdw>
                        </a:effectLst>
                        <a:latin typeface="Arial" charset="0"/>
                        <a:ea typeface="华文中宋"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20000"/>
                        </a:lnSpc>
                        <a:spcBef>
                          <a:spcPct val="0"/>
                        </a:spcBef>
                        <a:spcAft>
                          <a:spcPct val="10000"/>
                        </a:spcAft>
                        <a:buClrTx/>
                        <a:buSzPct val="70000"/>
                        <a:buFontTx/>
                        <a:buNone/>
                        <a:tabLst/>
                      </a:pPr>
                      <a:r>
                        <a:rPr kumimoji="0" lang="zh-CN" altLang="en-US" sz="2000" b="1" i="0" u="none" strike="noStrike" cap="none" normalizeH="0" baseline="0" smtClean="0">
                          <a:ln>
                            <a:noFill/>
                          </a:ln>
                          <a:solidFill>
                            <a:srgbClr val="020202"/>
                          </a:solidFill>
                          <a:effectLst>
                            <a:outerShdw blurRad="38100" dist="38100" dir="2700000" algn="tl">
                              <a:srgbClr val="C0C0C0"/>
                            </a:outerShdw>
                          </a:effectLst>
                          <a:latin typeface="Times New Roman" pitchFamily="18" charset="0"/>
                          <a:ea typeface="华文中宋" pitchFamily="2" charset="-122"/>
                          <a:cs typeface="Times New Roman" pitchFamily="18" charset="0"/>
                        </a:rPr>
                        <a:t>数据加解密的初始化向量</a:t>
                      </a:r>
                      <a:r>
                        <a:rPr kumimoji="0" lang="en-US" altLang="zh-CN" sz="2000" b="1" i="0" u="none" strike="noStrike" cap="none" normalizeH="0" baseline="0" smtClean="0">
                          <a:ln>
                            <a:noFill/>
                          </a:ln>
                          <a:solidFill>
                            <a:srgbClr val="020202"/>
                          </a:solidFill>
                          <a:effectLst>
                            <a:outerShdw blurRad="38100" dist="38100" dir="2700000" algn="tl">
                              <a:srgbClr val="C0C0C0"/>
                            </a:outerShdw>
                          </a:effectLst>
                          <a:latin typeface="Times New Roman" pitchFamily="18" charset="0"/>
                          <a:ea typeface="华文中宋" pitchFamily="2" charset="-122"/>
                          <a:cs typeface="Times New Roman" pitchFamily="18" charset="0"/>
                        </a:rPr>
                        <a:t>(CBC</a:t>
                      </a:r>
                      <a:r>
                        <a:rPr kumimoji="0" lang="zh-CN" altLang="en-US" sz="2000" b="1" i="0" u="none" strike="noStrike" cap="none" normalizeH="0" baseline="0" smtClean="0">
                          <a:ln>
                            <a:noFill/>
                          </a:ln>
                          <a:solidFill>
                            <a:srgbClr val="020202"/>
                          </a:solidFill>
                          <a:effectLst>
                            <a:outerShdw blurRad="38100" dist="38100" dir="2700000" algn="tl">
                              <a:srgbClr val="C0C0C0"/>
                            </a:outerShdw>
                          </a:effectLst>
                          <a:latin typeface="Times New Roman" pitchFamily="18" charset="0"/>
                          <a:ea typeface="华文中宋" pitchFamily="2" charset="-122"/>
                          <a:cs typeface="Times New Roman" pitchFamily="18" charset="0"/>
                        </a:rPr>
                        <a:t>模式</a:t>
                      </a:r>
                      <a:r>
                        <a:rPr kumimoji="0" lang="en-US" altLang="zh-CN" sz="2000" b="1" i="0" u="none" strike="noStrike" cap="none" normalizeH="0" baseline="0" smtClean="0">
                          <a:ln>
                            <a:noFill/>
                          </a:ln>
                          <a:solidFill>
                            <a:srgbClr val="020202"/>
                          </a:solidFill>
                          <a:effectLst>
                            <a:outerShdw blurRad="38100" dist="38100" dir="2700000" algn="tl">
                              <a:srgbClr val="C0C0C0"/>
                            </a:outerShdw>
                          </a:effectLst>
                          <a:latin typeface="Times New Roman" pitchFamily="18" charset="0"/>
                          <a:ea typeface="华文中宋" pitchFamily="2" charset="-122"/>
                          <a:cs typeface="Times New Roman" pitchFamily="18" charset="0"/>
                        </a:rPr>
                        <a:t>)</a:t>
                      </a:r>
                      <a:endParaRPr kumimoji="0" lang="en-US" altLang="zh-CN" sz="2000" b="1" i="0" u="none" strike="noStrike" cap="none" normalizeH="0" baseline="0" smtClean="0">
                        <a:ln>
                          <a:noFill/>
                        </a:ln>
                        <a:solidFill>
                          <a:srgbClr val="020202"/>
                        </a:solidFill>
                        <a:effectLst>
                          <a:outerShdw blurRad="38100" dist="38100" dir="2700000" algn="tl">
                            <a:srgbClr val="C0C0C0"/>
                          </a:outerShdw>
                        </a:effectLst>
                        <a:latin typeface="Arial" charset="0"/>
                        <a:ea typeface="华文中宋"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866775">
                <a:tc>
                  <a:txBody>
                    <a:bodyPr/>
                    <a:lstStyle/>
                    <a:p>
                      <a:pPr marL="342900" marR="0" lvl="0" indent="-342900" algn="l" defTabSz="914400" rtl="0" eaLnBrk="1" fontAlgn="base" latinLnBrk="0" hangingPunct="1">
                        <a:lnSpc>
                          <a:spcPct val="120000"/>
                        </a:lnSpc>
                        <a:spcBef>
                          <a:spcPct val="0"/>
                        </a:spcBef>
                        <a:spcAft>
                          <a:spcPct val="10000"/>
                        </a:spcAft>
                        <a:buClrTx/>
                        <a:buSzPct val="70000"/>
                        <a:buFontTx/>
                        <a:buNone/>
                        <a:tabLst/>
                      </a:pPr>
                      <a:r>
                        <a:rPr kumimoji="0" lang="en-US" altLang="zh-CN" sz="2000" b="1" i="0" u="none" strike="noStrike" cap="none" normalizeH="0" baseline="0" smtClean="0">
                          <a:ln>
                            <a:noFill/>
                          </a:ln>
                          <a:solidFill>
                            <a:srgbClr val="020202"/>
                          </a:solidFill>
                          <a:effectLst>
                            <a:outerShdw blurRad="38100" dist="38100" dir="2700000" algn="tl">
                              <a:srgbClr val="C0C0C0"/>
                            </a:outerShdw>
                          </a:effectLst>
                          <a:latin typeface="Times New Roman" pitchFamily="18" charset="0"/>
                          <a:ea typeface="华文中宋" pitchFamily="2" charset="-122"/>
                          <a:cs typeface="Times New Roman" pitchFamily="18" charset="0"/>
                        </a:rPr>
                        <a:t>Sequence Numbers</a:t>
                      </a:r>
                      <a:endParaRPr kumimoji="0" lang="en-US" altLang="zh-CN" sz="2000" b="1" i="0" u="none" strike="noStrike" cap="none" normalizeH="0" baseline="0" smtClean="0">
                        <a:ln>
                          <a:noFill/>
                        </a:ln>
                        <a:solidFill>
                          <a:srgbClr val="020202"/>
                        </a:solidFill>
                        <a:effectLst>
                          <a:outerShdw blurRad="38100" dist="38100" dir="2700000" algn="tl">
                            <a:srgbClr val="C0C0C0"/>
                          </a:outerShdw>
                        </a:effectLst>
                        <a:latin typeface="Arial" charset="0"/>
                        <a:ea typeface="华文中宋"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20000"/>
                        </a:lnSpc>
                        <a:spcBef>
                          <a:spcPct val="0"/>
                        </a:spcBef>
                        <a:spcAft>
                          <a:spcPct val="10000"/>
                        </a:spcAft>
                        <a:buClrTx/>
                        <a:buSzPct val="70000"/>
                        <a:buFontTx/>
                        <a:buNone/>
                        <a:tabLst/>
                      </a:pPr>
                      <a:r>
                        <a:rPr kumimoji="0" lang="en-US" altLang="zh-CN" sz="2000" b="1" i="0" u="none" strike="noStrike" cap="none" normalizeH="0" baseline="0" dirty="0" smtClean="0">
                          <a:ln>
                            <a:noFill/>
                          </a:ln>
                          <a:solidFill>
                            <a:srgbClr val="020202"/>
                          </a:solidFill>
                          <a:effectLst>
                            <a:outerShdw blurRad="38100" dist="38100" dir="2700000" algn="tl">
                              <a:srgbClr val="C0C0C0"/>
                            </a:outerShdw>
                          </a:effectLst>
                          <a:latin typeface="Times New Roman" pitchFamily="18" charset="0"/>
                          <a:ea typeface="华文中宋" pitchFamily="2" charset="-122"/>
                          <a:cs typeface="Times New Roman" pitchFamily="18" charset="0"/>
                        </a:rPr>
                        <a:t>Client</a:t>
                      </a:r>
                      <a:r>
                        <a:rPr kumimoji="0" lang="zh-CN" altLang="en-US" sz="2000" b="1" i="0" u="none" strike="noStrike" cap="none" normalizeH="0" baseline="0" dirty="0" smtClean="0">
                          <a:ln>
                            <a:noFill/>
                          </a:ln>
                          <a:solidFill>
                            <a:srgbClr val="020202"/>
                          </a:solidFill>
                          <a:effectLst>
                            <a:outerShdw blurRad="38100" dist="38100" dir="2700000" algn="tl">
                              <a:srgbClr val="C0C0C0"/>
                            </a:outerShdw>
                          </a:effectLst>
                          <a:latin typeface="Times New Roman" pitchFamily="18" charset="0"/>
                          <a:ea typeface="华文中宋" pitchFamily="2" charset="-122"/>
                          <a:cs typeface="Times New Roman" pitchFamily="18" charset="0"/>
                        </a:rPr>
                        <a:t>与</a:t>
                      </a:r>
                      <a:r>
                        <a:rPr kumimoji="0" lang="en-US" altLang="zh-CN" sz="2000" b="1" i="0" u="none" strike="noStrike" cap="none" normalizeH="0" baseline="0" dirty="0" smtClean="0">
                          <a:ln>
                            <a:noFill/>
                          </a:ln>
                          <a:solidFill>
                            <a:srgbClr val="020202"/>
                          </a:solidFill>
                          <a:effectLst>
                            <a:outerShdw blurRad="38100" dist="38100" dir="2700000" algn="tl">
                              <a:srgbClr val="C0C0C0"/>
                            </a:outerShdw>
                          </a:effectLst>
                          <a:latin typeface="Times New Roman" pitchFamily="18" charset="0"/>
                          <a:ea typeface="华文中宋" pitchFamily="2" charset="-122"/>
                          <a:cs typeface="Times New Roman" pitchFamily="18" charset="0"/>
                        </a:rPr>
                        <a:t>Server</a:t>
                      </a:r>
                      <a:r>
                        <a:rPr kumimoji="0" lang="zh-CN" altLang="en-US" sz="2000" b="1" i="0" u="none" strike="noStrike" cap="none" normalizeH="0" baseline="0" dirty="0" smtClean="0">
                          <a:ln>
                            <a:noFill/>
                          </a:ln>
                          <a:solidFill>
                            <a:srgbClr val="020202"/>
                          </a:solidFill>
                          <a:effectLst>
                            <a:outerShdw blurRad="38100" dist="38100" dir="2700000" algn="tl">
                              <a:srgbClr val="C0C0C0"/>
                            </a:outerShdw>
                          </a:effectLst>
                          <a:latin typeface="Times New Roman" pitchFamily="18" charset="0"/>
                          <a:ea typeface="华文中宋" pitchFamily="2" charset="-122"/>
                          <a:cs typeface="Times New Roman" pitchFamily="18" charset="0"/>
                        </a:rPr>
                        <a:t>各自分别维护两个序列号， 一个输入一个输出</a:t>
                      </a:r>
                      <a:endParaRPr kumimoji="0" lang="zh-CN" altLang="en-US" sz="2000" b="1" i="0" u="none" strike="noStrike" cap="none" normalizeH="0" baseline="0" dirty="0" smtClean="0">
                        <a:ln>
                          <a:noFill/>
                        </a:ln>
                        <a:solidFill>
                          <a:srgbClr val="020202"/>
                        </a:solidFill>
                        <a:effectLst>
                          <a:outerShdw blurRad="38100" dist="38100" dir="2700000" algn="tl">
                            <a:srgbClr val="C0C0C0"/>
                          </a:outerShdw>
                        </a:effectLst>
                        <a:latin typeface="Arial" charset="0"/>
                        <a:ea typeface="华文中宋"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xmlns="" val="55372311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914400"/>
            <a:ext cx="8229600" cy="5410200"/>
          </a:xfrm>
        </p:spPr>
        <p:txBody>
          <a:bodyPr/>
          <a:lstStyle/>
          <a:p>
            <a:r>
              <a:rPr lang="zh-CN" altLang="en-US" sz="2400" dirty="0" smtClean="0">
                <a:ea typeface="华文中宋" pitchFamily="2" charset="-122"/>
              </a:rPr>
              <a:t>（</a:t>
            </a:r>
            <a:r>
              <a:rPr lang="en-US" altLang="zh-CN" sz="2400" dirty="0" smtClean="0">
                <a:ea typeface="华文中宋" pitchFamily="2" charset="-122"/>
              </a:rPr>
              <a:t>2</a:t>
            </a:r>
            <a:r>
              <a:rPr lang="zh-CN" altLang="en-US" sz="2400" dirty="0" smtClean="0">
                <a:ea typeface="华文中宋" pitchFamily="2" charset="-122"/>
              </a:rPr>
              <a:t>）</a:t>
            </a:r>
            <a:r>
              <a:rPr lang="en-US" altLang="zh-CN" sz="2400" dirty="0" smtClean="0">
                <a:ea typeface="华文中宋" pitchFamily="2" charset="-122"/>
              </a:rPr>
              <a:t>SSL</a:t>
            </a:r>
            <a:r>
              <a:rPr lang="zh-CN" altLang="en-US" sz="2400" dirty="0" smtClean="0">
                <a:ea typeface="华文中宋" pitchFamily="2" charset="-122"/>
              </a:rPr>
              <a:t>握手协议</a:t>
            </a:r>
            <a:endParaRPr lang="en-US" altLang="zh-CN" sz="2400" dirty="0" smtClean="0">
              <a:ea typeface="华文中宋" pitchFamily="2" charset="-122"/>
            </a:endParaRPr>
          </a:p>
          <a:p>
            <a:r>
              <a:rPr lang="zh-CN" altLang="en-US" sz="2400" dirty="0" smtClean="0">
                <a:ea typeface="华文中宋" pitchFamily="2" charset="-122"/>
              </a:rPr>
              <a:t>如前所述，</a:t>
            </a:r>
            <a:r>
              <a:rPr lang="en-US" altLang="zh-CN" sz="2400" dirty="0" smtClean="0">
                <a:ea typeface="华文中宋" pitchFamily="2" charset="-122"/>
              </a:rPr>
              <a:t>SSL</a:t>
            </a:r>
            <a:r>
              <a:rPr lang="zh-CN" altLang="en-US" sz="2400" dirty="0" smtClean="0">
                <a:ea typeface="华文中宋" pitchFamily="2" charset="-122"/>
              </a:rPr>
              <a:t>握手协议分为两个状态：</a:t>
            </a:r>
            <a:r>
              <a:rPr lang="en-US" altLang="zh-CN" sz="2400" dirty="0" smtClean="0">
                <a:ea typeface="华文中宋" pitchFamily="2" charset="-122"/>
              </a:rPr>
              <a:t>pending</a:t>
            </a:r>
            <a:r>
              <a:rPr lang="zh-CN" altLang="en-US" sz="2400" dirty="0" smtClean="0">
                <a:ea typeface="华文中宋" pitchFamily="2" charset="-122"/>
              </a:rPr>
              <a:t>状态和</a:t>
            </a:r>
            <a:r>
              <a:rPr lang="en-US" altLang="zh-CN" sz="2400" dirty="0" smtClean="0">
                <a:ea typeface="华文中宋" pitchFamily="2" charset="-122"/>
              </a:rPr>
              <a:t>Operating</a:t>
            </a:r>
            <a:r>
              <a:rPr lang="zh-CN" altLang="en-US" sz="2400" dirty="0" smtClean="0">
                <a:ea typeface="华文中宋" pitchFamily="2" charset="-122"/>
              </a:rPr>
              <a:t>状态，而这两个状态组成的过程即是所谓的四次握手协议，二者之间对应关系如下页图</a:t>
            </a:r>
            <a:endParaRPr lang="en-US" altLang="zh-CN" sz="2400" dirty="0" smtClean="0">
              <a:ea typeface="华文中宋" pitchFamily="2" charset="-122"/>
            </a:endParaRPr>
          </a:p>
          <a:p>
            <a:pPr>
              <a:lnSpc>
                <a:spcPct val="100000"/>
              </a:lnSpc>
            </a:pPr>
            <a:r>
              <a:rPr lang="en-US" altLang="zh-CN" sz="2400" dirty="0">
                <a:ea typeface="华文中宋" pitchFamily="2" charset="-122"/>
              </a:rPr>
              <a:t>SSL</a:t>
            </a:r>
            <a:r>
              <a:rPr lang="zh-CN" altLang="en-US" sz="2400" dirty="0">
                <a:ea typeface="华文中宋" pitchFamily="2" charset="-122"/>
              </a:rPr>
              <a:t>握手协议可由四个阶段组成，即四次握手协议</a:t>
            </a:r>
          </a:p>
          <a:p>
            <a:pPr lvl="1">
              <a:lnSpc>
                <a:spcPct val="100000"/>
              </a:lnSpc>
            </a:pPr>
            <a:r>
              <a:rPr lang="zh-CN" altLang="en-US" dirty="0">
                <a:effectLst>
                  <a:outerShdw blurRad="38100" dist="38100" dir="2700000" algn="tl">
                    <a:srgbClr val="000000">
                      <a:alpha val="43137"/>
                    </a:srgbClr>
                  </a:outerShdw>
                </a:effectLst>
                <a:ea typeface="华文中宋" pitchFamily="2" charset="-122"/>
                <a:cs typeface="+mn-cs"/>
              </a:rPr>
              <a:t>前三个阶段用来建立保密通信信道，进行密码算法选择、主密钥交换和服务器认证</a:t>
            </a:r>
          </a:p>
          <a:p>
            <a:pPr lvl="1">
              <a:lnSpc>
                <a:spcPct val="100000"/>
              </a:lnSpc>
            </a:pPr>
            <a:r>
              <a:rPr lang="zh-CN" altLang="en-US" dirty="0">
                <a:effectLst>
                  <a:outerShdw blurRad="38100" dist="38100" dir="2700000" algn="tl">
                    <a:srgbClr val="000000">
                      <a:alpha val="43137"/>
                    </a:srgbClr>
                  </a:outerShdw>
                </a:effectLst>
                <a:ea typeface="华文中宋" pitchFamily="2" charset="-122"/>
                <a:cs typeface="+mn-cs"/>
              </a:rPr>
              <a:t>阶段四来进行客户认证并完成握手，握手过程用于确信协商的密钥的正确性和新鲜性</a:t>
            </a:r>
          </a:p>
          <a:p>
            <a:pPr lvl="1">
              <a:lnSpc>
                <a:spcPct val="100000"/>
              </a:lnSpc>
            </a:pPr>
            <a:r>
              <a:rPr lang="zh-CN" altLang="en-US" dirty="0">
                <a:effectLst>
                  <a:outerShdw blurRad="38100" dist="38100" dir="2700000" algn="tl">
                    <a:srgbClr val="000000">
                      <a:alpha val="43137"/>
                    </a:srgbClr>
                  </a:outerShdw>
                </a:effectLst>
                <a:ea typeface="华文中宋" pitchFamily="2" charset="-122"/>
                <a:cs typeface="+mn-cs"/>
              </a:rPr>
              <a:t>当握手完成后就开始了客户和服务器之间的数据</a:t>
            </a:r>
            <a:r>
              <a:rPr lang="zh-CN" altLang="en-US" dirty="0" smtClean="0">
                <a:effectLst>
                  <a:outerShdw blurRad="38100" dist="38100" dir="2700000" algn="tl">
                    <a:srgbClr val="000000">
                      <a:alpha val="43137"/>
                    </a:srgbClr>
                  </a:outerShdw>
                </a:effectLst>
                <a:ea typeface="华文中宋" pitchFamily="2" charset="-122"/>
                <a:cs typeface="+mn-cs"/>
              </a:rPr>
              <a:t>传输</a:t>
            </a:r>
            <a:endParaRPr lang="zh-CN" altLang="en-US" dirty="0"/>
          </a:p>
        </p:txBody>
      </p:sp>
      <p:sp>
        <p:nvSpPr>
          <p:cNvPr id="4" name="灯片编号占位符 3"/>
          <p:cNvSpPr>
            <a:spLocks noGrp="1"/>
          </p:cNvSpPr>
          <p:nvPr>
            <p:ph type="sldNum" sz="quarter" idx="12"/>
          </p:nvPr>
        </p:nvSpPr>
        <p:spPr/>
        <p:txBody>
          <a:bodyPr/>
          <a:lstStyle/>
          <a:p>
            <a:pPr>
              <a:defRPr/>
            </a:pPr>
            <a:fld id="{896E1043-1F2A-4C9B-855A-0B3264F68AF7}" type="slidenum">
              <a:rPr lang="en-US" altLang="zh-CN" smtClean="0">
                <a:solidFill>
                  <a:srgbClr val="000000"/>
                </a:solidFill>
              </a:rPr>
              <a:pPr>
                <a:defRPr/>
              </a:pPr>
              <a:t>101</a:t>
            </a:fld>
            <a:r>
              <a:rPr lang="en-US" altLang="zh-CN" smtClean="0">
                <a:solidFill>
                  <a:srgbClr val="000000"/>
                </a:solidFill>
              </a:rPr>
              <a:t>/</a:t>
            </a:r>
            <a:endParaRPr lang="en-US" altLang="zh-CN" dirty="0">
              <a:solidFill>
                <a:srgbClr val="000000"/>
              </a:solidFill>
            </a:endParaRPr>
          </a:p>
        </p:txBody>
      </p:sp>
      <p:sp>
        <p:nvSpPr>
          <p:cNvPr id="5" name="标题 1"/>
          <p:cNvSpPr txBox="1">
            <a:spLocks/>
          </p:cNvSpPr>
          <p:nvPr/>
        </p:nvSpPr>
        <p:spPr bwMode="auto">
          <a:xfrm>
            <a:off x="533400" y="381000"/>
            <a:ext cx="7696200" cy="5334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l" rtl="0" eaLnBrk="0" fontAlgn="base" hangingPunct="0">
              <a:spcBef>
                <a:spcPct val="0"/>
              </a:spcBef>
              <a:spcAft>
                <a:spcPct val="0"/>
              </a:spcAft>
              <a:defRPr sz="3200" b="1">
                <a:solidFill>
                  <a:srgbClr val="C3093E"/>
                </a:solidFill>
                <a:effectLst>
                  <a:outerShdw blurRad="38100" dist="38100" dir="2700000" algn="tl">
                    <a:srgbClr val="000000">
                      <a:alpha val="43137"/>
                    </a:srgbClr>
                  </a:outerShdw>
                </a:effectLst>
                <a:latin typeface="+mj-lt"/>
                <a:ea typeface="+mj-ea"/>
                <a:cs typeface="+mj-cs"/>
              </a:defRPr>
            </a:lvl1pPr>
            <a:lvl2pPr algn="l" rtl="0" eaLnBrk="0" fontAlgn="base" hangingPunct="0">
              <a:spcBef>
                <a:spcPct val="0"/>
              </a:spcBef>
              <a:spcAft>
                <a:spcPct val="0"/>
              </a:spcAft>
              <a:defRPr sz="3600" b="1">
                <a:solidFill>
                  <a:srgbClr val="C3093E"/>
                </a:solidFill>
                <a:latin typeface="Arial" pitchFamily="34" charset="0"/>
                <a:ea typeface="华文中宋" pitchFamily="2" charset="-122"/>
              </a:defRPr>
            </a:lvl2pPr>
            <a:lvl3pPr algn="l" rtl="0" eaLnBrk="0" fontAlgn="base" hangingPunct="0">
              <a:spcBef>
                <a:spcPct val="0"/>
              </a:spcBef>
              <a:spcAft>
                <a:spcPct val="0"/>
              </a:spcAft>
              <a:defRPr sz="3600" b="1">
                <a:solidFill>
                  <a:srgbClr val="C3093E"/>
                </a:solidFill>
                <a:latin typeface="Arial" pitchFamily="34" charset="0"/>
                <a:ea typeface="华文中宋" pitchFamily="2" charset="-122"/>
              </a:defRPr>
            </a:lvl3pPr>
            <a:lvl4pPr algn="l" rtl="0" eaLnBrk="0" fontAlgn="base" hangingPunct="0">
              <a:spcBef>
                <a:spcPct val="0"/>
              </a:spcBef>
              <a:spcAft>
                <a:spcPct val="0"/>
              </a:spcAft>
              <a:defRPr sz="3600" b="1">
                <a:solidFill>
                  <a:srgbClr val="C3093E"/>
                </a:solidFill>
                <a:latin typeface="Arial" pitchFamily="34" charset="0"/>
                <a:ea typeface="华文中宋" pitchFamily="2" charset="-122"/>
              </a:defRPr>
            </a:lvl4pPr>
            <a:lvl5pPr algn="l" rtl="0" eaLnBrk="0" fontAlgn="base" hangingPunct="0">
              <a:spcBef>
                <a:spcPct val="0"/>
              </a:spcBef>
              <a:spcAft>
                <a:spcPct val="0"/>
              </a:spcAft>
              <a:defRPr sz="3600" b="1">
                <a:solidFill>
                  <a:srgbClr val="C3093E"/>
                </a:solidFill>
                <a:latin typeface="Arial" pitchFamily="34" charset="0"/>
                <a:ea typeface="华文中宋" pitchFamily="2" charset="-122"/>
              </a:defRPr>
            </a:lvl5pPr>
            <a:lvl6pPr marL="457200" algn="l" rtl="0" fontAlgn="base">
              <a:spcBef>
                <a:spcPct val="0"/>
              </a:spcBef>
              <a:spcAft>
                <a:spcPct val="0"/>
              </a:spcAft>
              <a:defRPr sz="3600" b="1">
                <a:solidFill>
                  <a:srgbClr val="C3093E"/>
                </a:solidFill>
                <a:latin typeface="Arial" pitchFamily="34" charset="0"/>
                <a:ea typeface="华文中宋" pitchFamily="2" charset="-122"/>
              </a:defRPr>
            </a:lvl6pPr>
            <a:lvl7pPr marL="914400" algn="l" rtl="0" fontAlgn="base">
              <a:spcBef>
                <a:spcPct val="0"/>
              </a:spcBef>
              <a:spcAft>
                <a:spcPct val="0"/>
              </a:spcAft>
              <a:defRPr sz="3600" b="1">
                <a:solidFill>
                  <a:srgbClr val="C3093E"/>
                </a:solidFill>
                <a:latin typeface="Arial" pitchFamily="34" charset="0"/>
                <a:ea typeface="华文中宋" pitchFamily="2" charset="-122"/>
              </a:defRPr>
            </a:lvl7pPr>
            <a:lvl8pPr marL="1371600" algn="l" rtl="0" fontAlgn="base">
              <a:spcBef>
                <a:spcPct val="0"/>
              </a:spcBef>
              <a:spcAft>
                <a:spcPct val="0"/>
              </a:spcAft>
              <a:defRPr sz="3600" b="1">
                <a:solidFill>
                  <a:srgbClr val="C3093E"/>
                </a:solidFill>
                <a:latin typeface="Arial" pitchFamily="34" charset="0"/>
                <a:ea typeface="华文中宋" pitchFamily="2" charset="-122"/>
              </a:defRPr>
            </a:lvl8pPr>
            <a:lvl9pPr marL="1828800" algn="l" rtl="0" fontAlgn="base">
              <a:spcBef>
                <a:spcPct val="0"/>
              </a:spcBef>
              <a:spcAft>
                <a:spcPct val="0"/>
              </a:spcAft>
              <a:defRPr sz="3600" b="1">
                <a:solidFill>
                  <a:srgbClr val="C3093E"/>
                </a:solidFill>
                <a:latin typeface="Arial" pitchFamily="34" charset="0"/>
                <a:ea typeface="华文中宋" pitchFamily="2" charset="-122"/>
              </a:defRPr>
            </a:lvl9pPr>
          </a:lstStyle>
          <a:p>
            <a:r>
              <a:rPr lang="en-US" altLang="zh-CN" kern="0" smtClean="0"/>
              <a:t>7.8.2 </a:t>
            </a:r>
            <a:r>
              <a:rPr lang="zh-CN" altLang="en-US" kern="0" smtClean="0"/>
              <a:t>安全套接层协议</a:t>
            </a:r>
            <a:r>
              <a:rPr lang="en-US" altLang="zh-CN" kern="0" smtClean="0"/>
              <a:t>SSL</a:t>
            </a:r>
            <a:endParaRPr lang="zh-CN" altLang="en-US" kern="0" dirty="0"/>
          </a:p>
        </p:txBody>
      </p:sp>
      <p:sp>
        <p:nvSpPr>
          <p:cNvPr id="6" name="标题 1"/>
          <p:cNvSpPr txBox="1">
            <a:spLocks/>
          </p:cNvSpPr>
          <p:nvPr/>
        </p:nvSpPr>
        <p:spPr bwMode="auto">
          <a:xfrm>
            <a:off x="533400" y="0"/>
            <a:ext cx="7696200" cy="304800"/>
          </a:xfrm>
          <a:prstGeom prst="rect">
            <a:avLst/>
          </a:prstGeom>
          <a:solidFill>
            <a:schemeClr val="accent5"/>
          </a:solidFill>
          <a:ln w="9525">
            <a:noFill/>
            <a:miter lim="800000"/>
            <a:headEnd/>
            <a:tailEnd/>
          </a:ln>
        </p:spPr>
        <p:txBody>
          <a:bodyPr vert="horz" wrap="square" lIns="91440" tIns="45720" rIns="91440" bIns="45720" numCol="1" anchor="b" anchorCtr="0" compatLnSpc="1">
            <a:prstTxWarp prst="textNoShape">
              <a:avLst/>
            </a:prstTxWarp>
          </a:bodyPr>
          <a:lstStyle/>
          <a:p>
            <a:pPr algn="l" eaLnBrk="0" hangingPunct="0">
              <a:defRPr/>
            </a:pPr>
            <a:r>
              <a:rPr lang="zh-CN" altLang="en-US" sz="1800" kern="0" dirty="0" smtClean="0">
                <a:solidFill>
                  <a:srgbClr val="004C00"/>
                </a:solidFill>
                <a:effectLst>
                  <a:outerShdw blurRad="38100" dist="38100" dir="2700000" algn="tl">
                    <a:srgbClr val="000000">
                      <a:alpha val="43137"/>
                    </a:srgbClr>
                  </a:outerShdw>
                </a:effectLst>
                <a:latin typeface="Arial"/>
                <a:ea typeface="华文中宋"/>
                <a:cs typeface="+mj-cs"/>
              </a:rPr>
              <a:t>第七章 密码协议：</a:t>
            </a:r>
            <a:r>
              <a:rPr lang="en-US" altLang="zh-CN" sz="1800" kern="0" dirty="0" smtClean="0">
                <a:solidFill>
                  <a:srgbClr val="004C00"/>
                </a:solidFill>
                <a:effectLst>
                  <a:outerShdw blurRad="38100" dist="38100" dir="2700000" algn="tl">
                    <a:srgbClr val="000000">
                      <a:alpha val="43137"/>
                    </a:srgbClr>
                  </a:outerShdw>
                </a:effectLst>
                <a:latin typeface="Arial"/>
                <a:ea typeface="华文中宋"/>
                <a:cs typeface="+mj-cs"/>
              </a:rPr>
              <a:t>7.8 </a:t>
            </a:r>
            <a:r>
              <a:rPr lang="zh-CN" altLang="en-US" sz="1800" kern="0" dirty="0" smtClean="0">
                <a:solidFill>
                  <a:srgbClr val="004C00"/>
                </a:solidFill>
                <a:effectLst>
                  <a:outerShdw blurRad="38100" dist="38100" dir="2700000" algn="tl">
                    <a:srgbClr val="000000">
                      <a:alpha val="43137"/>
                    </a:srgbClr>
                  </a:outerShdw>
                </a:effectLst>
                <a:latin typeface="Arial"/>
                <a:ea typeface="华文中宋"/>
                <a:cs typeface="+mj-cs"/>
              </a:rPr>
              <a:t>安全协议实践</a:t>
            </a:r>
          </a:p>
        </p:txBody>
      </p:sp>
    </p:spTree>
    <p:extLst>
      <p:ext uri="{BB962C8B-B14F-4D97-AF65-F5344CB8AC3E}">
        <p14:creationId xmlns:p14="http://schemas.microsoft.com/office/powerpoint/2010/main" xmlns="" val="176120497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9619" name="Rectangle 3"/>
          <p:cNvSpPr>
            <a:spLocks noChangeArrowheads="1"/>
          </p:cNvSpPr>
          <p:nvPr/>
        </p:nvSpPr>
        <p:spPr bwMode="auto">
          <a:xfrm>
            <a:off x="533400" y="152400"/>
            <a:ext cx="7993063" cy="615950"/>
          </a:xfrm>
          <a:prstGeom prst="rect">
            <a:avLst/>
          </a:prstGeom>
          <a:noFill/>
          <a:ln w="9525" algn="ctr">
            <a:noFill/>
            <a:miter lim="800000"/>
            <a:headEnd/>
            <a:tailEnd/>
          </a:ln>
          <a:effectLst/>
        </p:spPr>
        <p:txBody>
          <a:bodyPr anchor="ctr"/>
          <a:lstStyle/>
          <a:p>
            <a:pPr algn="l"/>
            <a:r>
              <a:rPr lang="zh-CN" altLang="en-US" sz="2800" dirty="0" smtClean="0">
                <a:ea typeface="华文中宋" pitchFamily="2" charset="-122"/>
              </a:rPr>
              <a:t>两种状态和四次握手的对应关系</a:t>
            </a:r>
            <a:endParaRPr lang="zh-CN" altLang="en-US" sz="2800" dirty="0">
              <a:ea typeface="华文中宋" pitchFamily="2" charset="-122"/>
            </a:endParaRPr>
          </a:p>
        </p:txBody>
      </p:sp>
      <p:sp>
        <p:nvSpPr>
          <p:cNvPr id="879620" name="Rectangle 4"/>
          <p:cNvSpPr>
            <a:spLocks noChangeArrowheads="1"/>
          </p:cNvSpPr>
          <p:nvPr/>
        </p:nvSpPr>
        <p:spPr bwMode="auto">
          <a:xfrm>
            <a:off x="-457200" y="1219200"/>
            <a:ext cx="9144000" cy="0"/>
          </a:xfrm>
          <a:prstGeom prst="rect">
            <a:avLst/>
          </a:prstGeom>
          <a:noFill/>
          <a:ln w="28575">
            <a:noFill/>
            <a:miter lim="800000"/>
            <a:headEnd/>
            <a:tailEnd/>
          </a:ln>
          <a:effectLst/>
        </p:spPr>
        <p:txBody>
          <a:bodyPr wrap="none" anchor="ctr">
            <a:spAutoFit/>
          </a:bodyPr>
          <a:lstStyle/>
          <a:p>
            <a:endParaRPr lang="zh-CN" altLang="en-US"/>
          </a:p>
        </p:txBody>
      </p:sp>
      <p:graphicFrame>
        <p:nvGraphicFramePr>
          <p:cNvPr id="879621" name="Object 5"/>
          <p:cNvGraphicFramePr>
            <a:graphicFrameLocks noChangeAspect="1"/>
          </p:cNvGraphicFramePr>
          <p:nvPr/>
        </p:nvGraphicFramePr>
        <p:xfrm>
          <a:off x="442913" y="981075"/>
          <a:ext cx="6913562" cy="5638800"/>
        </p:xfrm>
        <a:graphic>
          <a:graphicData uri="http://schemas.openxmlformats.org/presentationml/2006/ole">
            <p:oleObj spid="_x0000_s1092634" name="图片" r:id="rId4" imgW="5448300" imgH="4438650" progId="Word.Picture.8">
              <p:embed/>
            </p:oleObj>
          </a:graphicData>
        </a:graphic>
      </p:graphicFrame>
      <p:sp>
        <p:nvSpPr>
          <p:cNvPr id="879622" name="Text Box 6"/>
          <p:cNvSpPr txBox="1">
            <a:spLocks noChangeArrowheads="1"/>
          </p:cNvSpPr>
          <p:nvPr/>
        </p:nvSpPr>
        <p:spPr bwMode="auto">
          <a:xfrm>
            <a:off x="7467600" y="1426944"/>
            <a:ext cx="1524000" cy="646331"/>
          </a:xfrm>
          <a:prstGeom prst="rect">
            <a:avLst/>
          </a:prstGeom>
          <a:noFill/>
          <a:ln w="9525" algn="ctr">
            <a:noFill/>
            <a:miter lim="800000"/>
            <a:headEnd/>
            <a:tailEnd/>
          </a:ln>
          <a:effectLst/>
        </p:spPr>
        <p:txBody>
          <a:bodyPr anchor="b">
            <a:spAutoFit/>
          </a:bodyPr>
          <a:lstStyle/>
          <a:p>
            <a:pPr algn="l">
              <a:spcBef>
                <a:spcPct val="50000"/>
              </a:spcBef>
            </a:pPr>
            <a:r>
              <a:rPr lang="zh-CN" altLang="en-US" sz="1800" dirty="0">
                <a:ea typeface="华文中宋" pitchFamily="2" charset="-122"/>
              </a:rPr>
              <a:t>判断是否需要新的密钥</a:t>
            </a:r>
          </a:p>
        </p:txBody>
      </p:sp>
      <p:sp>
        <p:nvSpPr>
          <p:cNvPr id="879623" name="Text Box 7"/>
          <p:cNvSpPr txBox="1">
            <a:spLocks noChangeArrowheads="1"/>
          </p:cNvSpPr>
          <p:nvPr/>
        </p:nvSpPr>
        <p:spPr bwMode="auto">
          <a:xfrm>
            <a:off x="7467600" y="2874744"/>
            <a:ext cx="1600200" cy="646331"/>
          </a:xfrm>
          <a:prstGeom prst="rect">
            <a:avLst/>
          </a:prstGeom>
          <a:noFill/>
          <a:ln w="9525" algn="ctr">
            <a:noFill/>
            <a:miter lim="800000"/>
            <a:headEnd/>
            <a:tailEnd/>
          </a:ln>
          <a:effectLst/>
        </p:spPr>
        <p:txBody>
          <a:bodyPr anchor="b">
            <a:spAutoFit/>
          </a:bodyPr>
          <a:lstStyle/>
          <a:p>
            <a:pPr algn="l">
              <a:spcBef>
                <a:spcPct val="50000"/>
              </a:spcBef>
            </a:pPr>
            <a:r>
              <a:rPr lang="zh-CN" altLang="en-US" sz="1800" dirty="0">
                <a:ea typeface="华文中宋" pitchFamily="2" charset="-122"/>
              </a:rPr>
              <a:t>若需要则进行密钥协商</a:t>
            </a:r>
          </a:p>
        </p:txBody>
      </p:sp>
      <p:sp>
        <p:nvSpPr>
          <p:cNvPr id="879624" name="Rectangle 8"/>
          <p:cNvSpPr>
            <a:spLocks noChangeArrowheads="1"/>
          </p:cNvSpPr>
          <p:nvPr/>
        </p:nvSpPr>
        <p:spPr bwMode="auto">
          <a:xfrm>
            <a:off x="7427006" y="4572000"/>
            <a:ext cx="1600200" cy="646331"/>
          </a:xfrm>
          <a:prstGeom prst="rect">
            <a:avLst/>
          </a:prstGeom>
          <a:noFill/>
          <a:ln w="9525" algn="ctr">
            <a:noFill/>
            <a:miter lim="800000"/>
            <a:headEnd/>
            <a:tailEnd/>
          </a:ln>
          <a:effectLst/>
        </p:spPr>
        <p:txBody>
          <a:bodyPr anchor="b">
            <a:spAutoFit/>
          </a:bodyPr>
          <a:lstStyle/>
          <a:p>
            <a:pPr algn="l"/>
            <a:r>
              <a:rPr lang="zh-CN" altLang="en-US" sz="1800" dirty="0" smtClean="0">
                <a:ea typeface="华文中宋" pitchFamily="2" charset="-122"/>
              </a:rPr>
              <a:t>用协商的新密钥进行握手</a:t>
            </a:r>
            <a:endParaRPr lang="zh-CN" altLang="en-US" sz="1800" dirty="0">
              <a:ea typeface="华文中宋" pitchFamily="2" charset="-122"/>
            </a:endParaRPr>
          </a:p>
        </p:txBody>
      </p:sp>
      <p:sp>
        <p:nvSpPr>
          <p:cNvPr id="9" name="灯片编号占位符 3"/>
          <p:cNvSpPr>
            <a:spLocks noGrp="1"/>
          </p:cNvSpPr>
          <p:nvPr>
            <p:ph type="sldNum" sz="quarter" idx="12"/>
          </p:nvPr>
        </p:nvSpPr>
        <p:spPr>
          <a:xfrm>
            <a:off x="7391400" y="6477000"/>
            <a:ext cx="1295400" cy="304800"/>
          </a:xfrm>
        </p:spPr>
        <p:txBody>
          <a:bodyPr/>
          <a:lstStyle/>
          <a:p>
            <a:pPr>
              <a:defRPr/>
            </a:pPr>
            <a:fld id="{896E1043-1F2A-4C9B-855A-0B3264F68AF7}" type="slidenum">
              <a:rPr lang="en-US" altLang="zh-CN" smtClean="0"/>
              <a:pPr>
                <a:defRPr/>
              </a:pPr>
              <a:t>102</a:t>
            </a:fld>
            <a:r>
              <a:rPr lang="en-US" altLang="zh-CN" dirty="0" smtClean="0"/>
              <a:t>/</a:t>
            </a:r>
            <a:endParaRPr lang="en-US" altLang="zh-CN" dirty="0"/>
          </a:p>
        </p:txBody>
      </p:sp>
    </p:spTree>
  </p:cSld>
  <p:clrMapOvr>
    <a:masterClrMapping/>
  </p:clrMapOvr>
  <p:transition/>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fld id="{651BE8D8-829C-4A62-A85B-A9AD753BFEE1}" type="slidenum">
              <a:rPr lang="en-US" altLang="zh-CN"/>
              <a:pPr/>
              <a:t>103</a:t>
            </a:fld>
            <a:r>
              <a:rPr lang="en-US" altLang="zh-CN"/>
              <a:t>/100</a:t>
            </a:r>
          </a:p>
        </p:txBody>
      </p:sp>
      <p:sp>
        <p:nvSpPr>
          <p:cNvPr id="1107971" name="Rectangle 3"/>
          <p:cNvSpPr>
            <a:spLocks noGrp="1" noChangeArrowheads="1"/>
          </p:cNvSpPr>
          <p:nvPr>
            <p:ph type="body" idx="1"/>
          </p:nvPr>
        </p:nvSpPr>
        <p:spPr>
          <a:xfrm>
            <a:off x="457200" y="533400"/>
            <a:ext cx="4572000" cy="6019800"/>
          </a:xfrm>
        </p:spPr>
        <p:txBody>
          <a:bodyPr/>
          <a:lstStyle/>
          <a:p>
            <a:pPr>
              <a:lnSpc>
                <a:spcPct val="100000"/>
              </a:lnSpc>
            </a:pPr>
            <a:r>
              <a:rPr lang="zh-CN" altLang="en-US" sz="2400" dirty="0" smtClean="0"/>
              <a:t>四次握手协议具体如下：</a:t>
            </a:r>
            <a:endParaRPr lang="en-US" altLang="zh-CN" sz="2400" dirty="0" smtClean="0"/>
          </a:p>
          <a:p>
            <a:pPr>
              <a:lnSpc>
                <a:spcPct val="100000"/>
              </a:lnSpc>
            </a:pPr>
            <a:r>
              <a:rPr lang="zh-CN" altLang="en-US" sz="2400" dirty="0" smtClean="0"/>
              <a:t>第一</a:t>
            </a:r>
            <a:r>
              <a:rPr lang="zh-CN" altLang="en-US" sz="2400" dirty="0"/>
              <a:t>阶段：建立安全能力属性</a:t>
            </a:r>
          </a:p>
          <a:p>
            <a:pPr lvl="1">
              <a:lnSpc>
                <a:spcPct val="100000"/>
              </a:lnSpc>
            </a:pPr>
            <a:r>
              <a:rPr lang="zh-CN" altLang="en-US" sz="2000" dirty="0"/>
              <a:t>协商各类参数、算法等</a:t>
            </a:r>
          </a:p>
          <a:p>
            <a:pPr>
              <a:lnSpc>
                <a:spcPct val="100000"/>
              </a:lnSpc>
            </a:pPr>
            <a:r>
              <a:rPr lang="zh-CN" altLang="en-US" sz="2400" dirty="0"/>
              <a:t>第二阶段：对服务器认证和密钥交换</a:t>
            </a:r>
          </a:p>
          <a:p>
            <a:pPr lvl="1">
              <a:lnSpc>
                <a:spcPct val="100000"/>
              </a:lnSpc>
            </a:pPr>
            <a:r>
              <a:rPr lang="zh-CN" altLang="en-US" sz="2000" dirty="0"/>
              <a:t>服务器的证书、公钥以及对客户端的证书请求等</a:t>
            </a:r>
          </a:p>
          <a:p>
            <a:pPr>
              <a:lnSpc>
                <a:spcPct val="100000"/>
              </a:lnSpc>
            </a:pPr>
            <a:r>
              <a:rPr lang="zh-CN" altLang="en-US" sz="2400" dirty="0"/>
              <a:t>第三阶段：对客户端认证和密钥协商</a:t>
            </a:r>
          </a:p>
          <a:p>
            <a:pPr lvl="1">
              <a:lnSpc>
                <a:spcPct val="100000"/>
              </a:lnSpc>
            </a:pPr>
            <a:r>
              <a:rPr lang="zh-CN" altLang="en-US" sz="2000" dirty="0"/>
              <a:t>客户端的证书、会话密钥的建立等</a:t>
            </a:r>
          </a:p>
          <a:p>
            <a:pPr>
              <a:lnSpc>
                <a:spcPct val="100000"/>
              </a:lnSpc>
            </a:pPr>
            <a:r>
              <a:rPr lang="zh-CN" altLang="en-US" sz="2400" dirty="0"/>
              <a:t>第四阶段：用协商的新密钥进行握手</a:t>
            </a:r>
          </a:p>
          <a:p>
            <a:pPr lvl="1">
              <a:lnSpc>
                <a:spcPct val="100000"/>
              </a:lnSpc>
            </a:pPr>
            <a:r>
              <a:rPr lang="zh-CN" altLang="en-US" sz="2000" dirty="0"/>
              <a:t>相互发送认证的</a:t>
            </a:r>
            <a:r>
              <a:rPr lang="en-US" altLang="zh-CN" sz="2000" dirty="0"/>
              <a:t>finished</a:t>
            </a:r>
            <a:r>
              <a:rPr lang="zh-CN" altLang="en-US" sz="2000" dirty="0" smtClean="0"/>
              <a:t>消息</a:t>
            </a:r>
            <a:endParaRPr lang="zh-CN" altLang="en-US" sz="2000" dirty="0"/>
          </a:p>
        </p:txBody>
      </p:sp>
      <p:pic>
        <p:nvPicPr>
          <p:cNvPr id="1107973" name="Picture 5"/>
          <p:cNvPicPr>
            <a:picLocks noChangeAspect="1" noChangeArrowheads="1"/>
          </p:cNvPicPr>
          <p:nvPr/>
        </p:nvPicPr>
        <p:blipFill>
          <a:blip r:embed="rId2" cstate="print"/>
          <a:srcRect/>
          <a:stretch>
            <a:fillRect/>
          </a:stretch>
        </p:blipFill>
        <p:spPr bwMode="auto">
          <a:xfrm>
            <a:off x="5048250" y="352425"/>
            <a:ext cx="3771900" cy="6353175"/>
          </a:xfrm>
          <a:prstGeom prst="rect">
            <a:avLst/>
          </a:prstGeom>
          <a:noFill/>
        </p:spPr>
      </p:pic>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914400"/>
            <a:ext cx="8229600" cy="5410200"/>
          </a:xfrm>
        </p:spPr>
        <p:txBody>
          <a:bodyPr/>
          <a:lstStyle/>
          <a:p>
            <a:pPr>
              <a:lnSpc>
                <a:spcPct val="100000"/>
              </a:lnSpc>
            </a:pPr>
            <a:r>
              <a:rPr lang="en-US" altLang="zh-CN" sz="2400" dirty="0"/>
              <a:t>SSL</a:t>
            </a:r>
            <a:r>
              <a:rPr lang="zh-CN" altLang="en-US" sz="2400" dirty="0"/>
              <a:t>的工作原理，</a:t>
            </a:r>
            <a:endParaRPr lang="en-US" altLang="zh-CN" sz="2400" dirty="0"/>
          </a:p>
          <a:p>
            <a:pPr>
              <a:lnSpc>
                <a:spcPct val="100000"/>
              </a:lnSpc>
            </a:pPr>
            <a:r>
              <a:rPr lang="zh-CN" altLang="en-US" sz="2400" dirty="0">
                <a:solidFill>
                  <a:srgbClr val="000000"/>
                </a:solidFill>
                <a:effectLst>
                  <a:outerShdw blurRad="38100" dist="38100" dir="2700000" algn="tl">
                    <a:srgbClr val="C0C0C0"/>
                  </a:outerShdw>
                </a:effectLst>
                <a:latin typeface="Times New Roman" pitchFamily="18" charset="0"/>
              </a:rPr>
              <a:t>一个一个</a:t>
            </a:r>
            <a:r>
              <a:rPr lang="en-US" altLang="zh-CN" sz="2400" dirty="0">
                <a:solidFill>
                  <a:srgbClr val="000000"/>
                </a:solidFill>
                <a:effectLst>
                  <a:outerShdw blurRad="38100" dist="38100" dir="2700000" algn="tl">
                    <a:srgbClr val="C0C0C0"/>
                  </a:outerShdw>
                </a:effectLst>
                <a:latin typeface="Times New Roman" pitchFamily="18" charset="0"/>
              </a:rPr>
              <a:t>SSL</a:t>
            </a:r>
            <a:r>
              <a:rPr lang="zh-CN" altLang="en-US" sz="2400" dirty="0">
                <a:solidFill>
                  <a:srgbClr val="000000"/>
                </a:solidFill>
                <a:effectLst>
                  <a:outerShdw blurRad="38100" dist="38100" dir="2700000" algn="tl">
                    <a:srgbClr val="C0C0C0"/>
                  </a:outerShdw>
                </a:effectLst>
                <a:latin typeface="Times New Roman" pitchFamily="18" charset="0"/>
              </a:rPr>
              <a:t>会话的建立通常需要以下基本步骤：</a:t>
            </a:r>
          </a:p>
          <a:p>
            <a:pPr lvl="1" algn="just">
              <a:lnSpc>
                <a:spcPct val="90000"/>
              </a:lnSpc>
            </a:pPr>
            <a:r>
              <a:rPr lang="zh-CN" altLang="en-US" dirty="0">
                <a:solidFill>
                  <a:srgbClr val="000000"/>
                </a:solidFill>
                <a:effectLst>
                  <a:outerShdw blurRad="38100" dist="38100" dir="2700000" algn="tl">
                    <a:srgbClr val="C0C0C0"/>
                  </a:outerShdw>
                </a:effectLst>
                <a:latin typeface="Times New Roman" pitchFamily="18" charset="0"/>
              </a:rPr>
              <a:t>客户端发送请求，与服务器建立连接。</a:t>
            </a:r>
          </a:p>
          <a:p>
            <a:pPr lvl="1" algn="just">
              <a:lnSpc>
                <a:spcPct val="90000"/>
              </a:lnSpc>
            </a:pPr>
            <a:r>
              <a:rPr lang="zh-CN" altLang="en-US" dirty="0">
                <a:solidFill>
                  <a:srgbClr val="000000"/>
                </a:solidFill>
                <a:effectLst>
                  <a:outerShdw blurRad="38100" dist="38100" dir="2700000" algn="tl">
                    <a:srgbClr val="C0C0C0"/>
                  </a:outerShdw>
                </a:effectLst>
                <a:latin typeface="Times New Roman" pitchFamily="18" charset="0"/>
              </a:rPr>
              <a:t>服务器向客户端</a:t>
            </a:r>
            <a:r>
              <a:rPr lang="en-US" altLang="zh-CN" dirty="0">
                <a:solidFill>
                  <a:srgbClr val="000000"/>
                </a:solidFill>
                <a:effectLst>
                  <a:outerShdw blurRad="38100" dist="38100" dir="2700000" algn="tl">
                    <a:srgbClr val="C0C0C0"/>
                  </a:outerShdw>
                </a:effectLst>
                <a:latin typeface="Times New Roman" pitchFamily="18" charset="0"/>
              </a:rPr>
              <a:t>(</a:t>
            </a:r>
            <a:r>
              <a:rPr lang="zh-CN" altLang="en-US" dirty="0">
                <a:solidFill>
                  <a:srgbClr val="000000"/>
                </a:solidFill>
                <a:effectLst>
                  <a:outerShdw blurRad="38100" dist="38100" dir="2700000" algn="tl">
                    <a:srgbClr val="C0C0C0"/>
                  </a:outerShdw>
                </a:effectLst>
                <a:latin typeface="Times New Roman" pitchFamily="18" charset="0"/>
              </a:rPr>
              <a:t>浏览器</a:t>
            </a:r>
            <a:r>
              <a:rPr lang="en-US" altLang="zh-CN" dirty="0">
                <a:solidFill>
                  <a:srgbClr val="000000"/>
                </a:solidFill>
                <a:effectLst>
                  <a:outerShdw blurRad="38100" dist="38100" dir="2700000" algn="tl">
                    <a:srgbClr val="C0C0C0"/>
                  </a:outerShdw>
                </a:effectLst>
                <a:latin typeface="Times New Roman" pitchFamily="18" charset="0"/>
              </a:rPr>
              <a:t>)</a:t>
            </a:r>
            <a:r>
              <a:rPr lang="zh-CN" altLang="en-US" dirty="0">
                <a:solidFill>
                  <a:srgbClr val="000000"/>
                </a:solidFill>
                <a:effectLst>
                  <a:outerShdw blurRad="38100" dist="38100" dir="2700000" algn="tl">
                    <a:srgbClr val="C0C0C0"/>
                  </a:outerShdw>
                </a:effectLst>
                <a:latin typeface="Times New Roman" pitchFamily="18" charset="0"/>
              </a:rPr>
              <a:t>发送自己的公钥和服务器</a:t>
            </a:r>
            <a:r>
              <a:rPr lang="zh-CN" altLang="en-US" dirty="0" smtClean="0">
                <a:solidFill>
                  <a:srgbClr val="000000"/>
                </a:solidFill>
                <a:effectLst>
                  <a:outerShdw blurRad="38100" dist="38100" dir="2700000" algn="tl">
                    <a:srgbClr val="C0C0C0"/>
                  </a:outerShdw>
                </a:effectLst>
                <a:latin typeface="Times New Roman" pitchFamily="18" charset="0"/>
              </a:rPr>
              <a:t>证书</a:t>
            </a:r>
            <a:endParaRPr lang="zh-CN" altLang="en-US" dirty="0">
              <a:solidFill>
                <a:srgbClr val="000000"/>
              </a:solidFill>
              <a:effectLst>
                <a:outerShdw blurRad="38100" dist="38100" dir="2700000" algn="tl">
                  <a:srgbClr val="C0C0C0"/>
                </a:outerShdw>
              </a:effectLst>
              <a:latin typeface="Times New Roman" pitchFamily="18" charset="0"/>
            </a:endParaRPr>
          </a:p>
          <a:p>
            <a:pPr lvl="1" algn="just">
              <a:lnSpc>
                <a:spcPct val="90000"/>
              </a:lnSpc>
            </a:pPr>
            <a:r>
              <a:rPr lang="zh-CN" altLang="en-US" dirty="0">
                <a:solidFill>
                  <a:srgbClr val="000000"/>
                </a:solidFill>
                <a:effectLst>
                  <a:outerShdw blurRad="38100" dist="38100" dir="2700000" algn="tl">
                    <a:srgbClr val="C0C0C0"/>
                  </a:outerShdw>
                </a:effectLst>
                <a:latin typeface="Times New Roman" pitchFamily="18" charset="0"/>
              </a:rPr>
              <a:t>客户端和服务器相互协商数据加密强度。</a:t>
            </a:r>
          </a:p>
          <a:p>
            <a:pPr lvl="1" algn="just">
              <a:lnSpc>
                <a:spcPct val="90000"/>
              </a:lnSpc>
            </a:pPr>
            <a:r>
              <a:rPr lang="zh-CN" altLang="en-US" dirty="0">
                <a:solidFill>
                  <a:srgbClr val="000000"/>
                </a:solidFill>
                <a:effectLst>
                  <a:outerShdw blurRad="38100" dist="38100" dir="2700000" algn="tl">
                    <a:srgbClr val="C0C0C0"/>
                  </a:outerShdw>
                </a:effectLst>
                <a:latin typeface="Times New Roman" pitchFamily="18" charset="0"/>
              </a:rPr>
              <a:t>客户端创建一个会话密钥，该密钥用来在当前的</a:t>
            </a:r>
            <a:r>
              <a:rPr lang="en-US" altLang="zh-CN" dirty="0">
                <a:solidFill>
                  <a:srgbClr val="000000"/>
                </a:solidFill>
                <a:effectLst>
                  <a:outerShdw blurRad="38100" dist="38100" dir="2700000" algn="tl">
                    <a:srgbClr val="C0C0C0"/>
                  </a:outerShdw>
                </a:effectLst>
                <a:latin typeface="Times New Roman" pitchFamily="18" charset="0"/>
              </a:rPr>
              <a:t>SSL</a:t>
            </a:r>
            <a:r>
              <a:rPr lang="zh-CN" altLang="en-US" dirty="0">
                <a:solidFill>
                  <a:srgbClr val="000000"/>
                </a:solidFill>
                <a:effectLst>
                  <a:outerShdw blurRad="38100" dist="38100" dir="2700000" algn="tl">
                    <a:srgbClr val="C0C0C0"/>
                  </a:outerShdw>
                </a:effectLst>
                <a:latin typeface="Times New Roman" pitchFamily="18" charset="0"/>
              </a:rPr>
              <a:t>会话中加密数据。</a:t>
            </a:r>
          </a:p>
          <a:p>
            <a:pPr lvl="1" algn="just">
              <a:lnSpc>
                <a:spcPct val="90000"/>
              </a:lnSpc>
            </a:pPr>
            <a:r>
              <a:rPr lang="zh-CN" altLang="en-US" dirty="0">
                <a:solidFill>
                  <a:srgbClr val="000000"/>
                </a:solidFill>
                <a:effectLst>
                  <a:outerShdw blurRad="38100" dist="38100" dir="2700000" algn="tl">
                    <a:srgbClr val="C0C0C0"/>
                  </a:outerShdw>
                </a:effectLst>
                <a:latin typeface="Times New Roman" pitchFamily="18" charset="0"/>
              </a:rPr>
              <a:t>客户端用公钥对会话密钥加密，然后将其发送给</a:t>
            </a:r>
            <a:r>
              <a:rPr lang="zh-CN" altLang="en-US" dirty="0" smtClean="0">
                <a:solidFill>
                  <a:srgbClr val="000000"/>
                </a:solidFill>
                <a:effectLst>
                  <a:outerShdw blurRad="38100" dist="38100" dir="2700000" algn="tl">
                    <a:srgbClr val="C0C0C0"/>
                  </a:outerShdw>
                </a:effectLst>
                <a:latin typeface="Times New Roman" pitchFamily="18" charset="0"/>
              </a:rPr>
              <a:t>服务器</a:t>
            </a:r>
            <a:endParaRPr lang="zh-CN" altLang="en-US" dirty="0">
              <a:solidFill>
                <a:srgbClr val="000000"/>
              </a:solidFill>
              <a:effectLst>
                <a:outerShdw blurRad="38100" dist="38100" dir="2700000" algn="tl">
                  <a:srgbClr val="C0C0C0"/>
                </a:outerShdw>
              </a:effectLst>
              <a:latin typeface="Times New Roman" pitchFamily="18" charset="0"/>
            </a:endParaRPr>
          </a:p>
          <a:p>
            <a:pPr lvl="1" algn="just">
              <a:lnSpc>
                <a:spcPct val="90000"/>
              </a:lnSpc>
            </a:pPr>
            <a:r>
              <a:rPr lang="zh-CN" altLang="en-US" dirty="0">
                <a:solidFill>
                  <a:srgbClr val="000000"/>
                </a:solidFill>
                <a:effectLst>
                  <a:outerShdw blurRad="38100" dist="38100" dir="2700000" algn="tl">
                    <a:srgbClr val="C0C0C0"/>
                  </a:outerShdw>
                </a:effectLst>
                <a:latin typeface="Times New Roman" pitchFamily="18" charset="0"/>
              </a:rPr>
              <a:t>服务器接到加密过的会话密钥并使用私钥解密。</a:t>
            </a:r>
          </a:p>
        </p:txBody>
      </p:sp>
      <p:sp>
        <p:nvSpPr>
          <p:cNvPr id="4" name="灯片编号占位符 3"/>
          <p:cNvSpPr>
            <a:spLocks noGrp="1"/>
          </p:cNvSpPr>
          <p:nvPr>
            <p:ph type="sldNum" sz="quarter" idx="12"/>
          </p:nvPr>
        </p:nvSpPr>
        <p:spPr/>
        <p:txBody>
          <a:bodyPr/>
          <a:lstStyle/>
          <a:p>
            <a:pPr>
              <a:defRPr/>
            </a:pPr>
            <a:fld id="{896E1043-1F2A-4C9B-855A-0B3264F68AF7}" type="slidenum">
              <a:rPr lang="en-US" altLang="zh-CN" smtClean="0">
                <a:solidFill>
                  <a:srgbClr val="000000"/>
                </a:solidFill>
              </a:rPr>
              <a:pPr>
                <a:defRPr/>
              </a:pPr>
              <a:t>104</a:t>
            </a:fld>
            <a:r>
              <a:rPr lang="en-US" altLang="zh-CN" smtClean="0">
                <a:solidFill>
                  <a:srgbClr val="000000"/>
                </a:solidFill>
              </a:rPr>
              <a:t>/</a:t>
            </a:r>
            <a:endParaRPr lang="en-US" altLang="zh-CN" dirty="0">
              <a:solidFill>
                <a:srgbClr val="000000"/>
              </a:solidFill>
            </a:endParaRPr>
          </a:p>
        </p:txBody>
      </p:sp>
      <p:sp>
        <p:nvSpPr>
          <p:cNvPr id="5" name="标题 1"/>
          <p:cNvSpPr txBox="1">
            <a:spLocks/>
          </p:cNvSpPr>
          <p:nvPr/>
        </p:nvSpPr>
        <p:spPr bwMode="auto">
          <a:xfrm>
            <a:off x="533400" y="381000"/>
            <a:ext cx="7696200" cy="5334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l" rtl="0" eaLnBrk="0" fontAlgn="base" hangingPunct="0">
              <a:spcBef>
                <a:spcPct val="0"/>
              </a:spcBef>
              <a:spcAft>
                <a:spcPct val="0"/>
              </a:spcAft>
              <a:defRPr sz="3200" b="1">
                <a:solidFill>
                  <a:srgbClr val="C3093E"/>
                </a:solidFill>
                <a:effectLst>
                  <a:outerShdw blurRad="38100" dist="38100" dir="2700000" algn="tl">
                    <a:srgbClr val="000000">
                      <a:alpha val="43137"/>
                    </a:srgbClr>
                  </a:outerShdw>
                </a:effectLst>
                <a:latin typeface="+mj-lt"/>
                <a:ea typeface="+mj-ea"/>
                <a:cs typeface="+mj-cs"/>
              </a:defRPr>
            </a:lvl1pPr>
            <a:lvl2pPr algn="l" rtl="0" eaLnBrk="0" fontAlgn="base" hangingPunct="0">
              <a:spcBef>
                <a:spcPct val="0"/>
              </a:spcBef>
              <a:spcAft>
                <a:spcPct val="0"/>
              </a:spcAft>
              <a:defRPr sz="3600" b="1">
                <a:solidFill>
                  <a:srgbClr val="C3093E"/>
                </a:solidFill>
                <a:latin typeface="Arial" pitchFamily="34" charset="0"/>
                <a:ea typeface="华文中宋" pitchFamily="2" charset="-122"/>
              </a:defRPr>
            </a:lvl2pPr>
            <a:lvl3pPr algn="l" rtl="0" eaLnBrk="0" fontAlgn="base" hangingPunct="0">
              <a:spcBef>
                <a:spcPct val="0"/>
              </a:spcBef>
              <a:spcAft>
                <a:spcPct val="0"/>
              </a:spcAft>
              <a:defRPr sz="3600" b="1">
                <a:solidFill>
                  <a:srgbClr val="C3093E"/>
                </a:solidFill>
                <a:latin typeface="Arial" pitchFamily="34" charset="0"/>
                <a:ea typeface="华文中宋" pitchFamily="2" charset="-122"/>
              </a:defRPr>
            </a:lvl3pPr>
            <a:lvl4pPr algn="l" rtl="0" eaLnBrk="0" fontAlgn="base" hangingPunct="0">
              <a:spcBef>
                <a:spcPct val="0"/>
              </a:spcBef>
              <a:spcAft>
                <a:spcPct val="0"/>
              </a:spcAft>
              <a:defRPr sz="3600" b="1">
                <a:solidFill>
                  <a:srgbClr val="C3093E"/>
                </a:solidFill>
                <a:latin typeface="Arial" pitchFamily="34" charset="0"/>
                <a:ea typeface="华文中宋" pitchFamily="2" charset="-122"/>
              </a:defRPr>
            </a:lvl4pPr>
            <a:lvl5pPr algn="l" rtl="0" eaLnBrk="0" fontAlgn="base" hangingPunct="0">
              <a:spcBef>
                <a:spcPct val="0"/>
              </a:spcBef>
              <a:spcAft>
                <a:spcPct val="0"/>
              </a:spcAft>
              <a:defRPr sz="3600" b="1">
                <a:solidFill>
                  <a:srgbClr val="C3093E"/>
                </a:solidFill>
                <a:latin typeface="Arial" pitchFamily="34" charset="0"/>
                <a:ea typeface="华文中宋" pitchFamily="2" charset="-122"/>
              </a:defRPr>
            </a:lvl5pPr>
            <a:lvl6pPr marL="457200" algn="l" rtl="0" fontAlgn="base">
              <a:spcBef>
                <a:spcPct val="0"/>
              </a:spcBef>
              <a:spcAft>
                <a:spcPct val="0"/>
              </a:spcAft>
              <a:defRPr sz="3600" b="1">
                <a:solidFill>
                  <a:srgbClr val="C3093E"/>
                </a:solidFill>
                <a:latin typeface="Arial" pitchFamily="34" charset="0"/>
                <a:ea typeface="华文中宋" pitchFamily="2" charset="-122"/>
              </a:defRPr>
            </a:lvl6pPr>
            <a:lvl7pPr marL="914400" algn="l" rtl="0" fontAlgn="base">
              <a:spcBef>
                <a:spcPct val="0"/>
              </a:spcBef>
              <a:spcAft>
                <a:spcPct val="0"/>
              </a:spcAft>
              <a:defRPr sz="3600" b="1">
                <a:solidFill>
                  <a:srgbClr val="C3093E"/>
                </a:solidFill>
                <a:latin typeface="Arial" pitchFamily="34" charset="0"/>
                <a:ea typeface="华文中宋" pitchFamily="2" charset="-122"/>
              </a:defRPr>
            </a:lvl7pPr>
            <a:lvl8pPr marL="1371600" algn="l" rtl="0" fontAlgn="base">
              <a:spcBef>
                <a:spcPct val="0"/>
              </a:spcBef>
              <a:spcAft>
                <a:spcPct val="0"/>
              </a:spcAft>
              <a:defRPr sz="3600" b="1">
                <a:solidFill>
                  <a:srgbClr val="C3093E"/>
                </a:solidFill>
                <a:latin typeface="Arial" pitchFamily="34" charset="0"/>
                <a:ea typeface="华文中宋" pitchFamily="2" charset="-122"/>
              </a:defRPr>
            </a:lvl8pPr>
            <a:lvl9pPr marL="1828800" algn="l" rtl="0" fontAlgn="base">
              <a:spcBef>
                <a:spcPct val="0"/>
              </a:spcBef>
              <a:spcAft>
                <a:spcPct val="0"/>
              </a:spcAft>
              <a:defRPr sz="3600" b="1">
                <a:solidFill>
                  <a:srgbClr val="C3093E"/>
                </a:solidFill>
                <a:latin typeface="Arial" pitchFamily="34" charset="0"/>
                <a:ea typeface="华文中宋" pitchFamily="2" charset="-122"/>
              </a:defRPr>
            </a:lvl9pPr>
          </a:lstStyle>
          <a:p>
            <a:r>
              <a:rPr lang="en-US" altLang="zh-CN" kern="0" smtClean="0"/>
              <a:t>7.8.2 </a:t>
            </a:r>
            <a:r>
              <a:rPr lang="zh-CN" altLang="en-US" kern="0" smtClean="0"/>
              <a:t>安全套接层协议</a:t>
            </a:r>
            <a:r>
              <a:rPr lang="en-US" altLang="zh-CN" kern="0" smtClean="0"/>
              <a:t>SSL</a:t>
            </a:r>
            <a:endParaRPr lang="zh-CN" altLang="en-US" kern="0" dirty="0"/>
          </a:p>
        </p:txBody>
      </p:sp>
      <p:sp>
        <p:nvSpPr>
          <p:cNvPr id="6" name="标题 1"/>
          <p:cNvSpPr txBox="1">
            <a:spLocks/>
          </p:cNvSpPr>
          <p:nvPr/>
        </p:nvSpPr>
        <p:spPr bwMode="auto">
          <a:xfrm>
            <a:off x="533400" y="0"/>
            <a:ext cx="7696200" cy="304800"/>
          </a:xfrm>
          <a:prstGeom prst="rect">
            <a:avLst/>
          </a:prstGeom>
          <a:solidFill>
            <a:schemeClr val="accent5"/>
          </a:solidFill>
          <a:ln w="9525">
            <a:noFill/>
            <a:miter lim="800000"/>
            <a:headEnd/>
            <a:tailEnd/>
          </a:ln>
        </p:spPr>
        <p:txBody>
          <a:bodyPr vert="horz" wrap="square" lIns="91440" tIns="45720" rIns="91440" bIns="45720" numCol="1" anchor="b" anchorCtr="0" compatLnSpc="1">
            <a:prstTxWarp prst="textNoShape">
              <a:avLst/>
            </a:prstTxWarp>
          </a:bodyPr>
          <a:lstStyle/>
          <a:p>
            <a:pPr algn="l" eaLnBrk="0" hangingPunct="0">
              <a:defRPr/>
            </a:pPr>
            <a:r>
              <a:rPr lang="zh-CN" altLang="en-US" sz="1800" kern="0" dirty="0" smtClean="0">
                <a:solidFill>
                  <a:srgbClr val="004C00"/>
                </a:solidFill>
                <a:effectLst>
                  <a:outerShdw blurRad="38100" dist="38100" dir="2700000" algn="tl">
                    <a:srgbClr val="000000">
                      <a:alpha val="43137"/>
                    </a:srgbClr>
                  </a:outerShdw>
                </a:effectLst>
                <a:latin typeface="Arial"/>
                <a:ea typeface="华文中宋"/>
                <a:cs typeface="+mj-cs"/>
              </a:rPr>
              <a:t>第七章 密码协议：</a:t>
            </a:r>
            <a:r>
              <a:rPr lang="en-US" altLang="zh-CN" sz="1800" kern="0" dirty="0" smtClean="0">
                <a:solidFill>
                  <a:srgbClr val="004C00"/>
                </a:solidFill>
                <a:effectLst>
                  <a:outerShdw blurRad="38100" dist="38100" dir="2700000" algn="tl">
                    <a:srgbClr val="000000">
                      <a:alpha val="43137"/>
                    </a:srgbClr>
                  </a:outerShdw>
                </a:effectLst>
                <a:latin typeface="Arial"/>
                <a:ea typeface="华文中宋"/>
                <a:cs typeface="+mj-cs"/>
              </a:rPr>
              <a:t>7.8 </a:t>
            </a:r>
            <a:r>
              <a:rPr lang="zh-CN" altLang="en-US" sz="1800" kern="0" dirty="0" smtClean="0">
                <a:solidFill>
                  <a:srgbClr val="004C00"/>
                </a:solidFill>
                <a:effectLst>
                  <a:outerShdw blurRad="38100" dist="38100" dir="2700000" algn="tl">
                    <a:srgbClr val="000000">
                      <a:alpha val="43137"/>
                    </a:srgbClr>
                  </a:outerShdw>
                </a:effectLst>
                <a:latin typeface="Arial"/>
                <a:ea typeface="华文中宋"/>
                <a:cs typeface="+mj-cs"/>
              </a:rPr>
              <a:t>安全协议实践</a:t>
            </a:r>
          </a:p>
        </p:txBody>
      </p:sp>
    </p:spTree>
    <p:extLst>
      <p:ext uri="{BB962C8B-B14F-4D97-AF65-F5344CB8AC3E}">
        <p14:creationId xmlns:p14="http://schemas.microsoft.com/office/powerpoint/2010/main" xmlns="" val="165766195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2131" name="Rectangle 3"/>
          <p:cNvSpPr>
            <a:spLocks noGrp="1" noChangeArrowheads="1"/>
          </p:cNvSpPr>
          <p:nvPr>
            <p:ph type="body" idx="1"/>
          </p:nvPr>
        </p:nvSpPr>
        <p:spPr>
          <a:xfrm>
            <a:off x="304800" y="838200"/>
            <a:ext cx="8534400" cy="5638800"/>
          </a:xfrm>
        </p:spPr>
        <p:txBody>
          <a:bodyPr/>
          <a:lstStyle/>
          <a:p>
            <a:pPr>
              <a:lnSpc>
                <a:spcPct val="100000"/>
              </a:lnSpc>
            </a:pPr>
            <a:r>
              <a:rPr lang="zh-CN" altLang="en-US" sz="2400" dirty="0"/>
              <a:t>关于密钥管理</a:t>
            </a:r>
          </a:p>
          <a:p>
            <a:pPr lvl="1">
              <a:lnSpc>
                <a:spcPct val="100000"/>
              </a:lnSpc>
            </a:pPr>
            <a:r>
              <a:rPr lang="zh-CN" altLang="en-US" sz="2000" dirty="0"/>
              <a:t>主要是基于公钥证书的方式进行管理</a:t>
            </a:r>
          </a:p>
          <a:p>
            <a:pPr>
              <a:lnSpc>
                <a:spcPct val="100000"/>
              </a:lnSpc>
            </a:pPr>
            <a:r>
              <a:rPr lang="zh-CN" altLang="en-US" sz="2400" dirty="0"/>
              <a:t>在通信的初始化阶段，首先</a:t>
            </a:r>
            <a:r>
              <a:rPr lang="en-US" altLang="zh-CN" sz="2400" dirty="0"/>
              <a:t>SSL</a:t>
            </a:r>
            <a:r>
              <a:rPr lang="zh-CN" altLang="en-US" sz="2400" dirty="0"/>
              <a:t>要求服务器向客户的浏览器出示服务器自身证书</a:t>
            </a:r>
          </a:p>
          <a:p>
            <a:pPr lvl="1">
              <a:lnSpc>
                <a:spcPct val="100000"/>
              </a:lnSpc>
            </a:pPr>
            <a:r>
              <a:rPr lang="zh-CN" altLang="en-US" sz="2000" dirty="0"/>
              <a:t>证书包含一个公钥，该公钥是由一家可信证书授权机构签发的。</a:t>
            </a:r>
          </a:p>
          <a:p>
            <a:pPr lvl="1">
              <a:lnSpc>
                <a:spcPct val="100000"/>
              </a:lnSpc>
            </a:pPr>
            <a:r>
              <a:rPr lang="zh-CN" altLang="en-US" sz="2000" u="sng" dirty="0">
                <a:solidFill>
                  <a:srgbClr val="0000CC"/>
                </a:solidFill>
              </a:rPr>
              <a:t>通过内置一些基础公共密钥</a:t>
            </a:r>
            <a:r>
              <a:rPr lang="en-US" altLang="zh-CN" sz="2000" u="sng" dirty="0">
                <a:solidFill>
                  <a:srgbClr val="0000CC"/>
                </a:solidFill>
              </a:rPr>
              <a:t>(</a:t>
            </a:r>
            <a:r>
              <a:rPr lang="zh-CN" altLang="en-US" sz="2000" u="sng" dirty="0">
                <a:solidFill>
                  <a:srgbClr val="0000CC"/>
                </a:solidFill>
              </a:rPr>
              <a:t>如前述的</a:t>
            </a:r>
            <a:r>
              <a:rPr lang="en-US" altLang="zh-CN" sz="2000" u="sng" dirty="0">
                <a:solidFill>
                  <a:srgbClr val="0000CC"/>
                </a:solidFill>
              </a:rPr>
              <a:t>CA</a:t>
            </a:r>
            <a:r>
              <a:rPr lang="zh-CN" altLang="en-US" sz="2000" u="sng" dirty="0">
                <a:solidFill>
                  <a:srgbClr val="0000CC"/>
                </a:solidFill>
              </a:rPr>
              <a:t>的公钥</a:t>
            </a:r>
            <a:r>
              <a:rPr lang="en-US" altLang="zh-CN" sz="2000" u="sng" dirty="0">
                <a:solidFill>
                  <a:srgbClr val="0000CC"/>
                </a:solidFill>
              </a:rPr>
              <a:t>)</a:t>
            </a:r>
            <a:r>
              <a:rPr lang="zh-CN" altLang="en-US" sz="2000" dirty="0"/>
              <a:t>，客户的浏览器可以判断服务器证书的正确与否</a:t>
            </a:r>
          </a:p>
          <a:p>
            <a:pPr lvl="1">
              <a:lnSpc>
                <a:spcPct val="100000"/>
              </a:lnSpc>
            </a:pPr>
            <a:r>
              <a:rPr lang="zh-CN" altLang="en-US" sz="2000" dirty="0"/>
              <a:t>然后浏览器的</a:t>
            </a:r>
            <a:r>
              <a:rPr lang="en-US" altLang="zh-CN" sz="2000" dirty="0"/>
              <a:t>SSL</a:t>
            </a:r>
            <a:r>
              <a:rPr lang="zh-CN" altLang="en-US" sz="2000" dirty="0"/>
              <a:t>软件发给服务器一个随机产生的会话密钥，并由已验证的密钥加密。</a:t>
            </a:r>
          </a:p>
          <a:p>
            <a:pPr>
              <a:lnSpc>
                <a:spcPct val="100000"/>
              </a:lnSpc>
            </a:pPr>
            <a:r>
              <a:rPr lang="zh-CN" altLang="en-US" sz="2400" dirty="0"/>
              <a:t>在这个方案中，每一个客户端软件内置了一个可信第三方的公钥</a:t>
            </a:r>
            <a:r>
              <a:rPr lang="en-US" altLang="zh-CN" sz="2400" dirty="0"/>
              <a:t>(</a:t>
            </a:r>
            <a:r>
              <a:rPr lang="zh-CN" altLang="en-US" sz="2400" dirty="0"/>
              <a:t>可信证书授权机构的公钥</a:t>
            </a:r>
            <a:r>
              <a:rPr lang="en-US" altLang="zh-CN" sz="2400" dirty="0"/>
              <a:t>)</a:t>
            </a:r>
            <a:r>
              <a:rPr lang="zh-CN" altLang="en-US" sz="2400" dirty="0"/>
              <a:t>，这是整个系统安全的基础</a:t>
            </a:r>
          </a:p>
          <a:p>
            <a:pPr lvl="1">
              <a:lnSpc>
                <a:spcPct val="100000"/>
              </a:lnSpc>
            </a:pPr>
            <a:r>
              <a:rPr lang="zh-CN" altLang="en-US" sz="2000" dirty="0"/>
              <a:t>如果篡改了可信证书授权机构的公钥，则系统的安全就不能保证了</a:t>
            </a:r>
          </a:p>
          <a:p>
            <a:pPr lvl="1">
              <a:lnSpc>
                <a:spcPct val="100000"/>
              </a:lnSpc>
            </a:pPr>
            <a:r>
              <a:rPr lang="zh-CN" altLang="en-US" sz="2000" dirty="0">
                <a:solidFill>
                  <a:srgbClr val="0000CC"/>
                </a:solidFill>
              </a:rPr>
              <a:t>另一种方法是直接通过物理手段获得公钥存储在用户的系统里，但对于很多网页应用而言，实际情况是不容易办到</a:t>
            </a:r>
          </a:p>
        </p:txBody>
      </p:sp>
      <p:sp>
        <p:nvSpPr>
          <p:cNvPr id="4" name="标题 1"/>
          <p:cNvSpPr txBox="1">
            <a:spLocks/>
          </p:cNvSpPr>
          <p:nvPr/>
        </p:nvSpPr>
        <p:spPr bwMode="auto">
          <a:xfrm>
            <a:off x="533400" y="381000"/>
            <a:ext cx="7696200" cy="5334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l" rtl="0" eaLnBrk="0" fontAlgn="base" hangingPunct="0">
              <a:spcBef>
                <a:spcPct val="0"/>
              </a:spcBef>
              <a:spcAft>
                <a:spcPct val="0"/>
              </a:spcAft>
              <a:defRPr sz="3200" b="1">
                <a:solidFill>
                  <a:srgbClr val="C3093E"/>
                </a:solidFill>
                <a:effectLst>
                  <a:outerShdw blurRad="38100" dist="38100" dir="2700000" algn="tl">
                    <a:srgbClr val="000000">
                      <a:alpha val="43137"/>
                    </a:srgbClr>
                  </a:outerShdw>
                </a:effectLst>
                <a:latin typeface="+mj-lt"/>
                <a:ea typeface="+mj-ea"/>
                <a:cs typeface="+mj-cs"/>
              </a:defRPr>
            </a:lvl1pPr>
            <a:lvl2pPr algn="l" rtl="0" eaLnBrk="0" fontAlgn="base" hangingPunct="0">
              <a:spcBef>
                <a:spcPct val="0"/>
              </a:spcBef>
              <a:spcAft>
                <a:spcPct val="0"/>
              </a:spcAft>
              <a:defRPr sz="3600" b="1">
                <a:solidFill>
                  <a:srgbClr val="C3093E"/>
                </a:solidFill>
                <a:latin typeface="Arial" pitchFamily="34" charset="0"/>
                <a:ea typeface="华文中宋" pitchFamily="2" charset="-122"/>
              </a:defRPr>
            </a:lvl2pPr>
            <a:lvl3pPr algn="l" rtl="0" eaLnBrk="0" fontAlgn="base" hangingPunct="0">
              <a:spcBef>
                <a:spcPct val="0"/>
              </a:spcBef>
              <a:spcAft>
                <a:spcPct val="0"/>
              </a:spcAft>
              <a:defRPr sz="3600" b="1">
                <a:solidFill>
                  <a:srgbClr val="C3093E"/>
                </a:solidFill>
                <a:latin typeface="Arial" pitchFamily="34" charset="0"/>
                <a:ea typeface="华文中宋" pitchFamily="2" charset="-122"/>
              </a:defRPr>
            </a:lvl3pPr>
            <a:lvl4pPr algn="l" rtl="0" eaLnBrk="0" fontAlgn="base" hangingPunct="0">
              <a:spcBef>
                <a:spcPct val="0"/>
              </a:spcBef>
              <a:spcAft>
                <a:spcPct val="0"/>
              </a:spcAft>
              <a:defRPr sz="3600" b="1">
                <a:solidFill>
                  <a:srgbClr val="C3093E"/>
                </a:solidFill>
                <a:latin typeface="Arial" pitchFamily="34" charset="0"/>
                <a:ea typeface="华文中宋" pitchFamily="2" charset="-122"/>
              </a:defRPr>
            </a:lvl4pPr>
            <a:lvl5pPr algn="l" rtl="0" eaLnBrk="0" fontAlgn="base" hangingPunct="0">
              <a:spcBef>
                <a:spcPct val="0"/>
              </a:spcBef>
              <a:spcAft>
                <a:spcPct val="0"/>
              </a:spcAft>
              <a:defRPr sz="3600" b="1">
                <a:solidFill>
                  <a:srgbClr val="C3093E"/>
                </a:solidFill>
                <a:latin typeface="Arial" pitchFamily="34" charset="0"/>
                <a:ea typeface="华文中宋" pitchFamily="2" charset="-122"/>
              </a:defRPr>
            </a:lvl5pPr>
            <a:lvl6pPr marL="457200" algn="l" rtl="0" fontAlgn="base">
              <a:spcBef>
                <a:spcPct val="0"/>
              </a:spcBef>
              <a:spcAft>
                <a:spcPct val="0"/>
              </a:spcAft>
              <a:defRPr sz="3600" b="1">
                <a:solidFill>
                  <a:srgbClr val="C3093E"/>
                </a:solidFill>
                <a:latin typeface="Arial" pitchFamily="34" charset="0"/>
                <a:ea typeface="华文中宋" pitchFamily="2" charset="-122"/>
              </a:defRPr>
            </a:lvl6pPr>
            <a:lvl7pPr marL="914400" algn="l" rtl="0" fontAlgn="base">
              <a:spcBef>
                <a:spcPct val="0"/>
              </a:spcBef>
              <a:spcAft>
                <a:spcPct val="0"/>
              </a:spcAft>
              <a:defRPr sz="3600" b="1">
                <a:solidFill>
                  <a:srgbClr val="C3093E"/>
                </a:solidFill>
                <a:latin typeface="Arial" pitchFamily="34" charset="0"/>
                <a:ea typeface="华文中宋" pitchFamily="2" charset="-122"/>
              </a:defRPr>
            </a:lvl7pPr>
            <a:lvl8pPr marL="1371600" algn="l" rtl="0" fontAlgn="base">
              <a:spcBef>
                <a:spcPct val="0"/>
              </a:spcBef>
              <a:spcAft>
                <a:spcPct val="0"/>
              </a:spcAft>
              <a:defRPr sz="3600" b="1">
                <a:solidFill>
                  <a:srgbClr val="C3093E"/>
                </a:solidFill>
                <a:latin typeface="Arial" pitchFamily="34" charset="0"/>
                <a:ea typeface="华文中宋" pitchFamily="2" charset="-122"/>
              </a:defRPr>
            </a:lvl8pPr>
            <a:lvl9pPr marL="1828800" algn="l" rtl="0" fontAlgn="base">
              <a:spcBef>
                <a:spcPct val="0"/>
              </a:spcBef>
              <a:spcAft>
                <a:spcPct val="0"/>
              </a:spcAft>
              <a:defRPr sz="3600" b="1">
                <a:solidFill>
                  <a:srgbClr val="C3093E"/>
                </a:solidFill>
                <a:latin typeface="Arial" pitchFamily="34" charset="0"/>
                <a:ea typeface="华文中宋" pitchFamily="2" charset="-122"/>
              </a:defRPr>
            </a:lvl9pPr>
          </a:lstStyle>
          <a:p>
            <a:r>
              <a:rPr lang="en-US" altLang="zh-CN" kern="0" smtClean="0"/>
              <a:t>7.8.2 </a:t>
            </a:r>
            <a:r>
              <a:rPr lang="zh-CN" altLang="en-US" kern="0" smtClean="0"/>
              <a:t>安全套接层协议</a:t>
            </a:r>
            <a:r>
              <a:rPr lang="en-US" altLang="zh-CN" kern="0" smtClean="0"/>
              <a:t>SSL</a:t>
            </a:r>
            <a:endParaRPr lang="zh-CN" altLang="en-US" kern="0" dirty="0"/>
          </a:p>
        </p:txBody>
      </p:sp>
      <p:sp>
        <p:nvSpPr>
          <p:cNvPr id="6" name="标题 1"/>
          <p:cNvSpPr txBox="1">
            <a:spLocks/>
          </p:cNvSpPr>
          <p:nvPr/>
        </p:nvSpPr>
        <p:spPr bwMode="auto">
          <a:xfrm>
            <a:off x="533400" y="0"/>
            <a:ext cx="7696200" cy="304800"/>
          </a:xfrm>
          <a:prstGeom prst="rect">
            <a:avLst/>
          </a:prstGeom>
          <a:solidFill>
            <a:schemeClr val="accent5"/>
          </a:solidFill>
          <a:ln w="9525">
            <a:noFill/>
            <a:miter lim="800000"/>
            <a:headEnd/>
            <a:tailEnd/>
          </a:ln>
        </p:spPr>
        <p:txBody>
          <a:bodyPr vert="horz" wrap="square" lIns="91440" tIns="45720" rIns="91440" bIns="45720" numCol="1" anchor="b" anchorCtr="0" compatLnSpc="1">
            <a:prstTxWarp prst="textNoShape">
              <a:avLst/>
            </a:prstTxWarp>
          </a:bodyPr>
          <a:lstStyle/>
          <a:p>
            <a:pPr algn="l" eaLnBrk="0" hangingPunct="0">
              <a:defRPr/>
            </a:pPr>
            <a:r>
              <a:rPr lang="zh-CN" altLang="en-US" sz="1800" kern="0" dirty="0" smtClean="0">
                <a:solidFill>
                  <a:srgbClr val="004C00"/>
                </a:solidFill>
                <a:effectLst>
                  <a:outerShdw blurRad="38100" dist="38100" dir="2700000" algn="tl">
                    <a:srgbClr val="000000">
                      <a:alpha val="43137"/>
                    </a:srgbClr>
                  </a:outerShdw>
                </a:effectLst>
                <a:latin typeface="Arial"/>
                <a:ea typeface="华文中宋"/>
                <a:cs typeface="+mj-cs"/>
              </a:rPr>
              <a:t>第七章 密码协议：</a:t>
            </a:r>
            <a:r>
              <a:rPr lang="en-US" altLang="zh-CN" sz="1800" kern="0" dirty="0" smtClean="0">
                <a:solidFill>
                  <a:srgbClr val="004C00"/>
                </a:solidFill>
                <a:effectLst>
                  <a:outerShdw blurRad="38100" dist="38100" dir="2700000" algn="tl">
                    <a:srgbClr val="000000">
                      <a:alpha val="43137"/>
                    </a:srgbClr>
                  </a:outerShdw>
                </a:effectLst>
                <a:latin typeface="Arial"/>
                <a:ea typeface="华文中宋"/>
                <a:cs typeface="+mj-cs"/>
              </a:rPr>
              <a:t>7.8 </a:t>
            </a:r>
            <a:r>
              <a:rPr lang="zh-CN" altLang="en-US" sz="1800" kern="0" dirty="0" smtClean="0">
                <a:solidFill>
                  <a:srgbClr val="004C00"/>
                </a:solidFill>
                <a:effectLst>
                  <a:outerShdw blurRad="38100" dist="38100" dir="2700000" algn="tl">
                    <a:srgbClr val="000000">
                      <a:alpha val="43137"/>
                    </a:srgbClr>
                  </a:outerShdw>
                </a:effectLst>
                <a:latin typeface="Arial"/>
                <a:ea typeface="华文中宋"/>
                <a:cs typeface="+mj-cs"/>
              </a:rPr>
              <a:t>安全协议实践</a:t>
            </a:r>
          </a:p>
        </p:txBody>
      </p:sp>
      <p:sp>
        <p:nvSpPr>
          <p:cNvPr id="7" name="灯片编号占位符 3"/>
          <p:cNvSpPr>
            <a:spLocks noGrp="1"/>
          </p:cNvSpPr>
          <p:nvPr>
            <p:ph type="sldNum" sz="quarter" idx="12"/>
          </p:nvPr>
        </p:nvSpPr>
        <p:spPr>
          <a:xfrm>
            <a:off x="7391400" y="6477000"/>
            <a:ext cx="1295400" cy="304800"/>
          </a:xfrm>
        </p:spPr>
        <p:txBody>
          <a:bodyPr/>
          <a:lstStyle/>
          <a:p>
            <a:pPr>
              <a:defRPr/>
            </a:pPr>
            <a:fld id="{896E1043-1F2A-4C9B-855A-0B3264F68AF7}" type="slidenum">
              <a:rPr lang="en-US" altLang="zh-CN" smtClean="0"/>
              <a:pPr>
                <a:defRPr/>
              </a:pPr>
              <a:t>105</a:t>
            </a:fld>
            <a:r>
              <a:rPr lang="en-US" altLang="zh-CN" dirty="0" smtClean="0"/>
              <a:t>/</a:t>
            </a:r>
            <a:endParaRPr lang="en-US" altLang="zh-CN" dirty="0"/>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9907" name="Rectangle 3"/>
          <p:cNvSpPr>
            <a:spLocks noGrp="1" noChangeArrowheads="1"/>
          </p:cNvSpPr>
          <p:nvPr>
            <p:ph type="body" idx="1"/>
          </p:nvPr>
        </p:nvSpPr>
        <p:spPr>
          <a:xfrm>
            <a:off x="304800" y="800100"/>
            <a:ext cx="8534400" cy="723900"/>
          </a:xfrm>
        </p:spPr>
        <p:txBody>
          <a:bodyPr/>
          <a:lstStyle/>
          <a:p>
            <a:r>
              <a:rPr lang="en-US" altLang="zh-CN" dirty="0"/>
              <a:t>(3) SSL</a:t>
            </a:r>
            <a:r>
              <a:rPr lang="zh-CN" altLang="en-US" dirty="0"/>
              <a:t>记录协议</a:t>
            </a:r>
          </a:p>
        </p:txBody>
      </p:sp>
      <p:grpSp>
        <p:nvGrpSpPr>
          <p:cNvPr id="2" name="Group 4"/>
          <p:cNvGrpSpPr>
            <a:grpSpLocks/>
          </p:cNvGrpSpPr>
          <p:nvPr/>
        </p:nvGrpSpPr>
        <p:grpSpPr bwMode="auto">
          <a:xfrm>
            <a:off x="1905000" y="2627313"/>
            <a:ext cx="4953000" cy="3900488"/>
            <a:chOff x="528" y="1111"/>
            <a:chExt cx="3120" cy="2457"/>
          </a:xfrm>
        </p:grpSpPr>
        <p:sp>
          <p:nvSpPr>
            <p:cNvPr id="1019909" name="Text Box 5"/>
            <p:cNvSpPr txBox="1">
              <a:spLocks noChangeArrowheads="1"/>
            </p:cNvSpPr>
            <p:nvPr/>
          </p:nvSpPr>
          <p:spPr bwMode="auto">
            <a:xfrm>
              <a:off x="528" y="1111"/>
              <a:ext cx="768" cy="233"/>
            </a:xfrm>
            <a:prstGeom prst="rect">
              <a:avLst/>
            </a:prstGeom>
            <a:noFill/>
            <a:ln w="9525" algn="ctr">
              <a:noFill/>
              <a:miter lim="800000"/>
              <a:headEnd/>
              <a:tailEnd/>
            </a:ln>
            <a:effectLst/>
          </p:spPr>
          <p:txBody>
            <a:bodyPr anchor="b">
              <a:spAutoFit/>
            </a:bodyPr>
            <a:lstStyle/>
            <a:p>
              <a:pPr algn="l">
                <a:spcBef>
                  <a:spcPct val="50000"/>
                </a:spcBef>
              </a:pPr>
              <a:r>
                <a:rPr lang="zh-CN" altLang="en-US" sz="1800" dirty="0">
                  <a:ea typeface="华文中宋" pitchFamily="2" charset="-122"/>
                </a:rPr>
                <a:t>应用数据</a:t>
              </a:r>
            </a:p>
          </p:txBody>
        </p:sp>
        <p:sp>
          <p:nvSpPr>
            <p:cNvPr id="1019910" name="Text Box 6"/>
            <p:cNvSpPr txBox="1">
              <a:spLocks noChangeArrowheads="1"/>
            </p:cNvSpPr>
            <p:nvPr/>
          </p:nvSpPr>
          <p:spPr bwMode="auto">
            <a:xfrm>
              <a:off x="528" y="1601"/>
              <a:ext cx="1104" cy="233"/>
            </a:xfrm>
            <a:prstGeom prst="rect">
              <a:avLst/>
            </a:prstGeom>
            <a:noFill/>
            <a:ln w="9525" algn="ctr">
              <a:noFill/>
              <a:miter lim="800000"/>
              <a:headEnd/>
              <a:tailEnd/>
            </a:ln>
            <a:effectLst/>
          </p:spPr>
          <p:txBody>
            <a:bodyPr anchor="b">
              <a:spAutoFit/>
            </a:bodyPr>
            <a:lstStyle/>
            <a:p>
              <a:pPr algn="l">
                <a:spcBef>
                  <a:spcPct val="50000"/>
                </a:spcBef>
              </a:pPr>
              <a:r>
                <a:rPr lang="zh-CN" altLang="en-US" sz="1800">
                  <a:ea typeface="华文中宋" pitchFamily="2" charset="-122"/>
                </a:rPr>
                <a:t>记录协议单元</a:t>
              </a:r>
            </a:p>
          </p:txBody>
        </p:sp>
        <p:sp>
          <p:nvSpPr>
            <p:cNvPr id="1019911" name="Text Box 7"/>
            <p:cNvSpPr txBox="1">
              <a:spLocks noChangeArrowheads="1"/>
            </p:cNvSpPr>
            <p:nvPr/>
          </p:nvSpPr>
          <p:spPr bwMode="auto">
            <a:xfrm>
              <a:off x="528" y="2129"/>
              <a:ext cx="768" cy="233"/>
            </a:xfrm>
            <a:prstGeom prst="rect">
              <a:avLst/>
            </a:prstGeom>
            <a:noFill/>
            <a:ln w="9525" algn="ctr">
              <a:noFill/>
              <a:miter lim="800000"/>
              <a:headEnd/>
              <a:tailEnd/>
            </a:ln>
            <a:effectLst/>
          </p:spPr>
          <p:txBody>
            <a:bodyPr anchor="b">
              <a:spAutoFit/>
            </a:bodyPr>
            <a:lstStyle/>
            <a:p>
              <a:pPr algn="l">
                <a:spcBef>
                  <a:spcPct val="50000"/>
                </a:spcBef>
              </a:pPr>
              <a:r>
                <a:rPr lang="zh-CN" altLang="en-US" sz="1800">
                  <a:ea typeface="华文中宋" pitchFamily="2" charset="-122"/>
                </a:rPr>
                <a:t>压缩单元</a:t>
              </a:r>
            </a:p>
          </p:txBody>
        </p:sp>
        <p:sp>
          <p:nvSpPr>
            <p:cNvPr id="1019912" name="Text Box 8"/>
            <p:cNvSpPr txBox="1">
              <a:spLocks noChangeArrowheads="1"/>
            </p:cNvSpPr>
            <p:nvPr/>
          </p:nvSpPr>
          <p:spPr bwMode="auto">
            <a:xfrm>
              <a:off x="528" y="2455"/>
              <a:ext cx="528" cy="233"/>
            </a:xfrm>
            <a:prstGeom prst="rect">
              <a:avLst/>
            </a:prstGeom>
            <a:noFill/>
            <a:ln w="9525" algn="ctr">
              <a:noFill/>
              <a:miter lim="800000"/>
              <a:headEnd/>
              <a:tailEnd/>
            </a:ln>
            <a:effectLst/>
          </p:spPr>
          <p:txBody>
            <a:bodyPr anchor="b">
              <a:spAutoFit/>
            </a:bodyPr>
            <a:lstStyle/>
            <a:p>
              <a:pPr algn="l">
                <a:spcBef>
                  <a:spcPct val="50000"/>
                </a:spcBef>
              </a:pPr>
              <a:r>
                <a:rPr lang="en-US" altLang="zh-CN" sz="1800" dirty="0">
                  <a:ea typeface="华文中宋" pitchFamily="2" charset="-122"/>
                </a:rPr>
                <a:t>MAC</a:t>
              </a:r>
            </a:p>
          </p:txBody>
        </p:sp>
        <p:sp>
          <p:nvSpPr>
            <p:cNvPr id="1019913" name="Text Box 9"/>
            <p:cNvSpPr txBox="1">
              <a:spLocks noChangeArrowheads="1"/>
            </p:cNvSpPr>
            <p:nvPr/>
          </p:nvSpPr>
          <p:spPr bwMode="auto">
            <a:xfrm>
              <a:off x="528" y="2753"/>
              <a:ext cx="528" cy="233"/>
            </a:xfrm>
            <a:prstGeom prst="rect">
              <a:avLst/>
            </a:prstGeom>
            <a:noFill/>
            <a:ln w="9525" algn="ctr">
              <a:noFill/>
              <a:miter lim="800000"/>
              <a:headEnd/>
              <a:tailEnd/>
            </a:ln>
            <a:effectLst/>
          </p:spPr>
          <p:txBody>
            <a:bodyPr anchor="b">
              <a:spAutoFit/>
            </a:bodyPr>
            <a:lstStyle/>
            <a:p>
              <a:pPr algn="l">
                <a:spcBef>
                  <a:spcPct val="50000"/>
                </a:spcBef>
              </a:pPr>
              <a:r>
                <a:rPr lang="zh-CN" altLang="en-US" sz="1800">
                  <a:ea typeface="华文中宋" pitchFamily="2" charset="-122"/>
                </a:rPr>
                <a:t>加密</a:t>
              </a:r>
            </a:p>
          </p:txBody>
        </p:sp>
        <p:sp>
          <p:nvSpPr>
            <p:cNvPr id="1019914" name="Text Box 10"/>
            <p:cNvSpPr txBox="1">
              <a:spLocks noChangeArrowheads="1"/>
            </p:cNvSpPr>
            <p:nvPr/>
          </p:nvSpPr>
          <p:spPr bwMode="auto">
            <a:xfrm>
              <a:off x="528" y="3281"/>
              <a:ext cx="768" cy="233"/>
            </a:xfrm>
            <a:prstGeom prst="rect">
              <a:avLst/>
            </a:prstGeom>
            <a:noFill/>
            <a:ln w="9525" algn="ctr">
              <a:noFill/>
              <a:miter lim="800000"/>
              <a:headEnd/>
              <a:tailEnd/>
            </a:ln>
            <a:effectLst/>
          </p:spPr>
          <p:txBody>
            <a:bodyPr anchor="b">
              <a:spAutoFit/>
            </a:bodyPr>
            <a:lstStyle/>
            <a:p>
              <a:pPr algn="l">
                <a:spcBef>
                  <a:spcPct val="50000"/>
                </a:spcBef>
              </a:pPr>
              <a:r>
                <a:rPr lang="en-US" altLang="zh-CN" sz="1800">
                  <a:ea typeface="华文中宋" pitchFamily="2" charset="-122"/>
                </a:rPr>
                <a:t>TCP</a:t>
              </a:r>
              <a:r>
                <a:rPr lang="zh-CN" altLang="en-US" sz="1800">
                  <a:ea typeface="华文中宋" pitchFamily="2" charset="-122"/>
                </a:rPr>
                <a:t>包</a:t>
              </a:r>
            </a:p>
          </p:txBody>
        </p:sp>
        <p:sp>
          <p:nvSpPr>
            <p:cNvPr id="1019915" name="Text Box 11"/>
            <p:cNvSpPr txBox="1">
              <a:spLocks noChangeArrowheads="1"/>
            </p:cNvSpPr>
            <p:nvPr/>
          </p:nvSpPr>
          <p:spPr bwMode="auto">
            <a:xfrm>
              <a:off x="1872" y="1111"/>
              <a:ext cx="1776" cy="233"/>
            </a:xfrm>
            <a:prstGeom prst="rect">
              <a:avLst/>
            </a:prstGeom>
            <a:noFill/>
            <a:ln w="9525" algn="ctr">
              <a:solidFill>
                <a:schemeClr val="tx1"/>
              </a:solidFill>
              <a:miter lim="800000"/>
              <a:headEnd/>
              <a:tailEnd/>
            </a:ln>
            <a:effectLst/>
          </p:spPr>
          <p:txBody>
            <a:bodyPr anchor="b">
              <a:spAutoFit/>
            </a:bodyPr>
            <a:lstStyle/>
            <a:p>
              <a:pPr algn="l">
                <a:spcBef>
                  <a:spcPct val="50000"/>
                </a:spcBef>
              </a:pPr>
              <a:r>
                <a:rPr lang="en-US" altLang="zh-CN" sz="1800">
                  <a:ea typeface="华文中宋" pitchFamily="2" charset="-122"/>
                </a:rPr>
                <a:t>      abc    def    ghi</a:t>
              </a:r>
            </a:p>
          </p:txBody>
        </p:sp>
        <p:sp>
          <p:nvSpPr>
            <p:cNvPr id="1019916" name="Text Box 12"/>
            <p:cNvSpPr txBox="1">
              <a:spLocks noChangeArrowheads="1"/>
            </p:cNvSpPr>
            <p:nvPr/>
          </p:nvSpPr>
          <p:spPr bwMode="auto">
            <a:xfrm>
              <a:off x="1632" y="1351"/>
              <a:ext cx="816" cy="233"/>
            </a:xfrm>
            <a:prstGeom prst="rect">
              <a:avLst/>
            </a:prstGeom>
            <a:noFill/>
            <a:ln w="9525" algn="ctr">
              <a:noFill/>
              <a:miter lim="800000"/>
              <a:headEnd/>
              <a:tailEnd/>
            </a:ln>
            <a:effectLst/>
          </p:spPr>
          <p:txBody>
            <a:bodyPr anchor="b">
              <a:spAutoFit/>
            </a:bodyPr>
            <a:lstStyle/>
            <a:p>
              <a:pPr algn="l">
                <a:spcBef>
                  <a:spcPct val="50000"/>
                </a:spcBef>
              </a:pPr>
              <a:r>
                <a:rPr lang="zh-CN" altLang="en-US" sz="1800">
                  <a:ea typeface="华文中宋" pitchFamily="2" charset="-122"/>
                </a:rPr>
                <a:t>分段</a:t>
              </a:r>
              <a:r>
                <a:rPr lang="en-US" altLang="zh-CN" sz="1800">
                  <a:ea typeface="华文中宋" pitchFamily="2" charset="-122"/>
                </a:rPr>
                <a:t>/</a:t>
              </a:r>
              <a:r>
                <a:rPr lang="zh-CN" altLang="en-US" sz="1800">
                  <a:ea typeface="华文中宋" pitchFamily="2" charset="-122"/>
                </a:rPr>
                <a:t>组合</a:t>
              </a:r>
            </a:p>
          </p:txBody>
        </p:sp>
        <p:sp>
          <p:nvSpPr>
            <p:cNvPr id="1019917" name="Text Box 13"/>
            <p:cNvSpPr txBox="1">
              <a:spLocks noChangeArrowheads="1"/>
            </p:cNvSpPr>
            <p:nvPr/>
          </p:nvSpPr>
          <p:spPr bwMode="auto">
            <a:xfrm>
              <a:off x="1872" y="1655"/>
              <a:ext cx="576" cy="233"/>
            </a:xfrm>
            <a:prstGeom prst="rect">
              <a:avLst/>
            </a:prstGeom>
            <a:noFill/>
            <a:ln w="9525" algn="ctr">
              <a:solidFill>
                <a:schemeClr val="tx1"/>
              </a:solidFill>
              <a:miter lim="800000"/>
              <a:headEnd/>
              <a:tailEnd/>
            </a:ln>
            <a:effectLst/>
          </p:spPr>
          <p:txBody>
            <a:bodyPr anchor="b">
              <a:spAutoFit/>
            </a:bodyPr>
            <a:lstStyle/>
            <a:p>
              <a:pPr algn="l">
                <a:spcBef>
                  <a:spcPct val="50000"/>
                </a:spcBef>
              </a:pPr>
              <a:r>
                <a:rPr lang="en-US" altLang="zh-CN" sz="1800">
                  <a:ea typeface="华文中宋" pitchFamily="2" charset="-122"/>
                </a:rPr>
                <a:t>  abc</a:t>
              </a:r>
            </a:p>
          </p:txBody>
        </p:sp>
        <p:sp>
          <p:nvSpPr>
            <p:cNvPr id="1019918" name="Text Box 14"/>
            <p:cNvSpPr txBox="1">
              <a:spLocks noChangeArrowheads="1"/>
            </p:cNvSpPr>
            <p:nvPr/>
          </p:nvSpPr>
          <p:spPr bwMode="auto">
            <a:xfrm>
              <a:off x="2544" y="1655"/>
              <a:ext cx="480" cy="233"/>
            </a:xfrm>
            <a:prstGeom prst="rect">
              <a:avLst/>
            </a:prstGeom>
            <a:noFill/>
            <a:ln w="9525" algn="ctr">
              <a:solidFill>
                <a:schemeClr val="tx1"/>
              </a:solidFill>
              <a:miter lim="800000"/>
              <a:headEnd/>
              <a:tailEnd/>
            </a:ln>
            <a:effectLst/>
          </p:spPr>
          <p:txBody>
            <a:bodyPr anchor="b">
              <a:spAutoFit/>
            </a:bodyPr>
            <a:lstStyle/>
            <a:p>
              <a:pPr algn="l">
                <a:spcBef>
                  <a:spcPct val="50000"/>
                </a:spcBef>
              </a:pPr>
              <a:r>
                <a:rPr lang="en-US" altLang="zh-CN" sz="1800">
                  <a:ea typeface="华文中宋" pitchFamily="2" charset="-122"/>
                </a:rPr>
                <a:t>def</a:t>
              </a:r>
            </a:p>
          </p:txBody>
        </p:sp>
        <p:sp>
          <p:nvSpPr>
            <p:cNvPr id="1019919" name="Text Box 15"/>
            <p:cNvSpPr txBox="1">
              <a:spLocks noChangeArrowheads="1"/>
            </p:cNvSpPr>
            <p:nvPr/>
          </p:nvSpPr>
          <p:spPr bwMode="auto">
            <a:xfrm>
              <a:off x="3120" y="1655"/>
              <a:ext cx="528" cy="233"/>
            </a:xfrm>
            <a:prstGeom prst="rect">
              <a:avLst/>
            </a:prstGeom>
            <a:noFill/>
            <a:ln w="9525" algn="ctr">
              <a:solidFill>
                <a:schemeClr val="tx1"/>
              </a:solidFill>
              <a:miter lim="800000"/>
              <a:headEnd/>
              <a:tailEnd/>
            </a:ln>
            <a:effectLst/>
          </p:spPr>
          <p:txBody>
            <a:bodyPr anchor="b">
              <a:spAutoFit/>
            </a:bodyPr>
            <a:lstStyle/>
            <a:p>
              <a:pPr algn="l">
                <a:spcBef>
                  <a:spcPct val="50000"/>
                </a:spcBef>
              </a:pPr>
              <a:r>
                <a:rPr lang="en-US" altLang="zh-CN" sz="1800">
                  <a:ea typeface="华文中宋" pitchFamily="2" charset="-122"/>
                </a:rPr>
                <a:t>ghi</a:t>
              </a:r>
            </a:p>
          </p:txBody>
        </p:sp>
        <p:sp>
          <p:nvSpPr>
            <p:cNvPr id="1019920" name="Text Box 16"/>
            <p:cNvSpPr txBox="1">
              <a:spLocks noChangeArrowheads="1"/>
            </p:cNvSpPr>
            <p:nvPr/>
          </p:nvSpPr>
          <p:spPr bwMode="auto">
            <a:xfrm>
              <a:off x="1728" y="1879"/>
              <a:ext cx="480" cy="233"/>
            </a:xfrm>
            <a:prstGeom prst="rect">
              <a:avLst/>
            </a:prstGeom>
            <a:noFill/>
            <a:ln w="9525" algn="ctr">
              <a:noFill/>
              <a:miter lim="800000"/>
              <a:headEnd/>
              <a:tailEnd/>
            </a:ln>
            <a:effectLst/>
          </p:spPr>
          <p:txBody>
            <a:bodyPr anchor="b">
              <a:spAutoFit/>
            </a:bodyPr>
            <a:lstStyle/>
            <a:p>
              <a:pPr algn="l">
                <a:spcBef>
                  <a:spcPct val="50000"/>
                </a:spcBef>
              </a:pPr>
              <a:r>
                <a:rPr lang="zh-CN" altLang="en-US" sz="1800">
                  <a:ea typeface="华文中宋" pitchFamily="2" charset="-122"/>
                </a:rPr>
                <a:t>压缩</a:t>
              </a:r>
            </a:p>
          </p:txBody>
        </p:sp>
        <p:sp>
          <p:nvSpPr>
            <p:cNvPr id="1019921" name="Text Box 17"/>
            <p:cNvSpPr txBox="1">
              <a:spLocks noChangeArrowheads="1"/>
            </p:cNvSpPr>
            <p:nvPr/>
          </p:nvSpPr>
          <p:spPr bwMode="auto">
            <a:xfrm>
              <a:off x="1872" y="2163"/>
              <a:ext cx="576" cy="237"/>
            </a:xfrm>
            <a:prstGeom prst="rect">
              <a:avLst/>
            </a:prstGeom>
            <a:noFill/>
            <a:ln w="9525" algn="ctr">
              <a:solidFill>
                <a:schemeClr val="tx1"/>
              </a:solidFill>
              <a:miter lim="800000"/>
              <a:headEnd/>
              <a:tailEnd/>
            </a:ln>
            <a:effectLst/>
          </p:spPr>
          <p:txBody>
            <a:bodyPr anchor="b">
              <a:spAutoFit/>
            </a:bodyPr>
            <a:lstStyle/>
            <a:p>
              <a:pPr algn="l">
                <a:spcBef>
                  <a:spcPct val="50000"/>
                </a:spcBef>
              </a:pPr>
              <a:endParaRPr lang="zh-CN" altLang="zh-CN" sz="1800">
                <a:ea typeface="华文中宋" pitchFamily="2" charset="-122"/>
              </a:endParaRPr>
            </a:p>
          </p:txBody>
        </p:sp>
        <p:sp>
          <p:nvSpPr>
            <p:cNvPr id="1019922" name="Text Box 18"/>
            <p:cNvSpPr txBox="1">
              <a:spLocks noChangeArrowheads="1"/>
            </p:cNvSpPr>
            <p:nvPr/>
          </p:nvSpPr>
          <p:spPr bwMode="auto">
            <a:xfrm>
              <a:off x="1728" y="2407"/>
              <a:ext cx="480" cy="233"/>
            </a:xfrm>
            <a:prstGeom prst="rect">
              <a:avLst/>
            </a:prstGeom>
            <a:noFill/>
            <a:ln w="9525" algn="ctr">
              <a:noFill/>
              <a:miter lim="800000"/>
              <a:headEnd/>
              <a:tailEnd/>
            </a:ln>
            <a:effectLst/>
          </p:spPr>
          <p:txBody>
            <a:bodyPr anchor="b">
              <a:spAutoFit/>
            </a:bodyPr>
            <a:lstStyle/>
            <a:p>
              <a:pPr algn="l">
                <a:spcBef>
                  <a:spcPct val="50000"/>
                </a:spcBef>
              </a:pPr>
              <a:r>
                <a:rPr lang="zh-CN" altLang="en-US" sz="1800">
                  <a:ea typeface="华文中宋" pitchFamily="2" charset="-122"/>
                </a:rPr>
                <a:t>加密</a:t>
              </a:r>
            </a:p>
          </p:txBody>
        </p:sp>
        <p:sp>
          <p:nvSpPr>
            <p:cNvPr id="1019923" name="Text Box 19"/>
            <p:cNvSpPr txBox="1">
              <a:spLocks noChangeArrowheads="1"/>
            </p:cNvSpPr>
            <p:nvPr/>
          </p:nvSpPr>
          <p:spPr bwMode="auto">
            <a:xfrm>
              <a:off x="1824" y="2788"/>
              <a:ext cx="720" cy="233"/>
            </a:xfrm>
            <a:prstGeom prst="rect">
              <a:avLst/>
            </a:prstGeom>
            <a:noFill/>
            <a:ln w="9525" algn="ctr">
              <a:solidFill>
                <a:schemeClr val="tx1"/>
              </a:solidFill>
              <a:prstDash val="dash"/>
              <a:miter lim="800000"/>
              <a:headEnd/>
              <a:tailEnd/>
            </a:ln>
            <a:effectLst/>
          </p:spPr>
          <p:txBody>
            <a:bodyPr anchor="b">
              <a:spAutoFit/>
            </a:bodyPr>
            <a:lstStyle/>
            <a:p>
              <a:pPr algn="l">
                <a:spcBef>
                  <a:spcPct val="50000"/>
                </a:spcBef>
              </a:pPr>
              <a:endParaRPr lang="zh-CN" altLang="zh-CN" sz="1800">
                <a:ea typeface="华文中宋" pitchFamily="2" charset="-122"/>
              </a:endParaRPr>
            </a:p>
          </p:txBody>
        </p:sp>
        <p:sp>
          <p:nvSpPr>
            <p:cNvPr id="1019924" name="Text Box 20"/>
            <p:cNvSpPr txBox="1">
              <a:spLocks noChangeArrowheads="1"/>
            </p:cNvSpPr>
            <p:nvPr/>
          </p:nvSpPr>
          <p:spPr bwMode="auto">
            <a:xfrm>
              <a:off x="1872" y="2740"/>
              <a:ext cx="384" cy="233"/>
            </a:xfrm>
            <a:prstGeom prst="rect">
              <a:avLst/>
            </a:prstGeom>
            <a:noFill/>
            <a:ln w="9525" algn="ctr">
              <a:solidFill>
                <a:schemeClr val="tx1"/>
              </a:solidFill>
              <a:miter lim="800000"/>
              <a:headEnd/>
              <a:tailEnd/>
            </a:ln>
            <a:effectLst/>
          </p:spPr>
          <p:txBody>
            <a:bodyPr anchor="b">
              <a:spAutoFit/>
            </a:bodyPr>
            <a:lstStyle/>
            <a:p>
              <a:pPr algn="l">
                <a:spcBef>
                  <a:spcPct val="50000"/>
                </a:spcBef>
              </a:pPr>
              <a:endParaRPr lang="zh-CN" altLang="zh-CN" sz="1800">
                <a:ea typeface="华文中宋" pitchFamily="2" charset="-122"/>
              </a:endParaRPr>
            </a:p>
          </p:txBody>
        </p:sp>
        <p:sp>
          <p:nvSpPr>
            <p:cNvPr id="1019925" name="AutoShape 21"/>
            <p:cNvSpPr>
              <a:spLocks noChangeArrowheads="1"/>
            </p:cNvSpPr>
            <p:nvPr/>
          </p:nvSpPr>
          <p:spPr bwMode="auto">
            <a:xfrm>
              <a:off x="2352" y="2448"/>
              <a:ext cx="144" cy="192"/>
            </a:xfrm>
            <a:prstGeom prst="triangle">
              <a:avLst>
                <a:gd name="adj" fmla="val 50000"/>
              </a:avLst>
            </a:prstGeom>
            <a:noFill/>
            <a:ln w="9525" algn="ctr">
              <a:solidFill>
                <a:schemeClr val="tx1"/>
              </a:solidFill>
              <a:miter lim="800000"/>
              <a:headEnd/>
              <a:tailEnd/>
            </a:ln>
            <a:effectLst/>
          </p:spPr>
          <p:txBody>
            <a:bodyPr wrap="none" anchor="ctr"/>
            <a:lstStyle/>
            <a:p>
              <a:endParaRPr lang="zh-CN" altLang="en-US" sz="1800"/>
            </a:p>
          </p:txBody>
        </p:sp>
        <p:sp>
          <p:nvSpPr>
            <p:cNvPr id="1019926" name="AutoShape 22"/>
            <p:cNvSpPr>
              <a:spLocks noChangeArrowheads="1"/>
            </p:cNvSpPr>
            <p:nvPr/>
          </p:nvSpPr>
          <p:spPr bwMode="auto">
            <a:xfrm>
              <a:off x="2304" y="2765"/>
              <a:ext cx="144" cy="192"/>
            </a:xfrm>
            <a:prstGeom prst="triangle">
              <a:avLst>
                <a:gd name="adj" fmla="val 50000"/>
              </a:avLst>
            </a:prstGeom>
            <a:noFill/>
            <a:ln w="9525" algn="ctr">
              <a:solidFill>
                <a:schemeClr val="tx1"/>
              </a:solidFill>
              <a:miter lim="800000"/>
              <a:headEnd/>
              <a:tailEnd/>
            </a:ln>
            <a:effectLst/>
          </p:spPr>
          <p:txBody>
            <a:bodyPr wrap="none" anchor="ctr"/>
            <a:lstStyle/>
            <a:p>
              <a:endParaRPr lang="zh-CN" altLang="en-US" sz="1800"/>
            </a:p>
          </p:txBody>
        </p:sp>
        <p:sp>
          <p:nvSpPr>
            <p:cNvPr id="1019927" name="Text Box 23"/>
            <p:cNvSpPr txBox="1">
              <a:spLocks noChangeArrowheads="1"/>
            </p:cNvSpPr>
            <p:nvPr/>
          </p:nvSpPr>
          <p:spPr bwMode="auto">
            <a:xfrm>
              <a:off x="1728" y="3031"/>
              <a:ext cx="480" cy="233"/>
            </a:xfrm>
            <a:prstGeom prst="rect">
              <a:avLst/>
            </a:prstGeom>
            <a:noFill/>
            <a:ln w="9525" algn="ctr">
              <a:noFill/>
              <a:miter lim="800000"/>
              <a:headEnd/>
              <a:tailEnd/>
            </a:ln>
            <a:effectLst/>
          </p:spPr>
          <p:txBody>
            <a:bodyPr anchor="b">
              <a:spAutoFit/>
            </a:bodyPr>
            <a:lstStyle/>
            <a:p>
              <a:pPr algn="l">
                <a:spcBef>
                  <a:spcPct val="50000"/>
                </a:spcBef>
              </a:pPr>
              <a:r>
                <a:rPr lang="zh-CN" altLang="en-US" sz="1800">
                  <a:ea typeface="华文中宋" pitchFamily="2" charset="-122"/>
                </a:rPr>
                <a:t>传输</a:t>
              </a:r>
            </a:p>
          </p:txBody>
        </p:sp>
        <p:sp>
          <p:nvSpPr>
            <p:cNvPr id="1019928" name="Text Box 24"/>
            <p:cNvSpPr txBox="1">
              <a:spLocks noChangeArrowheads="1"/>
            </p:cNvSpPr>
            <p:nvPr/>
          </p:nvSpPr>
          <p:spPr bwMode="auto">
            <a:xfrm>
              <a:off x="1872" y="3335"/>
              <a:ext cx="576" cy="233"/>
            </a:xfrm>
            <a:prstGeom prst="rect">
              <a:avLst/>
            </a:prstGeom>
            <a:noFill/>
            <a:ln w="9525" algn="ctr">
              <a:solidFill>
                <a:schemeClr val="tx1"/>
              </a:solidFill>
              <a:miter lim="800000"/>
              <a:headEnd/>
              <a:tailEnd/>
            </a:ln>
            <a:effectLst/>
          </p:spPr>
          <p:txBody>
            <a:bodyPr anchor="b">
              <a:spAutoFit/>
            </a:bodyPr>
            <a:lstStyle/>
            <a:p>
              <a:pPr algn="l">
                <a:spcBef>
                  <a:spcPct val="50000"/>
                </a:spcBef>
              </a:pPr>
              <a:endParaRPr lang="zh-CN" altLang="zh-CN" sz="1800">
                <a:ea typeface="华文中宋" pitchFamily="2" charset="-122"/>
              </a:endParaRPr>
            </a:p>
          </p:txBody>
        </p:sp>
        <p:sp>
          <p:nvSpPr>
            <p:cNvPr id="1019929" name="Line 25"/>
            <p:cNvSpPr>
              <a:spLocks noChangeShapeType="1"/>
            </p:cNvSpPr>
            <p:nvPr/>
          </p:nvSpPr>
          <p:spPr bwMode="auto">
            <a:xfrm flipH="1">
              <a:off x="2304" y="1344"/>
              <a:ext cx="336" cy="288"/>
            </a:xfrm>
            <a:prstGeom prst="line">
              <a:avLst/>
            </a:prstGeom>
            <a:noFill/>
            <a:ln w="28575">
              <a:solidFill>
                <a:schemeClr val="tx1"/>
              </a:solidFill>
              <a:round/>
              <a:headEnd/>
              <a:tailEnd type="triangle" w="med" len="med"/>
            </a:ln>
            <a:effectLst/>
          </p:spPr>
          <p:txBody>
            <a:bodyPr anchor="b"/>
            <a:lstStyle/>
            <a:p>
              <a:endParaRPr lang="zh-CN" altLang="en-US" sz="1800"/>
            </a:p>
          </p:txBody>
        </p:sp>
        <p:sp>
          <p:nvSpPr>
            <p:cNvPr id="1019930" name="Line 26"/>
            <p:cNvSpPr>
              <a:spLocks noChangeShapeType="1"/>
            </p:cNvSpPr>
            <p:nvPr/>
          </p:nvSpPr>
          <p:spPr bwMode="auto">
            <a:xfrm flipH="1">
              <a:off x="2736" y="1344"/>
              <a:ext cx="0" cy="288"/>
            </a:xfrm>
            <a:prstGeom prst="line">
              <a:avLst/>
            </a:prstGeom>
            <a:noFill/>
            <a:ln w="28575">
              <a:solidFill>
                <a:schemeClr val="tx1"/>
              </a:solidFill>
              <a:round/>
              <a:headEnd/>
              <a:tailEnd type="triangle" w="med" len="med"/>
            </a:ln>
            <a:effectLst/>
          </p:spPr>
          <p:txBody>
            <a:bodyPr anchor="b"/>
            <a:lstStyle/>
            <a:p>
              <a:endParaRPr lang="zh-CN" altLang="en-US" sz="1800"/>
            </a:p>
          </p:txBody>
        </p:sp>
        <p:sp>
          <p:nvSpPr>
            <p:cNvPr id="1019931" name="Line 27"/>
            <p:cNvSpPr>
              <a:spLocks noChangeShapeType="1"/>
            </p:cNvSpPr>
            <p:nvPr/>
          </p:nvSpPr>
          <p:spPr bwMode="auto">
            <a:xfrm>
              <a:off x="2928" y="1344"/>
              <a:ext cx="336" cy="288"/>
            </a:xfrm>
            <a:prstGeom prst="line">
              <a:avLst/>
            </a:prstGeom>
            <a:noFill/>
            <a:ln w="28575">
              <a:solidFill>
                <a:schemeClr val="tx1"/>
              </a:solidFill>
              <a:round/>
              <a:headEnd/>
              <a:tailEnd type="triangle" w="med" len="med"/>
            </a:ln>
            <a:effectLst/>
          </p:spPr>
          <p:txBody>
            <a:bodyPr anchor="b"/>
            <a:lstStyle/>
            <a:p>
              <a:endParaRPr lang="zh-CN" altLang="en-US" sz="1800"/>
            </a:p>
          </p:txBody>
        </p:sp>
        <p:sp>
          <p:nvSpPr>
            <p:cNvPr id="1019932" name="Line 28"/>
            <p:cNvSpPr>
              <a:spLocks noChangeShapeType="1"/>
            </p:cNvSpPr>
            <p:nvPr/>
          </p:nvSpPr>
          <p:spPr bwMode="auto">
            <a:xfrm flipH="1">
              <a:off x="2160" y="1872"/>
              <a:ext cx="0" cy="288"/>
            </a:xfrm>
            <a:prstGeom prst="line">
              <a:avLst/>
            </a:prstGeom>
            <a:noFill/>
            <a:ln w="28575">
              <a:solidFill>
                <a:schemeClr val="tx1"/>
              </a:solidFill>
              <a:round/>
              <a:headEnd/>
              <a:tailEnd type="triangle" w="med" len="med"/>
            </a:ln>
            <a:effectLst/>
          </p:spPr>
          <p:txBody>
            <a:bodyPr anchor="b"/>
            <a:lstStyle/>
            <a:p>
              <a:endParaRPr lang="zh-CN" altLang="en-US" sz="1800"/>
            </a:p>
          </p:txBody>
        </p:sp>
        <p:sp>
          <p:nvSpPr>
            <p:cNvPr id="1019933" name="Line 29"/>
            <p:cNvSpPr>
              <a:spLocks noChangeShapeType="1"/>
            </p:cNvSpPr>
            <p:nvPr/>
          </p:nvSpPr>
          <p:spPr bwMode="auto">
            <a:xfrm flipH="1">
              <a:off x="2160" y="2400"/>
              <a:ext cx="0" cy="288"/>
            </a:xfrm>
            <a:prstGeom prst="line">
              <a:avLst/>
            </a:prstGeom>
            <a:noFill/>
            <a:ln w="28575">
              <a:solidFill>
                <a:schemeClr val="tx1"/>
              </a:solidFill>
              <a:round/>
              <a:headEnd/>
              <a:tailEnd type="triangle" w="med" len="med"/>
            </a:ln>
            <a:effectLst/>
          </p:spPr>
          <p:txBody>
            <a:bodyPr anchor="b"/>
            <a:lstStyle/>
            <a:p>
              <a:endParaRPr lang="zh-CN" altLang="en-US" sz="1800"/>
            </a:p>
          </p:txBody>
        </p:sp>
        <p:sp>
          <p:nvSpPr>
            <p:cNvPr id="1019934" name="Line 30"/>
            <p:cNvSpPr>
              <a:spLocks noChangeShapeType="1"/>
            </p:cNvSpPr>
            <p:nvPr/>
          </p:nvSpPr>
          <p:spPr bwMode="auto">
            <a:xfrm>
              <a:off x="2160" y="2400"/>
              <a:ext cx="144" cy="144"/>
            </a:xfrm>
            <a:prstGeom prst="line">
              <a:avLst/>
            </a:prstGeom>
            <a:noFill/>
            <a:ln w="28575">
              <a:solidFill>
                <a:schemeClr val="tx1"/>
              </a:solidFill>
              <a:round/>
              <a:headEnd/>
              <a:tailEnd type="triangle" w="med" len="med"/>
            </a:ln>
            <a:effectLst/>
          </p:spPr>
          <p:txBody>
            <a:bodyPr anchor="b"/>
            <a:lstStyle/>
            <a:p>
              <a:endParaRPr lang="zh-CN" altLang="en-US" sz="1800"/>
            </a:p>
          </p:txBody>
        </p:sp>
        <p:sp>
          <p:nvSpPr>
            <p:cNvPr id="1019935" name="Line 31"/>
            <p:cNvSpPr>
              <a:spLocks noChangeShapeType="1"/>
            </p:cNvSpPr>
            <p:nvPr/>
          </p:nvSpPr>
          <p:spPr bwMode="auto">
            <a:xfrm flipH="1">
              <a:off x="2160" y="3024"/>
              <a:ext cx="0" cy="288"/>
            </a:xfrm>
            <a:prstGeom prst="line">
              <a:avLst/>
            </a:prstGeom>
            <a:noFill/>
            <a:ln w="28575">
              <a:solidFill>
                <a:schemeClr val="tx1"/>
              </a:solidFill>
              <a:round/>
              <a:headEnd/>
              <a:tailEnd type="triangle" w="med" len="med"/>
            </a:ln>
            <a:effectLst/>
          </p:spPr>
          <p:txBody>
            <a:bodyPr anchor="b"/>
            <a:lstStyle/>
            <a:p>
              <a:endParaRPr lang="zh-CN" altLang="en-US" sz="1800"/>
            </a:p>
          </p:txBody>
        </p:sp>
      </p:grpSp>
      <p:sp>
        <p:nvSpPr>
          <p:cNvPr id="1019936" name="Rectangle 32"/>
          <p:cNvSpPr>
            <a:spLocks noChangeArrowheads="1"/>
          </p:cNvSpPr>
          <p:nvPr/>
        </p:nvSpPr>
        <p:spPr bwMode="auto">
          <a:xfrm>
            <a:off x="304800" y="1371600"/>
            <a:ext cx="8229600" cy="5105400"/>
          </a:xfrm>
          <a:prstGeom prst="rect">
            <a:avLst/>
          </a:prstGeom>
          <a:noFill/>
          <a:ln w="9525">
            <a:noFill/>
            <a:miter lim="800000"/>
            <a:headEnd/>
            <a:tailEnd/>
          </a:ln>
          <a:effectLst/>
        </p:spPr>
        <p:txBody>
          <a:bodyPr/>
          <a:lstStyle/>
          <a:p>
            <a:pPr marL="342900" indent="-342900" algn="l">
              <a:spcBef>
                <a:spcPct val="40000"/>
              </a:spcBef>
              <a:spcAft>
                <a:spcPct val="10000"/>
              </a:spcAft>
              <a:buClr>
                <a:schemeClr val="tx2"/>
              </a:buClr>
              <a:buSzPct val="70000"/>
              <a:buFont typeface="Wingdings" pitchFamily="2" charset="2"/>
              <a:buChar char="Ü"/>
            </a:pPr>
            <a:r>
              <a:rPr lang="en-US" altLang="zh-CN" sz="2400" dirty="0">
                <a:ea typeface="华文中宋" pitchFamily="2" charset="-122"/>
              </a:rPr>
              <a:t>SSL</a:t>
            </a:r>
            <a:r>
              <a:rPr lang="zh-CN" altLang="en-US" sz="2400" dirty="0">
                <a:ea typeface="华文中宋" pitchFamily="2" charset="-122"/>
              </a:rPr>
              <a:t>传输数据都被封装在记录中，由记录头和长度不为</a:t>
            </a:r>
            <a:r>
              <a:rPr lang="en-US" altLang="zh-CN" sz="2400" dirty="0">
                <a:ea typeface="华文中宋" pitchFamily="2" charset="-122"/>
              </a:rPr>
              <a:t>0</a:t>
            </a:r>
            <a:r>
              <a:rPr lang="zh-CN" altLang="en-US" sz="2400" dirty="0">
                <a:ea typeface="华文中宋" pitchFamily="2" charset="-122"/>
              </a:rPr>
              <a:t>的数据组成。所有</a:t>
            </a:r>
            <a:r>
              <a:rPr lang="en-US" altLang="zh-CN" sz="2400" dirty="0">
                <a:ea typeface="华文中宋" pitchFamily="2" charset="-122"/>
              </a:rPr>
              <a:t>SSL</a:t>
            </a:r>
            <a:r>
              <a:rPr lang="zh-CN" altLang="en-US" sz="2400" dirty="0">
                <a:ea typeface="华文中宋" pitchFamily="2" charset="-122"/>
              </a:rPr>
              <a:t>通信，包括握手消息都使用</a:t>
            </a:r>
            <a:r>
              <a:rPr lang="en-US" altLang="zh-CN" sz="2400" dirty="0">
                <a:ea typeface="华文中宋" pitchFamily="2" charset="-122"/>
              </a:rPr>
              <a:t>SSL</a:t>
            </a:r>
            <a:r>
              <a:rPr lang="zh-CN" altLang="en-US" sz="2400" dirty="0">
                <a:ea typeface="华文中宋" pitchFamily="2" charset="-122"/>
              </a:rPr>
              <a:t>记录层，格式如下</a:t>
            </a:r>
          </a:p>
        </p:txBody>
      </p:sp>
      <p:sp>
        <p:nvSpPr>
          <p:cNvPr id="33" name="标题 1"/>
          <p:cNvSpPr txBox="1">
            <a:spLocks/>
          </p:cNvSpPr>
          <p:nvPr/>
        </p:nvSpPr>
        <p:spPr bwMode="auto">
          <a:xfrm>
            <a:off x="533400" y="381000"/>
            <a:ext cx="7696200" cy="5334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l" rtl="0" eaLnBrk="0" fontAlgn="base" hangingPunct="0">
              <a:spcBef>
                <a:spcPct val="0"/>
              </a:spcBef>
              <a:spcAft>
                <a:spcPct val="0"/>
              </a:spcAft>
              <a:defRPr sz="3200" b="1">
                <a:solidFill>
                  <a:srgbClr val="C3093E"/>
                </a:solidFill>
                <a:effectLst>
                  <a:outerShdw blurRad="38100" dist="38100" dir="2700000" algn="tl">
                    <a:srgbClr val="000000">
                      <a:alpha val="43137"/>
                    </a:srgbClr>
                  </a:outerShdw>
                </a:effectLst>
                <a:latin typeface="+mj-lt"/>
                <a:ea typeface="+mj-ea"/>
                <a:cs typeface="+mj-cs"/>
              </a:defRPr>
            </a:lvl1pPr>
            <a:lvl2pPr algn="l" rtl="0" eaLnBrk="0" fontAlgn="base" hangingPunct="0">
              <a:spcBef>
                <a:spcPct val="0"/>
              </a:spcBef>
              <a:spcAft>
                <a:spcPct val="0"/>
              </a:spcAft>
              <a:defRPr sz="3600" b="1">
                <a:solidFill>
                  <a:srgbClr val="C3093E"/>
                </a:solidFill>
                <a:latin typeface="Arial" pitchFamily="34" charset="0"/>
                <a:ea typeface="华文中宋" pitchFamily="2" charset="-122"/>
              </a:defRPr>
            </a:lvl2pPr>
            <a:lvl3pPr algn="l" rtl="0" eaLnBrk="0" fontAlgn="base" hangingPunct="0">
              <a:spcBef>
                <a:spcPct val="0"/>
              </a:spcBef>
              <a:spcAft>
                <a:spcPct val="0"/>
              </a:spcAft>
              <a:defRPr sz="3600" b="1">
                <a:solidFill>
                  <a:srgbClr val="C3093E"/>
                </a:solidFill>
                <a:latin typeface="Arial" pitchFamily="34" charset="0"/>
                <a:ea typeface="华文中宋" pitchFamily="2" charset="-122"/>
              </a:defRPr>
            </a:lvl3pPr>
            <a:lvl4pPr algn="l" rtl="0" eaLnBrk="0" fontAlgn="base" hangingPunct="0">
              <a:spcBef>
                <a:spcPct val="0"/>
              </a:spcBef>
              <a:spcAft>
                <a:spcPct val="0"/>
              </a:spcAft>
              <a:defRPr sz="3600" b="1">
                <a:solidFill>
                  <a:srgbClr val="C3093E"/>
                </a:solidFill>
                <a:latin typeface="Arial" pitchFamily="34" charset="0"/>
                <a:ea typeface="华文中宋" pitchFamily="2" charset="-122"/>
              </a:defRPr>
            </a:lvl4pPr>
            <a:lvl5pPr algn="l" rtl="0" eaLnBrk="0" fontAlgn="base" hangingPunct="0">
              <a:spcBef>
                <a:spcPct val="0"/>
              </a:spcBef>
              <a:spcAft>
                <a:spcPct val="0"/>
              </a:spcAft>
              <a:defRPr sz="3600" b="1">
                <a:solidFill>
                  <a:srgbClr val="C3093E"/>
                </a:solidFill>
                <a:latin typeface="Arial" pitchFamily="34" charset="0"/>
                <a:ea typeface="华文中宋" pitchFamily="2" charset="-122"/>
              </a:defRPr>
            </a:lvl5pPr>
            <a:lvl6pPr marL="457200" algn="l" rtl="0" fontAlgn="base">
              <a:spcBef>
                <a:spcPct val="0"/>
              </a:spcBef>
              <a:spcAft>
                <a:spcPct val="0"/>
              </a:spcAft>
              <a:defRPr sz="3600" b="1">
                <a:solidFill>
                  <a:srgbClr val="C3093E"/>
                </a:solidFill>
                <a:latin typeface="Arial" pitchFamily="34" charset="0"/>
                <a:ea typeface="华文中宋" pitchFamily="2" charset="-122"/>
              </a:defRPr>
            </a:lvl6pPr>
            <a:lvl7pPr marL="914400" algn="l" rtl="0" fontAlgn="base">
              <a:spcBef>
                <a:spcPct val="0"/>
              </a:spcBef>
              <a:spcAft>
                <a:spcPct val="0"/>
              </a:spcAft>
              <a:defRPr sz="3600" b="1">
                <a:solidFill>
                  <a:srgbClr val="C3093E"/>
                </a:solidFill>
                <a:latin typeface="Arial" pitchFamily="34" charset="0"/>
                <a:ea typeface="华文中宋" pitchFamily="2" charset="-122"/>
              </a:defRPr>
            </a:lvl7pPr>
            <a:lvl8pPr marL="1371600" algn="l" rtl="0" fontAlgn="base">
              <a:spcBef>
                <a:spcPct val="0"/>
              </a:spcBef>
              <a:spcAft>
                <a:spcPct val="0"/>
              </a:spcAft>
              <a:defRPr sz="3600" b="1">
                <a:solidFill>
                  <a:srgbClr val="C3093E"/>
                </a:solidFill>
                <a:latin typeface="Arial" pitchFamily="34" charset="0"/>
                <a:ea typeface="华文中宋" pitchFamily="2" charset="-122"/>
              </a:defRPr>
            </a:lvl8pPr>
            <a:lvl9pPr marL="1828800" algn="l" rtl="0" fontAlgn="base">
              <a:spcBef>
                <a:spcPct val="0"/>
              </a:spcBef>
              <a:spcAft>
                <a:spcPct val="0"/>
              </a:spcAft>
              <a:defRPr sz="3600" b="1">
                <a:solidFill>
                  <a:srgbClr val="C3093E"/>
                </a:solidFill>
                <a:latin typeface="Arial" pitchFamily="34" charset="0"/>
                <a:ea typeface="华文中宋" pitchFamily="2" charset="-122"/>
              </a:defRPr>
            </a:lvl9pPr>
          </a:lstStyle>
          <a:p>
            <a:r>
              <a:rPr lang="en-US" altLang="zh-CN" kern="0" smtClean="0"/>
              <a:t>7.8.2 </a:t>
            </a:r>
            <a:r>
              <a:rPr lang="zh-CN" altLang="en-US" kern="0" smtClean="0"/>
              <a:t>安全套接层协议</a:t>
            </a:r>
            <a:r>
              <a:rPr lang="en-US" altLang="zh-CN" kern="0" smtClean="0"/>
              <a:t>SSL</a:t>
            </a:r>
            <a:endParaRPr lang="zh-CN" altLang="en-US" kern="0" dirty="0"/>
          </a:p>
        </p:txBody>
      </p:sp>
      <p:sp>
        <p:nvSpPr>
          <p:cNvPr id="35" name="标题 1"/>
          <p:cNvSpPr txBox="1">
            <a:spLocks/>
          </p:cNvSpPr>
          <p:nvPr/>
        </p:nvSpPr>
        <p:spPr bwMode="auto">
          <a:xfrm>
            <a:off x="533400" y="0"/>
            <a:ext cx="7696200" cy="304800"/>
          </a:xfrm>
          <a:prstGeom prst="rect">
            <a:avLst/>
          </a:prstGeom>
          <a:solidFill>
            <a:schemeClr val="accent5"/>
          </a:solidFill>
          <a:ln w="9525">
            <a:noFill/>
            <a:miter lim="800000"/>
            <a:headEnd/>
            <a:tailEnd/>
          </a:ln>
        </p:spPr>
        <p:txBody>
          <a:bodyPr vert="horz" wrap="square" lIns="91440" tIns="45720" rIns="91440" bIns="45720" numCol="1" anchor="b" anchorCtr="0" compatLnSpc="1">
            <a:prstTxWarp prst="textNoShape">
              <a:avLst/>
            </a:prstTxWarp>
          </a:bodyPr>
          <a:lstStyle/>
          <a:p>
            <a:pPr algn="l" eaLnBrk="0" hangingPunct="0">
              <a:defRPr/>
            </a:pPr>
            <a:r>
              <a:rPr lang="zh-CN" altLang="en-US" sz="1800" kern="0" dirty="0" smtClean="0">
                <a:solidFill>
                  <a:srgbClr val="004C00"/>
                </a:solidFill>
                <a:effectLst>
                  <a:outerShdw blurRad="38100" dist="38100" dir="2700000" algn="tl">
                    <a:srgbClr val="000000">
                      <a:alpha val="43137"/>
                    </a:srgbClr>
                  </a:outerShdw>
                </a:effectLst>
                <a:latin typeface="Arial"/>
                <a:ea typeface="华文中宋"/>
                <a:cs typeface="+mj-cs"/>
              </a:rPr>
              <a:t>第七章 密码协议：</a:t>
            </a:r>
            <a:r>
              <a:rPr lang="en-US" altLang="zh-CN" sz="1800" kern="0" dirty="0" smtClean="0">
                <a:solidFill>
                  <a:srgbClr val="004C00"/>
                </a:solidFill>
                <a:effectLst>
                  <a:outerShdw blurRad="38100" dist="38100" dir="2700000" algn="tl">
                    <a:srgbClr val="000000">
                      <a:alpha val="43137"/>
                    </a:srgbClr>
                  </a:outerShdw>
                </a:effectLst>
                <a:latin typeface="Arial"/>
                <a:ea typeface="华文中宋"/>
                <a:cs typeface="+mj-cs"/>
              </a:rPr>
              <a:t>7.8 </a:t>
            </a:r>
            <a:r>
              <a:rPr lang="zh-CN" altLang="en-US" sz="1800" kern="0" dirty="0" smtClean="0">
                <a:solidFill>
                  <a:srgbClr val="004C00"/>
                </a:solidFill>
                <a:effectLst>
                  <a:outerShdw blurRad="38100" dist="38100" dir="2700000" algn="tl">
                    <a:srgbClr val="000000">
                      <a:alpha val="43137"/>
                    </a:srgbClr>
                  </a:outerShdw>
                </a:effectLst>
                <a:latin typeface="Arial"/>
                <a:ea typeface="华文中宋"/>
                <a:cs typeface="+mj-cs"/>
              </a:rPr>
              <a:t>安全协议实践</a:t>
            </a:r>
          </a:p>
        </p:txBody>
      </p:sp>
      <p:sp>
        <p:nvSpPr>
          <p:cNvPr id="36" name="灯片编号占位符 3"/>
          <p:cNvSpPr>
            <a:spLocks noGrp="1"/>
          </p:cNvSpPr>
          <p:nvPr>
            <p:ph type="sldNum" sz="quarter" idx="12"/>
          </p:nvPr>
        </p:nvSpPr>
        <p:spPr>
          <a:xfrm>
            <a:off x="7391400" y="6477000"/>
            <a:ext cx="1295400" cy="304800"/>
          </a:xfrm>
        </p:spPr>
        <p:txBody>
          <a:bodyPr/>
          <a:lstStyle/>
          <a:p>
            <a:pPr>
              <a:defRPr/>
            </a:pPr>
            <a:fld id="{896E1043-1F2A-4C9B-855A-0B3264F68AF7}" type="slidenum">
              <a:rPr lang="en-US" altLang="zh-CN" smtClean="0"/>
              <a:pPr>
                <a:defRPr/>
              </a:pPr>
              <a:t>106</a:t>
            </a:fld>
            <a:r>
              <a:rPr lang="en-US" altLang="zh-CN" dirty="0" smtClean="0"/>
              <a:t>/</a:t>
            </a:r>
            <a:endParaRPr lang="en-US" altLang="zh-CN" dirty="0"/>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2979" name="Rectangle 3"/>
          <p:cNvSpPr>
            <a:spLocks noGrp="1" noChangeArrowheads="1"/>
          </p:cNvSpPr>
          <p:nvPr>
            <p:ph type="body" idx="1"/>
          </p:nvPr>
        </p:nvSpPr>
        <p:spPr>
          <a:xfrm>
            <a:off x="304800" y="990600"/>
            <a:ext cx="8229600" cy="5105400"/>
          </a:xfrm>
        </p:spPr>
        <p:txBody>
          <a:bodyPr/>
          <a:lstStyle/>
          <a:p>
            <a:r>
              <a:rPr lang="en-US" altLang="zh-CN" sz="2800" dirty="0"/>
              <a:t>SSL</a:t>
            </a:r>
            <a:r>
              <a:rPr lang="zh-CN" altLang="en-US" sz="2800" dirty="0"/>
              <a:t>采用的安全机制及提供的安全服务</a:t>
            </a:r>
          </a:p>
          <a:p>
            <a:pPr lvl="1"/>
            <a:r>
              <a:rPr lang="zh-CN" altLang="en-US" sz="2400" dirty="0"/>
              <a:t>加密</a:t>
            </a:r>
          </a:p>
          <a:p>
            <a:pPr lvl="1"/>
            <a:r>
              <a:rPr lang="zh-CN" altLang="en-US" sz="2400" dirty="0"/>
              <a:t>签名</a:t>
            </a:r>
          </a:p>
          <a:p>
            <a:pPr lvl="1"/>
            <a:r>
              <a:rPr lang="zh-CN" altLang="en-US" sz="2400" dirty="0"/>
              <a:t>数据完整性</a:t>
            </a:r>
          </a:p>
          <a:p>
            <a:pPr lvl="1"/>
            <a:r>
              <a:rPr lang="zh-CN" altLang="en-US" sz="2400" dirty="0"/>
              <a:t>鉴别交换机制</a:t>
            </a:r>
            <a:r>
              <a:rPr lang="en-US" altLang="zh-CN" sz="2400" dirty="0"/>
              <a:t>(</a:t>
            </a:r>
            <a:r>
              <a:rPr lang="zh-CN" altLang="en-US" sz="2400" dirty="0"/>
              <a:t>口令、密码技术</a:t>
            </a:r>
            <a:r>
              <a:rPr lang="en-US" altLang="zh-CN" sz="2400" dirty="0">
                <a:latin typeface="华文中宋"/>
              </a:rPr>
              <a:t>…</a:t>
            </a:r>
            <a:r>
              <a:rPr lang="en-US" altLang="zh-CN" sz="2400" dirty="0"/>
              <a:t>)</a:t>
            </a:r>
          </a:p>
          <a:p>
            <a:pPr lvl="1"/>
            <a:r>
              <a:rPr lang="zh-CN" altLang="en-US" sz="2400" dirty="0"/>
              <a:t>公证机制，需要可信第三方</a:t>
            </a:r>
          </a:p>
          <a:p>
            <a:r>
              <a:rPr lang="zh-CN" altLang="en-US" sz="2800" dirty="0"/>
              <a:t>缺陷</a:t>
            </a:r>
            <a:r>
              <a:rPr lang="zh-CN" altLang="en-US" sz="2800" dirty="0" smtClean="0"/>
              <a:t>：</a:t>
            </a:r>
            <a:endParaRPr lang="en-US" altLang="zh-CN" sz="2800" dirty="0" smtClean="0"/>
          </a:p>
          <a:p>
            <a:pPr lvl="1"/>
            <a:r>
              <a:rPr lang="zh-CN" altLang="en-US" sz="2400" dirty="0" smtClean="0"/>
              <a:t>认证</a:t>
            </a:r>
            <a:r>
              <a:rPr lang="zh-CN" altLang="en-US" sz="2400" dirty="0"/>
              <a:t>加密速度慢，对用户不透明，不能抗</a:t>
            </a:r>
            <a:r>
              <a:rPr lang="en-US" altLang="zh-CN" sz="2400" dirty="0" err="1"/>
              <a:t>DoS</a:t>
            </a:r>
            <a:r>
              <a:rPr lang="zh-CN" altLang="en-US" sz="2400" dirty="0"/>
              <a:t>，需要</a:t>
            </a:r>
            <a:r>
              <a:rPr lang="en-US" altLang="zh-CN" sz="2400" dirty="0"/>
              <a:t>TTS(</a:t>
            </a:r>
            <a:r>
              <a:rPr lang="zh-CN" altLang="en-US" sz="2400" dirty="0"/>
              <a:t>可信第三方</a:t>
            </a:r>
            <a:r>
              <a:rPr lang="en-US" altLang="zh-CN" sz="2400" dirty="0"/>
              <a:t>) </a:t>
            </a:r>
          </a:p>
        </p:txBody>
      </p:sp>
      <p:sp>
        <p:nvSpPr>
          <p:cNvPr id="4" name="标题 1"/>
          <p:cNvSpPr txBox="1">
            <a:spLocks/>
          </p:cNvSpPr>
          <p:nvPr/>
        </p:nvSpPr>
        <p:spPr bwMode="auto">
          <a:xfrm>
            <a:off x="533400" y="381000"/>
            <a:ext cx="7696200" cy="5334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l" rtl="0" eaLnBrk="0" fontAlgn="base" hangingPunct="0">
              <a:spcBef>
                <a:spcPct val="0"/>
              </a:spcBef>
              <a:spcAft>
                <a:spcPct val="0"/>
              </a:spcAft>
              <a:defRPr sz="3200" b="1">
                <a:solidFill>
                  <a:srgbClr val="C3093E"/>
                </a:solidFill>
                <a:effectLst>
                  <a:outerShdw blurRad="38100" dist="38100" dir="2700000" algn="tl">
                    <a:srgbClr val="000000">
                      <a:alpha val="43137"/>
                    </a:srgbClr>
                  </a:outerShdw>
                </a:effectLst>
                <a:latin typeface="+mj-lt"/>
                <a:ea typeface="+mj-ea"/>
                <a:cs typeface="+mj-cs"/>
              </a:defRPr>
            </a:lvl1pPr>
            <a:lvl2pPr algn="l" rtl="0" eaLnBrk="0" fontAlgn="base" hangingPunct="0">
              <a:spcBef>
                <a:spcPct val="0"/>
              </a:spcBef>
              <a:spcAft>
                <a:spcPct val="0"/>
              </a:spcAft>
              <a:defRPr sz="3600" b="1">
                <a:solidFill>
                  <a:srgbClr val="C3093E"/>
                </a:solidFill>
                <a:latin typeface="Arial" pitchFamily="34" charset="0"/>
                <a:ea typeface="华文中宋" pitchFamily="2" charset="-122"/>
              </a:defRPr>
            </a:lvl2pPr>
            <a:lvl3pPr algn="l" rtl="0" eaLnBrk="0" fontAlgn="base" hangingPunct="0">
              <a:spcBef>
                <a:spcPct val="0"/>
              </a:spcBef>
              <a:spcAft>
                <a:spcPct val="0"/>
              </a:spcAft>
              <a:defRPr sz="3600" b="1">
                <a:solidFill>
                  <a:srgbClr val="C3093E"/>
                </a:solidFill>
                <a:latin typeface="Arial" pitchFamily="34" charset="0"/>
                <a:ea typeface="华文中宋" pitchFamily="2" charset="-122"/>
              </a:defRPr>
            </a:lvl3pPr>
            <a:lvl4pPr algn="l" rtl="0" eaLnBrk="0" fontAlgn="base" hangingPunct="0">
              <a:spcBef>
                <a:spcPct val="0"/>
              </a:spcBef>
              <a:spcAft>
                <a:spcPct val="0"/>
              </a:spcAft>
              <a:defRPr sz="3600" b="1">
                <a:solidFill>
                  <a:srgbClr val="C3093E"/>
                </a:solidFill>
                <a:latin typeface="Arial" pitchFamily="34" charset="0"/>
                <a:ea typeface="华文中宋" pitchFamily="2" charset="-122"/>
              </a:defRPr>
            </a:lvl4pPr>
            <a:lvl5pPr algn="l" rtl="0" eaLnBrk="0" fontAlgn="base" hangingPunct="0">
              <a:spcBef>
                <a:spcPct val="0"/>
              </a:spcBef>
              <a:spcAft>
                <a:spcPct val="0"/>
              </a:spcAft>
              <a:defRPr sz="3600" b="1">
                <a:solidFill>
                  <a:srgbClr val="C3093E"/>
                </a:solidFill>
                <a:latin typeface="Arial" pitchFamily="34" charset="0"/>
                <a:ea typeface="华文中宋" pitchFamily="2" charset="-122"/>
              </a:defRPr>
            </a:lvl5pPr>
            <a:lvl6pPr marL="457200" algn="l" rtl="0" fontAlgn="base">
              <a:spcBef>
                <a:spcPct val="0"/>
              </a:spcBef>
              <a:spcAft>
                <a:spcPct val="0"/>
              </a:spcAft>
              <a:defRPr sz="3600" b="1">
                <a:solidFill>
                  <a:srgbClr val="C3093E"/>
                </a:solidFill>
                <a:latin typeface="Arial" pitchFamily="34" charset="0"/>
                <a:ea typeface="华文中宋" pitchFamily="2" charset="-122"/>
              </a:defRPr>
            </a:lvl6pPr>
            <a:lvl7pPr marL="914400" algn="l" rtl="0" fontAlgn="base">
              <a:spcBef>
                <a:spcPct val="0"/>
              </a:spcBef>
              <a:spcAft>
                <a:spcPct val="0"/>
              </a:spcAft>
              <a:defRPr sz="3600" b="1">
                <a:solidFill>
                  <a:srgbClr val="C3093E"/>
                </a:solidFill>
                <a:latin typeface="Arial" pitchFamily="34" charset="0"/>
                <a:ea typeface="华文中宋" pitchFamily="2" charset="-122"/>
              </a:defRPr>
            </a:lvl7pPr>
            <a:lvl8pPr marL="1371600" algn="l" rtl="0" fontAlgn="base">
              <a:spcBef>
                <a:spcPct val="0"/>
              </a:spcBef>
              <a:spcAft>
                <a:spcPct val="0"/>
              </a:spcAft>
              <a:defRPr sz="3600" b="1">
                <a:solidFill>
                  <a:srgbClr val="C3093E"/>
                </a:solidFill>
                <a:latin typeface="Arial" pitchFamily="34" charset="0"/>
                <a:ea typeface="华文中宋" pitchFamily="2" charset="-122"/>
              </a:defRPr>
            </a:lvl8pPr>
            <a:lvl9pPr marL="1828800" algn="l" rtl="0" fontAlgn="base">
              <a:spcBef>
                <a:spcPct val="0"/>
              </a:spcBef>
              <a:spcAft>
                <a:spcPct val="0"/>
              </a:spcAft>
              <a:defRPr sz="3600" b="1">
                <a:solidFill>
                  <a:srgbClr val="C3093E"/>
                </a:solidFill>
                <a:latin typeface="Arial" pitchFamily="34" charset="0"/>
                <a:ea typeface="华文中宋" pitchFamily="2" charset="-122"/>
              </a:defRPr>
            </a:lvl9pPr>
          </a:lstStyle>
          <a:p>
            <a:r>
              <a:rPr lang="en-US" altLang="zh-CN" kern="0" smtClean="0"/>
              <a:t>7.8.2 </a:t>
            </a:r>
            <a:r>
              <a:rPr lang="zh-CN" altLang="en-US" kern="0" smtClean="0"/>
              <a:t>安全套接层协议</a:t>
            </a:r>
            <a:r>
              <a:rPr lang="en-US" altLang="zh-CN" kern="0" smtClean="0"/>
              <a:t>SSL</a:t>
            </a:r>
            <a:endParaRPr lang="zh-CN" altLang="en-US" kern="0" dirty="0"/>
          </a:p>
        </p:txBody>
      </p:sp>
      <p:sp>
        <p:nvSpPr>
          <p:cNvPr id="6" name="标题 1"/>
          <p:cNvSpPr txBox="1">
            <a:spLocks/>
          </p:cNvSpPr>
          <p:nvPr/>
        </p:nvSpPr>
        <p:spPr bwMode="auto">
          <a:xfrm>
            <a:off x="533400" y="0"/>
            <a:ext cx="7696200" cy="304800"/>
          </a:xfrm>
          <a:prstGeom prst="rect">
            <a:avLst/>
          </a:prstGeom>
          <a:solidFill>
            <a:schemeClr val="accent5"/>
          </a:solidFill>
          <a:ln w="9525">
            <a:noFill/>
            <a:miter lim="800000"/>
            <a:headEnd/>
            <a:tailEnd/>
          </a:ln>
        </p:spPr>
        <p:txBody>
          <a:bodyPr vert="horz" wrap="square" lIns="91440" tIns="45720" rIns="91440" bIns="45720" numCol="1" anchor="b" anchorCtr="0" compatLnSpc="1">
            <a:prstTxWarp prst="textNoShape">
              <a:avLst/>
            </a:prstTxWarp>
          </a:bodyPr>
          <a:lstStyle/>
          <a:p>
            <a:pPr algn="l" eaLnBrk="0" hangingPunct="0">
              <a:defRPr/>
            </a:pPr>
            <a:r>
              <a:rPr lang="zh-CN" altLang="en-US" sz="1800" kern="0" dirty="0" smtClean="0">
                <a:solidFill>
                  <a:srgbClr val="004C00"/>
                </a:solidFill>
                <a:effectLst>
                  <a:outerShdw blurRad="38100" dist="38100" dir="2700000" algn="tl">
                    <a:srgbClr val="000000">
                      <a:alpha val="43137"/>
                    </a:srgbClr>
                  </a:outerShdw>
                </a:effectLst>
                <a:latin typeface="Arial"/>
                <a:ea typeface="华文中宋"/>
                <a:cs typeface="+mj-cs"/>
              </a:rPr>
              <a:t>第七章 密码协议：</a:t>
            </a:r>
            <a:r>
              <a:rPr lang="en-US" altLang="zh-CN" sz="1800" kern="0" dirty="0" smtClean="0">
                <a:solidFill>
                  <a:srgbClr val="004C00"/>
                </a:solidFill>
                <a:effectLst>
                  <a:outerShdw blurRad="38100" dist="38100" dir="2700000" algn="tl">
                    <a:srgbClr val="000000">
                      <a:alpha val="43137"/>
                    </a:srgbClr>
                  </a:outerShdw>
                </a:effectLst>
                <a:latin typeface="Arial"/>
                <a:ea typeface="华文中宋"/>
                <a:cs typeface="+mj-cs"/>
              </a:rPr>
              <a:t>7.8 </a:t>
            </a:r>
            <a:r>
              <a:rPr lang="zh-CN" altLang="en-US" sz="1800" kern="0" dirty="0" smtClean="0">
                <a:solidFill>
                  <a:srgbClr val="004C00"/>
                </a:solidFill>
                <a:effectLst>
                  <a:outerShdw blurRad="38100" dist="38100" dir="2700000" algn="tl">
                    <a:srgbClr val="000000">
                      <a:alpha val="43137"/>
                    </a:srgbClr>
                  </a:outerShdw>
                </a:effectLst>
                <a:latin typeface="Arial"/>
                <a:ea typeface="华文中宋"/>
                <a:cs typeface="+mj-cs"/>
              </a:rPr>
              <a:t>安全协议实践</a:t>
            </a:r>
          </a:p>
        </p:txBody>
      </p:sp>
      <p:sp>
        <p:nvSpPr>
          <p:cNvPr id="7" name="灯片编号占位符 3"/>
          <p:cNvSpPr>
            <a:spLocks noGrp="1"/>
          </p:cNvSpPr>
          <p:nvPr>
            <p:ph type="sldNum" sz="quarter" idx="12"/>
          </p:nvPr>
        </p:nvSpPr>
        <p:spPr>
          <a:xfrm>
            <a:off x="7391400" y="6477000"/>
            <a:ext cx="1295400" cy="304800"/>
          </a:xfrm>
        </p:spPr>
        <p:txBody>
          <a:bodyPr/>
          <a:lstStyle/>
          <a:p>
            <a:pPr>
              <a:defRPr/>
            </a:pPr>
            <a:fld id="{896E1043-1F2A-4C9B-855A-0B3264F68AF7}" type="slidenum">
              <a:rPr lang="en-US" altLang="zh-CN" smtClean="0"/>
              <a:pPr>
                <a:defRPr/>
              </a:pPr>
              <a:t>107</a:t>
            </a:fld>
            <a:r>
              <a:rPr lang="en-US" altLang="zh-CN" dirty="0" smtClean="0"/>
              <a:t>/</a:t>
            </a:r>
            <a:endParaRPr lang="en-US" altLang="zh-CN" dirty="0"/>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7730" name="Rectangle 2"/>
          <p:cNvSpPr>
            <a:spLocks noGrp="1" noRot="1" noChangeArrowheads="1"/>
          </p:cNvSpPr>
          <p:nvPr>
            <p:ph type="body" idx="1"/>
          </p:nvPr>
        </p:nvSpPr>
        <p:spPr>
          <a:xfrm>
            <a:off x="533400" y="1066800"/>
            <a:ext cx="8077200" cy="5530850"/>
          </a:xfrm>
        </p:spPr>
        <p:txBody>
          <a:bodyPr/>
          <a:lstStyle/>
          <a:p>
            <a:r>
              <a:rPr lang="zh-CN" altLang="en-US" sz="2800" dirty="0"/>
              <a:t>要想成功架设</a:t>
            </a:r>
            <a:r>
              <a:rPr lang="en-US" altLang="zh-CN" sz="2800" dirty="0"/>
              <a:t>SSL</a:t>
            </a:r>
            <a:r>
              <a:rPr lang="zh-CN" altLang="en-US" sz="2800" dirty="0"/>
              <a:t>安全站点关键要具备以下几个条件。</a:t>
            </a:r>
            <a:br>
              <a:rPr lang="zh-CN" altLang="en-US" sz="2800" dirty="0"/>
            </a:br>
            <a:r>
              <a:rPr lang="zh-CN" altLang="en-US" sz="2800" dirty="0"/>
              <a:t>　　</a:t>
            </a:r>
            <a:r>
              <a:rPr lang="en-US" altLang="zh-CN" sz="2800" dirty="0"/>
              <a:t>1</a:t>
            </a:r>
            <a:r>
              <a:rPr lang="zh-CN" altLang="en-US" sz="2800" dirty="0"/>
              <a:t>、需要从可信的证书颁发机构</a:t>
            </a:r>
            <a:r>
              <a:rPr lang="en-US" altLang="zh-CN" sz="2800" dirty="0"/>
              <a:t>CA</a:t>
            </a:r>
            <a:r>
              <a:rPr lang="zh-CN" altLang="en-US" sz="2800" dirty="0"/>
              <a:t>获取服务器证书。</a:t>
            </a:r>
            <a:br>
              <a:rPr lang="zh-CN" altLang="en-US" sz="2800" dirty="0"/>
            </a:br>
            <a:r>
              <a:rPr lang="zh-CN" altLang="en-US" sz="2800" dirty="0"/>
              <a:t>　　</a:t>
            </a:r>
            <a:r>
              <a:rPr lang="en-US" altLang="zh-CN" sz="2800" dirty="0"/>
              <a:t>2</a:t>
            </a:r>
            <a:r>
              <a:rPr lang="zh-CN" altLang="en-US" sz="2800" dirty="0"/>
              <a:t>、必须在</a:t>
            </a:r>
            <a:r>
              <a:rPr lang="en-US" altLang="zh-CN" sz="2800" dirty="0"/>
              <a:t>WEB</a:t>
            </a:r>
            <a:r>
              <a:rPr lang="zh-CN" altLang="en-US" sz="2800" dirty="0"/>
              <a:t>服务器上安装服务器证书。</a:t>
            </a:r>
            <a:br>
              <a:rPr lang="zh-CN" altLang="en-US" sz="2800" dirty="0"/>
            </a:br>
            <a:r>
              <a:rPr lang="zh-CN" altLang="en-US" sz="2800" dirty="0"/>
              <a:t>　　</a:t>
            </a:r>
            <a:r>
              <a:rPr lang="en-US" altLang="zh-CN" sz="2800" dirty="0"/>
              <a:t>3</a:t>
            </a:r>
            <a:r>
              <a:rPr lang="zh-CN" altLang="en-US" sz="2800" dirty="0"/>
              <a:t>、必须在</a:t>
            </a:r>
            <a:r>
              <a:rPr lang="en-US" altLang="zh-CN" sz="2800" dirty="0"/>
              <a:t>WEB</a:t>
            </a:r>
            <a:r>
              <a:rPr lang="zh-CN" altLang="en-US" sz="2800" dirty="0"/>
              <a:t>服务器上启用</a:t>
            </a:r>
            <a:r>
              <a:rPr lang="en-US" altLang="zh-CN" sz="2800" dirty="0"/>
              <a:t>SSL</a:t>
            </a:r>
            <a:r>
              <a:rPr lang="zh-CN" altLang="en-US" sz="2800" dirty="0"/>
              <a:t>功能。</a:t>
            </a:r>
            <a:br>
              <a:rPr lang="zh-CN" altLang="en-US" sz="2800" dirty="0"/>
            </a:br>
            <a:r>
              <a:rPr lang="zh-CN" altLang="en-US" sz="2800" dirty="0"/>
              <a:t>　　</a:t>
            </a:r>
            <a:r>
              <a:rPr lang="en-US" altLang="zh-CN" sz="2800" dirty="0"/>
              <a:t>4</a:t>
            </a:r>
            <a:r>
              <a:rPr lang="zh-CN" altLang="en-US" sz="2800" dirty="0"/>
              <a:t>、客户端（浏览器端）必须同</a:t>
            </a:r>
            <a:r>
              <a:rPr lang="en-US" altLang="zh-CN" sz="2800" dirty="0"/>
              <a:t>WEB</a:t>
            </a:r>
            <a:r>
              <a:rPr lang="zh-CN" altLang="en-US" sz="2800" dirty="0"/>
              <a:t>服务器信任同一个证书认证机构，即需要安装</a:t>
            </a:r>
            <a:r>
              <a:rPr lang="en-US" altLang="zh-CN" sz="2800" dirty="0"/>
              <a:t>CA</a:t>
            </a:r>
            <a:r>
              <a:rPr lang="zh-CN" altLang="en-US" sz="2800" dirty="0"/>
              <a:t>证书。</a:t>
            </a:r>
            <a:br>
              <a:rPr lang="zh-CN" altLang="en-US" sz="2800" dirty="0"/>
            </a:br>
            <a:endParaRPr lang="zh-CN" altLang="en-US" sz="2800" dirty="0"/>
          </a:p>
        </p:txBody>
      </p:sp>
      <p:sp>
        <p:nvSpPr>
          <p:cNvPr id="4" name="标题 1"/>
          <p:cNvSpPr txBox="1">
            <a:spLocks/>
          </p:cNvSpPr>
          <p:nvPr/>
        </p:nvSpPr>
        <p:spPr bwMode="auto">
          <a:xfrm>
            <a:off x="533400" y="381000"/>
            <a:ext cx="7696200" cy="5334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l" rtl="0" eaLnBrk="0" fontAlgn="base" hangingPunct="0">
              <a:spcBef>
                <a:spcPct val="0"/>
              </a:spcBef>
              <a:spcAft>
                <a:spcPct val="0"/>
              </a:spcAft>
              <a:defRPr sz="3200" b="1">
                <a:solidFill>
                  <a:srgbClr val="C3093E"/>
                </a:solidFill>
                <a:effectLst>
                  <a:outerShdw blurRad="38100" dist="38100" dir="2700000" algn="tl">
                    <a:srgbClr val="000000">
                      <a:alpha val="43137"/>
                    </a:srgbClr>
                  </a:outerShdw>
                </a:effectLst>
                <a:latin typeface="+mj-lt"/>
                <a:ea typeface="+mj-ea"/>
                <a:cs typeface="+mj-cs"/>
              </a:defRPr>
            </a:lvl1pPr>
            <a:lvl2pPr algn="l" rtl="0" eaLnBrk="0" fontAlgn="base" hangingPunct="0">
              <a:spcBef>
                <a:spcPct val="0"/>
              </a:spcBef>
              <a:spcAft>
                <a:spcPct val="0"/>
              </a:spcAft>
              <a:defRPr sz="3600" b="1">
                <a:solidFill>
                  <a:srgbClr val="C3093E"/>
                </a:solidFill>
                <a:latin typeface="Arial" pitchFamily="34" charset="0"/>
                <a:ea typeface="华文中宋" pitchFamily="2" charset="-122"/>
              </a:defRPr>
            </a:lvl2pPr>
            <a:lvl3pPr algn="l" rtl="0" eaLnBrk="0" fontAlgn="base" hangingPunct="0">
              <a:spcBef>
                <a:spcPct val="0"/>
              </a:spcBef>
              <a:spcAft>
                <a:spcPct val="0"/>
              </a:spcAft>
              <a:defRPr sz="3600" b="1">
                <a:solidFill>
                  <a:srgbClr val="C3093E"/>
                </a:solidFill>
                <a:latin typeface="Arial" pitchFamily="34" charset="0"/>
                <a:ea typeface="华文中宋" pitchFamily="2" charset="-122"/>
              </a:defRPr>
            </a:lvl3pPr>
            <a:lvl4pPr algn="l" rtl="0" eaLnBrk="0" fontAlgn="base" hangingPunct="0">
              <a:spcBef>
                <a:spcPct val="0"/>
              </a:spcBef>
              <a:spcAft>
                <a:spcPct val="0"/>
              </a:spcAft>
              <a:defRPr sz="3600" b="1">
                <a:solidFill>
                  <a:srgbClr val="C3093E"/>
                </a:solidFill>
                <a:latin typeface="Arial" pitchFamily="34" charset="0"/>
                <a:ea typeface="华文中宋" pitchFamily="2" charset="-122"/>
              </a:defRPr>
            </a:lvl4pPr>
            <a:lvl5pPr algn="l" rtl="0" eaLnBrk="0" fontAlgn="base" hangingPunct="0">
              <a:spcBef>
                <a:spcPct val="0"/>
              </a:spcBef>
              <a:spcAft>
                <a:spcPct val="0"/>
              </a:spcAft>
              <a:defRPr sz="3600" b="1">
                <a:solidFill>
                  <a:srgbClr val="C3093E"/>
                </a:solidFill>
                <a:latin typeface="Arial" pitchFamily="34" charset="0"/>
                <a:ea typeface="华文中宋" pitchFamily="2" charset="-122"/>
              </a:defRPr>
            </a:lvl5pPr>
            <a:lvl6pPr marL="457200" algn="l" rtl="0" fontAlgn="base">
              <a:spcBef>
                <a:spcPct val="0"/>
              </a:spcBef>
              <a:spcAft>
                <a:spcPct val="0"/>
              </a:spcAft>
              <a:defRPr sz="3600" b="1">
                <a:solidFill>
                  <a:srgbClr val="C3093E"/>
                </a:solidFill>
                <a:latin typeface="Arial" pitchFamily="34" charset="0"/>
                <a:ea typeface="华文中宋" pitchFamily="2" charset="-122"/>
              </a:defRPr>
            </a:lvl6pPr>
            <a:lvl7pPr marL="914400" algn="l" rtl="0" fontAlgn="base">
              <a:spcBef>
                <a:spcPct val="0"/>
              </a:spcBef>
              <a:spcAft>
                <a:spcPct val="0"/>
              </a:spcAft>
              <a:defRPr sz="3600" b="1">
                <a:solidFill>
                  <a:srgbClr val="C3093E"/>
                </a:solidFill>
                <a:latin typeface="Arial" pitchFamily="34" charset="0"/>
                <a:ea typeface="华文中宋" pitchFamily="2" charset="-122"/>
              </a:defRPr>
            </a:lvl7pPr>
            <a:lvl8pPr marL="1371600" algn="l" rtl="0" fontAlgn="base">
              <a:spcBef>
                <a:spcPct val="0"/>
              </a:spcBef>
              <a:spcAft>
                <a:spcPct val="0"/>
              </a:spcAft>
              <a:defRPr sz="3600" b="1">
                <a:solidFill>
                  <a:srgbClr val="C3093E"/>
                </a:solidFill>
                <a:latin typeface="Arial" pitchFamily="34" charset="0"/>
                <a:ea typeface="华文中宋" pitchFamily="2" charset="-122"/>
              </a:defRPr>
            </a:lvl8pPr>
            <a:lvl9pPr marL="1828800" algn="l" rtl="0" fontAlgn="base">
              <a:spcBef>
                <a:spcPct val="0"/>
              </a:spcBef>
              <a:spcAft>
                <a:spcPct val="0"/>
              </a:spcAft>
              <a:defRPr sz="3600" b="1">
                <a:solidFill>
                  <a:srgbClr val="C3093E"/>
                </a:solidFill>
                <a:latin typeface="Arial" pitchFamily="34" charset="0"/>
                <a:ea typeface="华文中宋" pitchFamily="2" charset="-122"/>
              </a:defRPr>
            </a:lvl9pPr>
          </a:lstStyle>
          <a:p>
            <a:r>
              <a:rPr lang="en-US" altLang="zh-CN" kern="0" smtClean="0"/>
              <a:t>7.8.2 </a:t>
            </a:r>
            <a:r>
              <a:rPr lang="zh-CN" altLang="en-US" kern="0" smtClean="0"/>
              <a:t>安全套接层协议</a:t>
            </a:r>
            <a:r>
              <a:rPr lang="en-US" altLang="zh-CN" kern="0" smtClean="0"/>
              <a:t>SSL</a:t>
            </a:r>
            <a:endParaRPr lang="zh-CN" altLang="en-US" kern="0" dirty="0"/>
          </a:p>
        </p:txBody>
      </p:sp>
      <p:sp>
        <p:nvSpPr>
          <p:cNvPr id="6" name="标题 1"/>
          <p:cNvSpPr txBox="1">
            <a:spLocks/>
          </p:cNvSpPr>
          <p:nvPr/>
        </p:nvSpPr>
        <p:spPr bwMode="auto">
          <a:xfrm>
            <a:off x="533400" y="0"/>
            <a:ext cx="7696200" cy="304800"/>
          </a:xfrm>
          <a:prstGeom prst="rect">
            <a:avLst/>
          </a:prstGeom>
          <a:solidFill>
            <a:schemeClr val="accent5"/>
          </a:solidFill>
          <a:ln w="9525">
            <a:noFill/>
            <a:miter lim="800000"/>
            <a:headEnd/>
            <a:tailEnd/>
          </a:ln>
        </p:spPr>
        <p:txBody>
          <a:bodyPr vert="horz" wrap="square" lIns="91440" tIns="45720" rIns="91440" bIns="45720" numCol="1" anchor="b" anchorCtr="0" compatLnSpc="1">
            <a:prstTxWarp prst="textNoShape">
              <a:avLst/>
            </a:prstTxWarp>
          </a:bodyPr>
          <a:lstStyle/>
          <a:p>
            <a:pPr algn="l" eaLnBrk="0" hangingPunct="0">
              <a:defRPr/>
            </a:pPr>
            <a:r>
              <a:rPr lang="zh-CN" altLang="en-US" sz="1800" kern="0" dirty="0" smtClean="0">
                <a:solidFill>
                  <a:srgbClr val="004C00"/>
                </a:solidFill>
                <a:effectLst>
                  <a:outerShdw blurRad="38100" dist="38100" dir="2700000" algn="tl">
                    <a:srgbClr val="000000">
                      <a:alpha val="43137"/>
                    </a:srgbClr>
                  </a:outerShdw>
                </a:effectLst>
                <a:latin typeface="Arial"/>
                <a:ea typeface="华文中宋"/>
                <a:cs typeface="+mj-cs"/>
              </a:rPr>
              <a:t>第七章 密码协议：</a:t>
            </a:r>
            <a:r>
              <a:rPr lang="en-US" altLang="zh-CN" sz="1800" kern="0" dirty="0" smtClean="0">
                <a:solidFill>
                  <a:srgbClr val="004C00"/>
                </a:solidFill>
                <a:effectLst>
                  <a:outerShdw blurRad="38100" dist="38100" dir="2700000" algn="tl">
                    <a:srgbClr val="000000">
                      <a:alpha val="43137"/>
                    </a:srgbClr>
                  </a:outerShdw>
                </a:effectLst>
                <a:latin typeface="Arial"/>
                <a:ea typeface="华文中宋"/>
                <a:cs typeface="+mj-cs"/>
              </a:rPr>
              <a:t>7.8 </a:t>
            </a:r>
            <a:r>
              <a:rPr lang="zh-CN" altLang="en-US" sz="1800" kern="0" dirty="0" smtClean="0">
                <a:solidFill>
                  <a:srgbClr val="004C00"/>
                </a:solidFill>
                <a:effectLst>
                  <a:outerShdw blurRad="38100" dist="38100" dir="2700000" algn="tl">
                    <a:srgbClr val="000000">
                      <a:alpha val="43137"/>
                    </a:srgbClr>
                  </a:outerShdw>
                </a:effectLst>
                <a:latin typeface="Arial"/>
                <a:ea typeface="华文中宋"/>
                <a:cs typeface="+mj-cs"/>
              </a:rPr>
              <a:t>安全协议实践</a:t>
            </a:r>
          </a:p>
        </p:txBody>
      </p:sp>
      <p:sp>
        <p:nvSpPr>
          <p:cNvPr id="7" name="灯片编号占位符 3"/>
          <p:cNvSpPr>
            <a:spLocks noGrp="1"/>
          </p:cNvSpPr>
          <p:nvPr>
            <p:ph type="sldNum" sz="quarter" idx="12"/>
          </p:nvPr>
        </p:nvSpPr>
        <p:spPr>
          <a:xfrm>
            <a:off x="7391400" y="6477000"/>
            <a:ext cx="1295400" cy="304800"/>
          </a:xfrm>
        </p:spPr>
        <p:txBody>
          <a:bodyPr/>
          <a:lstStyle/>
          <a:p>
            <a:pPr>
              <a:defRPr/>
            </a:pPr>
            <a:fld id="{896E1043-1F2A-4C9B-855A-0B3264F68AF7}" type="slidenum">
              <a:rPr lang="en-US" altLang="zh-CN" smtClean="0"/>
              <a:pPr>
                <a:defRPr/>
              </a:pPr>
              <a:t>108</a:t>
            </a:fld>
            <a:r>
              <a:rPr lang="en-US" altLang="zh-CN" dirty="0" smtClean="0"/>
              <a:t>/</a:t>
            </a:r>
            <a:endParaRPr lang="en-US" altLang="zh-CN" dirty="0"/>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7.8.3 IPSec</a:t>
            </a:r>
            <a:r>
              <a:rPr lang="zh-CN" altLang="en-US" dirty="0" smtClean="0"/>
              <a:t>协议简介</a:t>
            </a:r>
            <a:endParaRPr lang="zh-CN" altLang="en-US" dirty="0"/>
          </a:p>
        </p:txBody>
      </p:sp>
      <p:sp>
        <p:nvSpPr>
          <p:cNvPr id="5" name="标题 1"/>
          <p:cNvSpPr txBox="1">
            <a:spLocks/>
          </p:cNvSpPr>
          <p:nvPr/>
        </p:nvSpPr>
        <p:spPr bwMode="auto">
          <a:xfrm>
            <a:off x="533400" y="0"/>
            <a:ext cx="7696200" cy="304800"/>
          </a:xfrm>
          <a:prstGeom prst="rect">
            <a:avLst/>
          </a:prstGeom>
          <a:solidFill>
            <a:schemeClr val="accent5"/>
          </a:solidFill>
          <a:ln w="9525">
            <a:noFill/>
            <a:miter lim="800000"/>
            <a:headEnd/>
            <a:tailEnd/>
          </a:ln>
        </p:spPr>
        <p:txBody>
          <a:bodyPr vert="horz" wrap="square" lIns="91440" tIns="45720" rIns="91440" bIns="45720" numCol="1" anchor="b" anchorCtr="0" compatLnSpc="1">
            <a:prstTxWarp prst="textNoShape">
              <a:avLst/>
            </a:prstTxWarp>
          </a:bodyPr>
          <a:lstStyle/>
          <a:p>
            <a:pPr algn="l" eaLnBrk="0" hangingPunct="0">
              <a:defRPr/>
            </a:pPr>
            <a:r>
              <a:rPr lang="zh-CN" altLang="en-US" sz="1800" kern="0" dirty="0" smtClean="0">
                <a:solidFill>
                  <a:srgbClr val="004C00"/>
                </a:solidFill>
                <a:effectLst>
                  <a:outerShdw blurRad="38100" dist="38100" dir="2700000" algn="tl">
                    <a:srgbClr val="000000">
                      <a:alpha val="43137"/>
                    </a:srgbClr>
                  </a:outerShdw>
                </a:effectLst>
                <a:latin typeface="+mj-lt"/>
                <a:ea typeface="+mj-ea"/>
                <a:cs typeface="+mj-cs"/>
              </a:rPr>
              <a:t>第七章 密码协议：</a:t>
            </a:r>
            <a:r>
              <a:rPr lang="en-US" altLang="zh-CN" sz="1800" kern="0" dirty="0" smtClean="0">
                <a:solidFill>
                  <a:srgbClr val="004C00"/>
                </a:solidFill>
                <a:effectLst>
                  <a:outerShdw blurRad="38100" dist="38100" dir="2700000" algn="tl">
                    <a:srgbClr val="000000">
                      <a:alpha val="43137"/>
                    </a:srgbClr>
                  </a:outerShdw>
                </a:effectLst>
                <a:latin typeface="+mj-lt"/>
                <a:ea typeface="+mj-ea"/>
                <a:cs typeface="+mj-cs"/>
              </a:rPr>
              <a:t>7.8 </a:t>
            </a:r>
            <a:r>
              <a:rPr lang="zh-CN" altLang="en-US" sz="1800" kern="0" dirty="0" smtClean="0">
                <a:solidFill>
                  <a:srgbClr val="004C00"/>
                </a:solidFill>
                <a:effectLst>
                  <a:outerShdw blurRad="38100" dist="38100" dir="2700000" algn="tl">
                    <a:srgbClr val="000000">
                      <a:alpha val="43137"/>
                    </a:srgbClr>
                  </a:outerShdw>
                </a:effectLst>
                <a:latin typeface="+mj-lt"/>
                <a:ea typeface="+mj-ea"/>
                <a:cs typeface="+mj-cs"/>
              </a:rPr>
              <a:t>安全协议实践</a:t>
            </a:r>
          </a:p>
        </p:txBody>
      </p:sp>
      <p:sp>
        <p:nvSpPr>
          <p:cNvPr id="8" name="内容占位符 7"/>
          <p:cNvSpPr>
            <a:spLocks noGrp="1"/>
          </p:cNvSpPr>
          <p:nvPr>
            <p:ph idx="1"/>
          </p:nvPr>
        </p:nvSpPr>
        <p:spPr>
          <a:xfrm>
            <a:off x="457200" y="990600"/>
            <a:ext cx="8534400" cy="5486400"/>
          </a:xfrm>
        </p:spPr>
        <p:txBody>
          <a:bodyPr/>
          <a:lstStyle/>
          <a:p>
            <a:pPr>
              <a:lnSpc>
                <a:spcPct val="110000"/>
              </a:lnSpc>
            </a:pPr>
            <a:r>
              <a:rPr lang="en-US" altLang="zh-CN" sz="2400" dirty="0" smtClean="0">
                <a:solidFill>
                  <a:srgbClr val="020202"/>
                </a:solidFill>
                <a:effectLst>
                  <a:outerShdw blurRad="38100" dist="38100" dir="2700000" algn="tl">
                    <a:srgbClr val="C0C0C0"/>
                  </a:outerShdw>
                </a:effectLst>
                <a:latin typeface="华文中宋" pitchFamily="2" charset="-122"/>
              </a:rPr>
              <a:t>IP</a:t>
            </a:r>
            <a:r>
              <a:rPr lang="zh-CN" altLang="en-US" sz="2400" dirty="0" smtClean="0">
                <a:solidFill>
                  <a:srgbClr val="020202"/>
                </a:solidFill>
                <a:effectLst>
                  <a:outerShdw blurRad="38100" dist="38100" dir="2700000" algn="tl">
                    <a:srgbClr val="C0C0C0"/>
                  </a:outerShdw>
                </a:effectLst>
                <a:latin typeface="华文中宋" pitchFamily="2" charset="-122"/>
              </a:rPr>
              <a:t>本身不提供安全保护，所以网络入侵者能通过数据包嗅探</a:t>
            </a:r>
            <a:r>
              <a:rPr lang="en-US" altLang="zh-CN" sz="2400" dirty="0" smtClean="0">
                <a:solidFill>
                  <a:srgbClr val="020202"/>
                </a:solidFill>
                <a:effectLst>
                  <a:outerShdw blurRad="38100" dist="38100" dir="2700000" algn="tl">
                    <a:srgbClr val="C0C0C0"/>
                  </a:outerShdw>
                </a:effectLst>
                <a:latin typeface="华文中宋" pitchFamily="2" charset="-122"/>
              </a:rPr>
              <a:t>(sniffer)</a:t>
            </a:r>
            <a:r>
              <a:rPr lang="zh-CN" altLang="en-US" sz="2400" dirty="0" smtClean="0">
                <a:solidFill>
                  <a:srgbClr val="020202"/>
                </a:solidFill>
                <a:effectLst>
                  <a:outerShdw blurRad="38100" dist="38100" dir="2700000" algn="tl">
                    <a:srgbClr val="C0C0C0"/>
                  </a:outerShdw>
                </a:effectLst>
                <a:latin typeface="华文中宋" pitchFamily="2" charset="-122"/>
              </a:rPr>
              <a:t>、</a:t>
            </a:r>
            <a:r>
              <a:rPr lang="en-US" altLang="zh-CN" sz="2400" dirty="0" smtClean="0">
                <a:solidFill>
                  <a:srgbClr val="020202"/>
                </a:solidFill>
                <a:effectLst>
                  <a:outerShdw blurRad="38100" dist="38100" dir="2700000" algn="tl">
                    <a:srgbClr val="C0C0C0"/>
                  </a:outerShdw>
                </a:effectLst>
                <a:latin typeface="华文中宋" pitchFamily="2" charset="-122"/>
              </a:rPr>
              <a:t>IP</a:t>
            </a:r>
            <a:r>
              <a:rPr lang="zh-CN" altLang="en-US" sz="2400" dirty="0" smtClean="0">
                <a:solidFill>
                  <a:srgbClr val="020202"/>
                </a:solidFill>
                <a:effectLst>
                  <a:outerShdw blurRad="38100" dist="38100" dir="2700000" algn="tl">
                    <a:srgbClr val="C0C0C0"/>
                  </a:outerShdw>
                </a:effectLst>
                <a:latin typeface="华文中宋" pitchFamily="2" charset="-122"/>
              </a:rPr>
              <a:t>欺骗</a:t>
            </a:r>
            <a:r>
              <a:rPr lang="en-US" altLang="zh-CN" sz="2400" dirty="0" smtClean="0">
                <a:solidFill>
                  <a:srgbClr val="020202"/>
                </a:solidFill>
                <a:effectLst>
                  <a:outerShdw blurRad="38100" dist="38100" dir="2700000" algn="tl">
                    <a:srgbClr val="C0C0C0"/>
                  </a:outerShdw>
                </a:effectLst>
                <a:latin typeface="华文中宋" pitchFamily="2" charset="-122"/>
              </a:rPr>
              <a:t>(spoofing)</a:t>
            </a:r>
            <a:r>
              <a:rPr lang="zh-CN" altLang="en-US" sz="2400" dirty="0" smtClean="0">
                <a:solidFill>
                  <a:srgbClr val="020202"/>
                </a:solidFill>
                <a:effectLst>
                  <a:outerShdw blurRad="38100" dist="38100" dir="2700000" algn="tl">
                    <a:srgbClr val="C0C0C0"/>
                  </a:outerShdw>
                </a:effectLst>
                <a:latin typeface="华文中宋" pitchFamily="2" charset="-122"/>
              </a:rPr>
              <a:t>、会话劫持</a:t>
            </a:r>
            <a:r>
              <a:rPr lang="en-US" altLang="zh-CN" sz="2400" dirty="0" smtClean="0">
                <a:solidFill>
                  <a:srgbClr val="020202"/>
                </a:solidFill>
                <a:effectLst>
                  <a:outerShdw blurRad="38100" dist="38100" dir="2700000" algn="tl">
                    <a:srgbClr val="C0C0C0"/>
                  </a:outerShdw>
                </a:effectLst>
                <a:latin typeface="华文中宋" pitchFamily="2" charset="-122"/>
              </a:rPr>
              <a:t>(session hijacking)</a:t>
            </a:r>
            <a:r>
              <a:rPr lang="zh-CN" altLang="en-US" sz="2400" dirty="0" smtClean="0">
                <a:solidFill>
                  <a:srgbClr val="020202"/>
                </a:solidFill>
                <a:effectLst>
                  <a:outerShdw blurRad="38100" dist="38100" dir="2700000" algn="tl">
                    <a:srgbClr val="C0C0C0"/>
                  </a:outerShdw>
                </a:effectLst>
                <a:latin typeface="华文中宋" pitchFamily="2" charset="-122"/>
              </a:rPr>
              <a:t>和重放攻击（</a:t>
            </a:r>
            <a:r>
              <a:rPr lang="en-US" altLang="zh-CN" sz="2400" dirty="0" smtClean="0">
                <a:solidFill>
                  <a:srgbClr val="020202"/>
                </a:solidFill>
                <a:effectLst>
                  <a:outerShdw blurRad="38100" dist="38100" dir="2700000" algn="tl">
                    <a:srgbClr val="C0C0C0"/>
                  </a:outerShdw>
                </a:effectLst>
                <a:latin typeface="华文中宋" pitchFamily="2" charset="-122"/>
              </a:rPr>
              <a:t>replay</a:t>
            </a:r>
            <a:r>
              <a:rPr lang="zh-CN" altLang="en-US" sz="2400" dirty="0" smtClean="0">
                <a:solidFill>
                  <a:srgbClr val="020202"/>
                </a:solidFill>
                <a:effectLst>
                  <a:outerShdw blurRad="38100" dist="38100" dir="2700000" algn="tl">
                    <a:srgbClr val="C0C0C0"/>
                  </a:outerShdw>
                </a:effectLst>
                <a:latin typeface="华文中宋" pitchFamily="2" charset="-122"/>
              </a:rPr>
              <a:t>）等方法来攻击</a:t>
            </a:r>
          </a:p>
          <a:p>
            <a:pPr>
              <a:lnSpc>
                <a:spcPct val="110000"/>
              </a:lnSpc>
            </a:pPr>
            <a:r>
              <a:rPr lang="zh-CN" altLang="en-US" sz="2400" dirty="0" smtClean="0">
                <a:solidFill>
                  <a:srgbClr val="020202"/>
                </a:solidFill>
                <a:effectLst>
                  <a:outerShdw blurRad="38100" dist="38100" dir="2700000" algn="tl">
                    <a:srgbClr val="C0C0C0"/>
                  </a:outerShdw>
                </a:effectLst>
                <a:latin typeface="华文中宋" pitchFamily="2" charset="-122"/>
              </a:rPr>
              <a:t>针对这些问题，</a:t>
            </a:r>
            <a:r>
              <a:rPr lang="en-US" altLang="zh-CN" sz="2400" dirty="0" smtClean="0">
                <a:solidFill>
                  <a:srgbClr val="020202"/>
                </a:solidFill>
                <a:effectLst>
                  <a:outerShdw blurRad="38100" dist="38100" dir="2700000" algn="tl">
                    <a:srgbClr val="C0C0C0"/>
                  </a:outerShdw>
                </a:effectLst>
                <a:latin typeface="华文中宋" pitchFamily="2" charset="-122"/>
              </a:rPr>
              <a:t>IPSec</a:t>
            </a:r>
            <a:r>
              <a:rPr lang="zh-CN" altLang="en-US" sz="2400" dirty="0" smtClean="0">
                <a:solidFill>
                  <a:srgbClr val="020202"/>
                </a:solidFill>
                <a:effectLst>
                  <a:outerShdw blurRad="38100" dist="38100" dir="2700000" algn="tl">
                    <a:srgbClr val="C0C0C0"/>
                  </a:outerShdw>
                </a:effectLst>
                <a:latin typeface="华文中宋" pitchFamily="2" charset="-122"/>
              </a:rPr>
              <a:t>可以有效地保护</a:t>
            </a:r>
            <a:r>
              <a:rPr lang="en-US" altLang="zh-CN" sz="2400" dirty="0" smtClean="0">
                <a:solidFill>
                  <a:srgbClr val="020202"/>
                </a:solidFill>
                <a:effectLst>
                  <a:outerShdw blurRad="38100" dist="38100" dir="2700000" algn="tl">
                    <a:srgbClr val="C0C0C0"/>
                  </a:outerShdw>
                </a:effectLst>
                <a:latin typeface="华文中宋" pitchFamily="2" charset="-122"/>
              </a:rPr>
              <a:t>IP</a:t>
            </a:r>
            <a:r>
              <a:rPr lang="zh-CN" altLang="en-US" sz="2400" dirty="0" smtClean="0">
                <a:solidFill>
                  <a:srgbClr val="020202"/>
                </a:solidFill>
                <a:effectLst>
                  <a:outerShdw blurRad="38100" dist="38100" dir="2700000" algn="tl">
                    <a:srgbClr val="C0C0C0"/>
                  </a:outerShdw>
                </a:effectLst>
                <a:latin typeface="华文中宋" pitchFamily="2" charset="-122"/>
              </a:rPr>
              <a:t>数据包的机密性和完整性以及一定程度的抗重放能力</a:t>
            </a:r>
          </a:p>
          <a:p>
            <a:pPr>
              <a:lnSpc>
                <a:spcPct val="110000"/>
              </a:lnSpc>
            </a:pPr>
            <a:r>
              <a:rPr lang="en-US" altLang="zh-CN" sz="2400" dirty="0" smtClean="0">
                <a:solidFill>
                  <a:srgbClr val="020202"/>
                </a:solidFill>
                <a:effectLst>
                  <a:outerShdw blurRad="38100" dist="38100" dir="2700000" algn="tl">
                    <a:srgbClr val="C0C0C0"/>
                  </a:outerShdw>
                </a:effectLst>
                <a:latin typeface="华文中宋" pitchFamily="2" charset="-122"/>
              </a:rPr>
              <a:t>IPSec</a:t>
            </a:r>
            <a:r>
              <a:rPr lang="zh-CN" altLang="en-US" sz="2400" dirty="0" smtClean="0">
                <a:solidFill>
                  <a:srgbClr val="020202"/>
                </a:solidFill>
                <a:effectLst>
                  <a:outerShdw blurRad="38100" dist="38100" dir="2700000" algn="tl">
                    <a:srgbClr val="C0C0C0"/>
                  </a:outerShdw>
                </a:effectLst>
                <a:latin typeface="华文中宋" pitchFamily="2" charset="-122"/>
              </a:rPr>
              <a:t>是工作在网络层上的安全协议，由</a:t>
            </a:r>
            <a:r>
              <a:rPr lang="en-US" altLang="zh-CN" sz="2400" dirty="0" smtClean="0">
                <a:solidFill>
                  <a:srgbClr val="020202"/>
                </a:solidFill>
                <a:effectLst>
                  <a:outerShdw blurRad="38100" dist="38100" dir="2700000" algn="tl">
                    <a:srgbClr val="C0C0C0"/>
                  </a:outerShdw>
                </a:effectLst>
                <a:latin typeface="华文中宋" pitchFamily="2" charset="-122"/>
              </a:rPr>
              <a:t>IETF</a:t>
            </a:r>
            <a:r>
              <a:rPr lang="zh-CN" altLang="en-US" sz="2400" dirty="0" smtClean="0">
                <a:solidFill>
                  <a:srgbClr val="020202"/>
                </a:solidFill>
                <a:effectLst>
                  <a:outerShdw blurRad="38100" dist="38100" dir="2700000" algn="tl">
                    <a:srgbClr val="C0C0C0"/>
                  </a:outerShdw>
                </a:effectLst>
                <a:latin typeface="华文中宋" pitchFamily="2" charset="-122"/>
              </a:rPr>
              <a:t>设计，作为基于</a:t>
            </a:r>
            <a:r>
              <a:rPr lang="en-US" altLang="zh-CN" sz="2400" dirty="0" smtClean="0">
                <a:solidFill>
                  <a:srgbClr val="020202"/>
                </a:solidFill>
                <a:effectLst>
                  <a:outerShdw blurRad="38100" dist="38100" dir="2700000" algn="tl">
                    <a:srgbClr val="C0C0C0"/>
                  </a:outerShdw>
                </a:effectLst>
                <a:latin typeface="华文中宋" pitchFamily="2" charset="-122"/>
              </a:rPr>
              <a:t>IP</a:t>
            </a:r>
            <a:r>
              <a:rPr lang="zh-CN" altLang="en-US" sz="2400" dirty="0" smtClean="0">
                <a:solidFill>
                  <a:srgbClr val="020202"/>
                </a:solidFill>
                <a:effectLst>
                  <a:outerShdw blurRad="38100" dist="38100" dir="2700000" algn="tl">
                    <a:srgbClr val="C0C0C0"/>
                  </a:outerShdw>
                </a:effectLst>
                <a:latin typeface="华文中宋" pitchFamily="2" charset="-122"/>
              </a:rPr>
              <a:t>通信环境下一种端到端的保证数据安全的机制，是为</a:t>
            </a:r>
            <a:r>
              <a:rPr lang="en-US" altLang="zh-CN" sz="2400" dirty="0" smtClean="0">
                <a:solidFill>
                  <a:srgbClr val="020202"/>
                </a:solidFill>
                <a:effectLst>
                  <a:outerShdw blurRad="38100" dist="38100" dir="2700000" algn="tl">
                    <a:srgbClr val="C0C0C0"/>
                  </a:outerShdw>
                </a:effectLst>
                <a:latin typeface="华文中宋" pitchFamily="2" charset="-122"/>
              </a:rPr>
              <a:t>IP</a:t>
            </a:r>
            <a:r>
              <a:rPr lang="zh-CN" altLang="en-US" sz="2400" dirty="0" smtClean="0">
                <a:solidFill>
                  <a:srgbClr val="020202"/>
                </a:solidFill>
                <a:effectLst>
                  <a:outerShdw blurRad="38100" dist="38100" dir="2700000" algn="tl">
                    <a:srgbClr val="C0C0C0"/>
                  </a:outerShdw>
                </a:effectLst>
                <a:latin typeface="华文中宋" pitchFamily="2" charset="-122"/>
              </a:rPr>
              <a:t>层</a:t>
            </a:r>
            <a:r>
              <a:rPr lang="en-US" altLang="zh-CN" sz="2400" dirty="0" smtClean="0">
                <a:solidFill>
                  <a:srgbClr val="020202"/>
                </a:solidFill>
                <a:effectLst>
                  <a:outerShdw blurRad="38100" dist="38100" dir="2700000" algn="tl">
                    <a:srgbClr val="C0C0C0"/>
                  </a:outerShdw>
                </a:effectLst>
                <a:latin typeface="华文中宋" pitchFamily="2" charset="-122"/>
              </a:rPr>
              <a:t>(</a:t>
            </a:r>
            <a:r>
              <a:rPr lang="zh-CN" altLang="en-US" sz="2400" dirty="0" smtClean="0">
                <a:solidFill>
                  <a:srgbClr val="020202"/>
                </a:solidFill>
                <a:effectLst>
                  <a:outerShdw blurRad="38100" dist="38100" dir="2700000" algn="tl">
                    <a:srgbClr val="C0C0C0"/>
                  </a:outerShdw>
                </a:effectLst>
                <a:latin typeface="华文中宋" pitchFamily="2" charset="-122"/>
              </a:rPr>
              <a:t>网络层</a:t>
            </a:r>
            <a:r>
              <a:rPr lang="en-US" altLang="zh-CN" sz="2400" dirty="0" smtClean="0">
                <a:solidFill>
                  <a:srgbClr val="020202"/>
                </a:solidFill>
                <a:effectLst>
                  <a:outerShdw blurRad="38100" dist="38100" dir="2700000" algn="tl">
                    <a:srgbClr val="C0C0C0"/>
                  </a:outerShdw>
                </a:effectLst>
                <a:latin typeface="华文中宋" pitchFamily="2" charset="-122"/>
              </a:rPr>
              <a:t>)</a:t>
            </a:r>
            <a:r>
              <a:rPr lang="zh-CN" altLang="en-US" sz="2400" dirty="0" smtClean="0">
                <a:solidFill>
                  <a:srgbClr val="020202"/>
                </a:solidFill>
                <a:effectLst>
                  <a:outerShdw blurRad="38100" dist="38100" dir="2700000" algn="tl">
                    <a:srgbClr val="C0C0C0"/>
                  </a:outerShdw>
                </a:effectLst>
                <a:latin typeface="华文中宋" pitchFamily="2" charset="-122"/>
              </a:rPr>
              <a:t>制订的安全标准</a:t>
            </a:r>
          </a:p>
          <a:p>
            <a:pPr lvl="1">
              <a:lnSpc>
                <a:spcPct val="90000"/>
              </a:lnSpc>
            </a:pPr>
            <a:r>
              <a:rPr lang="zh-CN" altLang="en-US" dirty="0" smtClean="0"/>
              <a:t>强制包含在 </a:t>
            </a:r>
            <a:r>
              <a:rPr lang="en-US" altLang="zh-CN" dirty="0" smtClean="0"/>
              <a:t>IPv6 </a:t>
            </a:r>
            <a:r>
              <a:rPr lang="zh-CN" altLang="en-US" dirty="0" smtClean="0"/>
              <a:t>版本－－内嵌</a:t>
            </a:r>
          </a:p>
          <a:p>
            <a:pPr lvl="1">
              <a:lnSpc>
                <a:spcPct val="90000"/>
              </a:lnSpc>
            </a:pPr>
            <a:r>
              <a:rPr lang="zh-CN" altLang="en-US" dirty="0" smtClean="0"/>
              <a:t>在</a:t>
            </a:r>
            <a:r>
              <a:rPr lang="en-US" altLang="zh-CN" dirty="0" smtClean="0"/>
              <a:t>IPv4 </a:t>
            </a:r>
            <a:r>
              <a:rPr lang="zh-CN" altLang="en-US" dirty="0" smtClean="0"/>
              <a:t>版本可选择－－－封装在数据部分，作为数据载荷</a:t>
            </a:r>
            <a:endParaRPr lang="zh-CN" altLang="en-US" dirty="0" smtClean="0">
              <a:latin typeface="华文中宋" pitchFamily="2" charset="-122"/>
            </a:endParaRPr>
          </a:p>
          <a:p>
            <a:pPr>
              <a:lnSpc>
                <a:spcPct val="100000"/>
              </a:lnSpc>
            </a:pPr>
            <a:endParaRPr lang="zh-CN" altLang="en-US" sz="1800" dirty="0">
              <a:solidFill>
                <a:srgbClr val="020202"/>
              </a:solidFill>
              <a:effectLst>
                <a:outerShdw blurRad="38100" dist="38100" dir="2700000" algn="tl">
                  <a:srgbClr val="C0C0C0"/>
                </a:outerShdw>
              </a:effectLst>
            </a:endParaRPr>
          </a:p>
        </p:txBody>
      </p:sp>
      <p:sp>
        <p:nvSpPr>
          <p:cNvPr id="6" name="灯片编号占位符 3"/>
          <p:cNvSpPr>
            <a:spLocks noGrp="1"/>
          </p:cNvSpPr>
          <p:nvPr>
            <p:ph type="sldNum" sz="quarter" idx="12"/>
          </p:nvPr>
        </p:nvSpPr>
        <p:spPr>
          <a:xfrm>
            <a:off x="7391400" y="6477000"/>
            <a:ext cx="1295400" cy="304800"/>
          </a:xfrm>
        </p:spPr>
        <p:txBody>
          <a:bodyPr/>
          <a:lstStyle/>
          <a:p>
            <a:pPr>
              <a:defRPr/>
            </a:pPr>
            <a:fld id="{896E1043-1F2A-4C9B-855A-0B3264F68AF7}" type="slidenum">
              <a:rPr lang="en-US" altLang="zh-CN" smtClean="0"/>
              <a:pPr>
                <a:defRPr/>
              </a:pPr>
              <a:t>109</a:t>
            </a:fld>
            <a:r>
              <a:rPr lang="en-US" altLang="zh-CN" dirty="0" smtClean="0"/>
              <a:t>/</a:t>
            </a:r>
            <a:endParaRPr lang="en-US" altLang="zh-CN" dirty="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7.2.2 </a:t>
            </a:r>
            <a:r>
              <a:rPr lang="en-US" altLang="zh-CN" dirty="0" err="1" smtClean="0"/>
              <a:t>Daolev</a:t>
            </a:r>
            <a:r>
              <a:rPr lang="en-US" altLang="zh-CN" dirty="0" smtClean="0"/>
              <a:t>-Yao</a:t>
            </a:r>
            <a:r>
              <a:rPr lang="zh-CN" altLang="en-US" dirty="0" smtClean="0"/>
              <a:t>威胁模型与常见攻击</a:t>
            </a:r>
            <a:endParaRPr lang="zh-CN" altLang="en-US" dirty="0"/>
          </a:p>
        </p:txBody>
      </p:sp>
      <p:sp>
        <p:nvSpPr>
          <p:cNvPr id="3" name="内容占位符 2"/>
          <p:cNvSpPr>
            <a:spLocks noGrp="1"/>
          </p:cNvSpPr>
          <p:nvPr>
            <p:ph idx="1"/>
          </p:nvPr>
        </p:nvSpPr>
        <p:spPr>
          <a:xfrm>
            <a:off x="457200" y="990600"/>
            <a:ext cx="8382000" cy="5486400"/>
          </a:xfrm>
        </p:spPr>
        <p:txBody>
          <a:bodyPr/>
          <a:lstStyle/>
          <a:p>
            <a:pPr lvl="1" eaLnBrk="1" hangingPunct="1">
              <a:lnSpc>
                <a:spcPct val="100000"/>
              </a:lnSpc>
            </a:pPr>
            <a:r>
              <a:rPr lang="zh-CN" altLang="en-US" dirty="0" smtClean="0"/>
              <a:t>第</a:t>
            </a:r>
            <a:r>
              <a:rPr lang="en-US" altLang="zh-CN" dirty="0" smtClean="0"/>
              <a:t>2</a:t>
            </a:r>
            <a:r>
              <a:rPr lang="zh-CN" altLang="en-US" dirty="0" smtClean="0"/>
              <a:t>点贡献是，</a:t>
            </a:r>
            <a:r>
              <a:rPr lang="zh-CN" altLang="en-US" dirty="0" smtClean="0">
                <a:solidFill>
                  <a:srgbClr val="0000FF"/>
                </a:solidFill>
              </a:rPr>
              <a:t>建立了攻击者模型</a:t>
            </a:r>
            <a:r>
              <a:rPr lang="en-US" altLang="zh-CN" dirty="0" smtClean="0">
                <a:solidFill>
                  <a:srgbClr val="0000FF"/>
                </a:solidFill>
              </a:rPr>
              <a:t>.</a:t>
            </a:r>
            <a:r>
              <a:rPr lang="zh-CN" altLang="en-US" dirty="0" smtClean="0"/>
              <a:t>他们认为</a:t>
            </a:r>
            <a:r>
              <a:rPr lang="en-US" altLang="zh-CN" dirty="0" smtClean="0"/>
              <a:t>,</a:t>
            </a:r>
            <a:r>
              <a:rPr lang="zh-CN" altLang="en-US" dirty="0" smtClean="0"/>
              <a:t>攻击者的知识和能力不能够低估</a:t>
            </a:r>
            <a:r>
              <a:rPr lang="en-US" altLang="zh-CN" dirty="0" smtClean="0"/>
              <a:t>,</a:t>
            </a:r>
            <a:r>
              <a:rPr lang="zh-CN" altLang="en-US" dirty="0" smtClean="0"/>
              <a:t>攻击者可以控制整个通信网络</a:t>
            </a:r>
            <a:r>
              <a:rPr lang="en-US" altLang="zh-CN" dirty="0" smtClean="0"/>
              <a:t>.</a:t>
            </a:r>
            <a:r>
              <a:rPr lang="en-US" altLang="zh-CN" dirty="0" err="1" smtClean="0"/>
              <a:t>Dolev</a:t>
            </a:r>
            <a:r>
              <a:rPr lang="en-US" altLang="zh-CN" dirty="0" smtClean="0"/>
              <a:t> </a:t>
            </a:r>
            <a:r>
              <a:rPr lang="zh-CN" altLang="en-US" dirty="0" smtClean="0"/>
              <a:t>和</a:t>
            </a:r>
            <a:r>
              <a:rPr lang="en-US" altLang="zh-CN" dirty="0" smtClean="0"/>
              <a:t>Yao </a:t>
            </a:r>
            <a:r>
              <a:rPr lang="zh-CN" altLang="en-US" dirty="0" smtClean="0"/>
              <a:t>认为攻击者具有如下能力</a:t>
            </a:r>
            <a:r>
              <a:rPr lang="en-US" altLang="zh-CN" dirty="0" smtClean="0"/>
              <a:t>:</a:t>
            </a:r>
          </a:p>
          <a:p>
            <a:pPr lvl="2" eaLnBrk="1" hangingPunct="1">
              <a:lnSpc>
                <a:spcPct val="100000"/>
              </a:lnSpc>
            </a:pPr>
            <a:r>
              <a:rPr lang="en-US" altLang="zh-CN" dirty="0" smtClean="0"/>
              <a:t>(1) </a:t>
            </a:r>
            <a:r>
              <a:rPr lang="zh-CN" altLang="en-US" dirty="0" smtClean="0"/>
              <a:t>可以窃听所有经过网络的消息</a:t>
            </a:r>
            <a:r>
              <a:rPr lang="en-US" altLang="zh-CN" dirty="0" smtClean="0"/>
              <a:t>;</a:t>
            </a:r>
          </a:p>
          <a:p>
            <a:pPr lvl="2" eaLnBrk="1" hangingPunct="1">
              <a:lnSpc>
                <a:spcPct val="100000"/>
              </a:lnSpc>
            </a:pPr>
            <a:r>
              <a:rPr lang="en-US" altLang="zh-CN" dirty="0" smtClean="0"/>
              <a:t>(2) </a:t>
            </a:r>
            <a:r>
              <a:rPr lang="zh-CN" altLang="en-US" dirty="0" smtClean="0"/>
              <a:t>可以阻止和截获所有经过网络的消息</a:t>
            </a:r>
            <a:r>
              <a:rPr lang="en-US" altLang="zh-CN" dirty="0" smtClean="0"/>
              <a:t>;</a:t>
            </a:r>
          </a:p>
          <a:p>
            <a:pPr lvl="2" eaLnBrk="1" hangingPunct="1">
              <a:lnSpc>
                <a:spcPct val="100000"/>
              </a:lnSpc>
            </a:pPr>
            <a:r>
              <a:rPr lang="en-US" altLang="zh-CN" dirty="0" smtClean="0"/>
              <a:t>(3) </a:t>
            </a:r>
            <a:r>
              <a:rPr lang="zh-CN" altLang="en-US" dirty="0" smtClean="0"/>
              <a:t>可以存储所获得或自身创造的消息</a:t>
            </a:r>
            <a:r>
              <a:rPr lang="en-US" altLang="zh-CN" dirty="0" smtClean="0"/>
              <a:t>;</a:t>
            </a:r>
          </a:p>
          <a:p>
            <a:pPr lvl="2" eaLnBrk="1" hangingPunct="1">
              <a:lnSpc>
                <a:spcPct val="100000"/>
              </a:lnSpc>
            </a:pPr>
            <a:r>
              <a:rPr lang="en-US" altLang="zh-CN" dirty="0" smtClean="0"/>
              <a:t>(4) </a:t>
            </a:r>
            <a:r>
              <a:rPr lang="zh-CN" altLang="en-US" dirty="0" smtClean="0"/>
              <a:t>可以根据存储的消息伪造消息</a:t>
            </a:r>
            <a:r>
              <a:rPr lang="en-US" altLang="zh-CN" dirty="0" smtClean="0"/>
              <a:t>,</a:t>
            </a:r>
            <a:r>
              <a:rPr lang="zh-CN" altLang="en-US" dirty="0" smtClean="0"/>
              <a:t>并发送该消息</a:t>
            </a:r>
            <a:r>
              <a:rPr lang="en-US" altLang="zh-CN" dirty="0" smtClean="0"/>
              <a:t>;</a:t>
            </a:r>
          </a:p>
          <a:p>
            <a:pPr lvl="2" eaLnBrk="1" hangingPunct="1">
              <a:lnSpc>
                <a:spcPct val="100000"/>
              </a:lnSpc>
            </a:pPr>
            <a:r>
              <a:rPr lang="en-US" altLang="zh-CN" dirty="0" smtClean="0"/>
              <a:t>(5) </a:t>
            </a:r>
            <a:r>
              <a:rPr lang="zh-CN" altLang="en-US" dirty="0" smtClean="0"/>
              <a:t>可以作为合法的主体参与协议的运行</a:t>
            </a:r>
            <a:r>
              <a:rPr lang="en-US" altLang="zh-CN" dirty="0" smtClean="0"/>
              <a:t>.</a:t>
            </a:r>
          </a:p>
          <a:p>
            <a:pPr lvl="1" eaLnBrk="1" hangingPunct="1">
              <a:lnSpc>
                <a:spcPct val="100000"/>
              </a:lnSpc>
            </a:pPr>
            <a:r>
              <a:rPr lang="en-US" altLang="zh-CN" dirty="0" err="1" smtClean="0"/>
              <a:t>Dolev</a:t>
            </a:r>
            <a:r>
              <a:rPr lang="en-US" altLang="zh-CN" dirty="0" smtClean="0"/>
              <a:t> </a:t>
            </a:r>
            <a:r>
              <a:rPr lang="zh-CN" altLang="en-US" dirty="0" smtClean="0"/>
              <a:t>和</a:t>
            </a:r>
            <a:r>
              <a:rPr lang="en-US" altLang="zh-CN" dirty="0" smtClean="0"/>
              <a:t>Yao </a:t>
            </a:r>
            <a:r>
              <a:rPr lang="zh-CN" altLang="en-US" dirty="0" smtClean="0"/>
              <a:t>的工作具有深远的影响</a:t>
            </a:r>
            <a:r>
              <a:rPr lang="en-US" altLang="zh-CN" dirty="0" smtClean="0"/>
              <a:t>.</a:t>
            </a:r>
            <a:r>
              <a:rPr lang="zh-CN" altLang="en-US" dirty="0" smtClean="0"/>
              <a:t>迄今为止</a:t>
            </a:r>
            <a:r>
              <a:rPr lang="en-US" altLang="zh-CN" dirty="0" smtClean="0"/>
              <a:t>,</a:t>
            </a:r>
            <a:r>
              <a:rPr lang="zh-CN" altLang="en-US" dirty="0" smtClean="0"/>
              <a:t>大部分有关安全协议的研究工作都遵循</a:t>
            </a:r>
            <a:r>
              <a:rPr lang="en-US" altLang="zh-CN" dirty="0" err="1" smtClean="0"/>
              <a:t>Dolev</a:t>
            </a:r>
            <a:r>
              <a:rPr lang="en-US" altLang="zh-CN" dirty="0" smtClean="0"/>
              <a:t> </a:t>
            </a:r>
            <a:r>
              <a:rPr lang="zh-CN" altLang="en-US" dirty="0" smtClean="0"/>
              <a:t>和</a:t>
            </a:r>
            <a:r>
              <a:rPr lang="en-US" altLang="zh-CN" dirty="0" smtClean="0"/>
              <a:t>Yao </a:t>
            </a:r>
            <a:r>
              <a:rPr lang="zh-CN" altLang="en-US" dirty="0" smtClean="0"/>
              <a:t>的基本思想</a:t>
            </a:r>
            <a:endParaRPr lang="en-US" altLang="zh-CN" dirty="0" smtClean="0"/>
          </a:p>
        </p:txBody>
      </p:sp>
      <p:sp>
        <p:nvSpPr>
          <p:cNvPr id="4" name="灯片编号占位符 3"/>
          <p:cNvSpPr>
            <a:spLocks noGrp="1"/>
          </p:cNvSpPr>
          <p:nvPr>
            <p:ph type="sldNum" sz="quarter" idx="12"/>
          </p:nvPr>
        </p:nvSpPr>
        <p:spPr>
          <a:xfrm>
            <a:off x="7391400" y="6477000"/>
            <a:ext cx="1295400" cy="304800"/>
          </a:xfrm>
        </p:spPr>
        <p:txBody>
          <a:bodyPr/>
          <a:lstStyle/>
          <a:p>
            <a:pPr>
              <a:defRPr/>
            </a:pPr>
            <a:fld id="{896E1043-1F2A-4C9B-855A-0B3264F68AF7}" type="slidenum">
              <a:rPr lang="en-US" altLang="zh-CN" smtClean="0"/>
              <a:pPr>
                <a:defRPr/>
              </a:pPr>
              <a:t>11</a:t>
            </a:fld>
            <a:r>
              <a:rPr lang="en-US" altLang="zh-CN" dirty="0" smtClean="0"/>
              <a:t>/</a:t>
            </a:r>
            <a:endParaRPr lang="en-US" altLang="zh-CN" dirty="0"/>
          </a:p>
        </p:txBody>
      </p:sp>
      <p:sp>
        <p:nvSpPr>
          <p:cNvPr id="5" name="标题 1"/>
          <p:cNvSpPr txBox="1">
            <a:spLocks/>
          </p:cNvSpPr>
          <p:nvPr/>
        </p:nvSpPr>
        <p:spPr bwMode="auto">
          <a:xfrm>
            <a:off x="533400" y="0"/>
            <a:ext cx="7696200" cy="304800"/>
          </a:xfrm>
          <a:prstGeom prst="rect">
            <a:avLst/>
          </a:prstGeom>
          <a:solidFill>
            <a:schemeClr val="accent5"/>
          </a:solidFill>
          <a:ln w="9525">
            <a:noFill/>
            <a:miter lim="800000"/>
            <a:headEnd/>
            <a:tailEnd/>
          </a:ln>
        </p:spPr>
        <p:txBody>
          <a:bodyPr vert="horz" wrap="square" lIns="91440" tIns="45720" rIns="91440" bIns="45720" numCol="1" anchor="b" anchorCtr="0" compatLnSpc="1">
            <a:prstTxWarp prst="textNoShape">
              <a:avLst/>
            </a:prstTxWarp>
          </a:bodyPr>
          <a:lstStyle/>
          <a:p>
            <a:pPr algn="l" eaLnBrk="0" hangingPunct="0">
              <a:defRPr/>
            </a:pPr>
            <a:r>
              <a:rPr lang="zh-CN" altLang="en-US" sz="1800" kern="0" dirty="0" smtClean="0">
                <a:solidFill>
                  <a:srgbClr val="004C00"/>
                </a:solidFill>
                <a:effectLst>
                  <a:outerShdw blurRad="38100" dist="38100" dir="2700000" algn="tl">
                    <a:srgbClr val="000000">
                      <a:alpha val="43137"/>
                    </a:srgbClr>
                  </a:outerShdw>
                </a:effectLst>
                <a:latin typeface="+mj-lt"/>
                <a:ea typeface="+mj-ea"/>
                <a:cs typeface="+mj-cs"/>
              </a:rPr>
              <a:t>第七章 密码协议：</a:t>
            </a:r>
            <a:r>
              <a:rPr lang="en-US" altLang="zh-CN" sz="1800" kern="0" dirty="0" smtClean="0">
                <a:solidFill>
                  <a:srgbClr val="004C00"/>
                </a:solidFill>
                <a:effectLst>
                  <a:outerShdw blurRad="38100" dist="38100" dir="2700000" algn="tl">
                    <a:srgbClr val="000000">
                      <a:alpha val="43137"/>
                    </a:srgbClr>
                  </a:outerShdw>
                </a:effectLst>
              </a:rPr>
              <a:t>7.2 </a:t>
            </a:r>
            <a:r>
              <a:rPr lang="zh-CN" altLang="en-US" sz="1800" kern="0" dirty="0" smtClean="0">
                <a:solidFill>
                  <a:srgbClr val="004C00"/>
                </a:solidFill>
                <a:effectLst>
                  <a:outerShdw blurRad="38100" dist="38100" dir="2700000" algn="tl">
                    <a:srgbClr val="000000">
                      <a:alpha val="43137"/>
                    </a:srgbClr>
                  </a:outerShdw>
                </a:effectLst>
              </a:rPr>
              <a:t>认证协议概述</a:t>
            </a:r>
          </a:p>
        </p:txBody>
      </p:sp>
    </p:spTree>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8275" name="Rectangle 3"/>
          <p:cNvSpPr>
            <a:spLocks noGrp="1" noChangeArrowheads="1"/>
          </p:cNvSpPr>
          <p:nvPr>
            <p:ph type="body" idx="1"/>
          </p:nvPr>
        </p:nvSpPr>
        <p:spPr>
          <a:xfrm>
            <a:off x="457200" y="914400"/>
            <a:ext cx="8229600" cy="5715000"/>
          </a:xfrm>
        </p:spPr>
        <p:txBody>
          <a:bodyPr/>
          <a:lstStyle/>
          <a:p>
            <a:r>
              <a:rPr lang="en-US" altLang="zh-CN" sz="2000" dirty="0" err="1">
                <a:solidFill>
                  <a:srgbClr val="020202"/>
                </a:solidFill>
                <a:effectLst>
                  <a:outerShdw blurRad="38100" dist="38100" dir="2700000" algn="tl">
                    <a:srgbClr val="C0C0C0"/>
                  </a:outerShdw>
                </a:effectLst>
                <a:latin typeface="华文中宋" pitchFamily="2" charset="-122"/>
              </a:rPr>
              <a:t>IPSec</a:t>
            </a:r>
            <a:r>
              <a:rPr lang="zh-CN" altLang="en-US" sz="2000" dirty="0">
                <a:solidFill>
                  <a:srgbClr val="020202"/>
                </a:solidFill>
                <a:effectLst>
                  <a:outerShdw blurRad="38100" dist="38100" dir="2700000" algn="tl">
                    <a:srgbClr val="C0C0C0"/>
                  </a:outerShdw>
                </a:effectLst>
                <a:latin typeface="华文中宋" pitchFamily="2" charset="-122"/>
              </a:rPr>
              <a:t>不是一个单独的协议，而是一组协议，由一系列</a:t>
            </a:r>
            <a:r>
              <a:rPr lang="en-US" altLang="zh-CN" sz="2000" dirty="0">
                <a:solidFill>
                  <a:srgbClr val="020202"/>
                </a:solidFill>
                <a:effectLst>
                  <a:outerShdw blurRad="38100" dist="38100" dir="2700000" algn="tl">
                    <a:srgbClr val="C0C0C0"/>
                  </a:outerShdw>
                </a:effectLst>
                <a:latin typeface="华文中宋" pitchFamily="2" charset="-122"/>
              </a:rPr>
              <a:t>RFC</a:t>
            </a:r>
            <a:r>
              <a:rPr lang="zh-CN" altLang="en-US" sz="2000" dirty="0">
                <a:solidFill>
                  <a:srgbClr val="020202"/>
                </a:solidFill>
                <a:effectLst>
                  <a:outerShdw blurRad="38100" dist="38100" dir="2700000" algn="tl">
                    <a:srgbClr val="C0C0C0"/>
                  </a:outerShdw>
                </a:effectLst>
                <a:latin typeface="华文中宋" pitchFamily="2" charset="-122"/>
              </a:rPr>
              <a:t>文档定义</a:t>
            </a:r>
          </a:p>
          <a:p>
            <a:pPr lvl="1"/>
            <a:r>
              <a:rPr lang="zh-CN" altLang="en-US" sz="2000" dirty="0">
                <a:solidFill>
                  <a:srgbClr val="020202"/>
                </a:solidFill>
                <a:effectLst>
                  <a:outerShdw blurRad="38100" dist="38100" dir="2700000" algn="tl">
                    <a:srgbClr val="C0C0C0"/>
                  </a:outerShdw>
                </a:effectLst>
                <a:latin typeface="华文中宋" pitchFamily="2" charset="-122"/>
              </a:rPr>
              <a:t>早期的主要有</a:t>
            </a:r>
            <a:r>
              <a:rPr lang="en-US" altLang="zh-CN" sz="2000" dirty="0">
                <a:solidFill>
                  <a:srgbClr val="020202"/>
                </a:solidFill>
                <a:effectLst>
                  <a:outerShdw blurRad="38100" dist="38100" dir="2700000" algn="tl">
                    <a:srgbClr val="C0C0C0"/>
                  </a:outerShdw>
                </a:effectLst>
                <a:latin typeface="华文中宋" pitchFamily="2" charset="-122"/>
              </a:rPr>
              <a:t>RFCs 2401~2412, 1826</a:t>
            </a:r>
            <a:r>
              <a:rPr lang="zh-CN" altLang="en-US" sz="2000" dirty="0">
                <a:solidFill>
                  <a:srgbClr val="020202"/>
                </a:solidFill>
                <a:effectLst>
                  <a:outerShdw blurRad="38100" dist="38100" dir="2700000" algn="tl">
                    <a:srgbClr val="C0C0C0"/>
                  </a:outerShdw>
                </a:effectLst>
                <a:latin typeface="华文中宋" pitchFamily="2" charset="-122"/>
              </a:rPr>
              <a:t>和</a:t>
            </a:r>
            <a:r>
              <a:rPr lang="en-US" altLang="zh-CN" sz="2000" dirty="0">
                <a:solidFill>
                  <a:srgbClr val="020202"/>
                </a:solidFill>
                <a:effectLst>
                  <a:outerShdw blurRad="38100" dist="38100" dir="2700000" algn="tl">
                    <a:srgbClr val="C0C0C0"/>
                  </a:outerShdw>
                </a:effectLst>
                <a:latin typeface="华文中宋" pitchFamily="2" charset="-122"/>
              </a:rPr>
              <a:t>1827</a:t>
            </a:r>
            <a:r>
              <a:rPr lang="zh-CN" altLang="en-US" sz="2000" dirty="0">
                <a:solidFill>
                  <a:srgbClr val="020202"/>
                </a:solidFill>
                <a:effectLst>
                  <a:outerShdw blurRad="38100" dist="38100" dir="2700000" algn="tl">
                    <a:srgbClr val="C0C0C0"/>
                  </a:outerShdw>
                </a:effectLst>
                <a:latin typeface="华文中宋" pitchFamily="2" charset="-122"/>
              </a:rPr>
              <a:t>。包括</a:t>
            </a:r>
            <a:r>
              <a:rPr lang="en-US" altLang="zh-CN" sz="2000" dirty="0">
                <a:solidFill>
                  <a:srgbClr val="020202"/>
                </a:solidFill>
                <a:effectLst>
                  <a:outerShdw blurRad="38100" dist="38100" dir="2700000" algn="tl">
                    <a:srgbClr val="C0C0C0"/>
                  </a:outerShdw>
                </a:effectLst>
                <a:latin typeface="华文中宋" pitchFamily="2" charset="-122"/>
              </a:rPr>
              <a:t>12</a:t>
            </a:r>
            <a:r>
              <a:rPr lang="zh-CN" altLang="en-US" sz="2000" dirty="0">
                <a:solidFill>
                  <a:srgbClr val="020202"/>
                </a:solidFill>
                <a:effectLst>
                  <a:outerShdw blurRad="38100" dist="38100" dir="2700000" algn="tl">
                    <a:srgbClr val="C0C0C0"/>
                  </a:outerShdw>
                </a:effectLst>
                <a:latin typeface="华文中宋" pitchFamily="2" charset="-122"/>
              </a:rPr>
              <a:t>个</a:t>
            </a:r>
            <a:r>
              <a:rPr lang="en-US" altLang="zh-CN" sz="2000" dirty="0">
                <a:solidFill>
                  <a:srgbClr val="020202"/>
                </a:solidFill>
                <a:effectLst>
                  <a:outerShdw blurRad="38100" dist="38100" dir="2700000" algn="tl">
                    <a:srgbClr val="C0C0C0"/>
                  </a:outerShdw>
                </a:effectLst>
                <a:latin typeface="华文中宋" pitchFamily="2" charset="-122"/>
              </a:rPr>
              <a:t>RFC</a:t>
            </a:r>
            <a:r>
              <a:rPr lang="zh-CN" altLang="en-US" sz="2000" dirty="0">
                <a:solidFill>
                  <a:srgbClr val="020202"/>
                </a:solidFill>
                <a:effectLst>
                  <a:outerShdw blurRad="38100" dist="38100" dir="2700000" algn="tl">
                    <a:srgbClr val="C0C0C0"/>
                  </a:outerShdw>
                </a:effectLst>
                <a:latin typeface="华文中宋" pitchFamily="2" charset="-122"/>
              </a:rPr>
              <a:t>文件和几十个</a:t>
            </a:r>
            <a:r>
              <a:rPr lang="en-US" altLang="zh-CN" sz="2000" dirty="0">
                <a:solidFill>
                  <a:srgbClr val="020202"/>
                </a:solidFill>
                <a:effectLst>
                  <a:outerShdw blurRad="38100" dist="38100" dir="2700000" algn="tl">
                    <a:srgbClr val="C0C0C0"/>
                  </a:outerShdw>
                </a:effectLst>
                <a:latin typeface="华文中宋" pitchFamily="2" charset="-122"/>
              </a:rPr>
              <a:t>Internet</a:t>
            </a:r>
            <a:r>
              <a:rPr lang="zh-CN" altLang="en-US" sz="2000" dirty="0">
                <a:solidFill>
                  <a:srgbClr val="020202"/>
                </a:solidFill>
                <a:effectLst>
                  <a:outerShdw blurRad="38100" dist="38100" dir="2700000" algn="tl">
                    <a:srgbClr val="C0C0C0"/>
                  </a:outerShdw>
                </a:effectLst>
                <a:latin typeface="华文中宋" pitchFamily="2" charset="-122"/>
              </a:rPr>
              <a:t>草案。</a:t>
            </a:r>
          </a:p>
          <a:p>
            <a:pPr lvl="1"/>
            <a:r>
              <a:rPr lang="en-US" altLang="zh-CN" sz="2000" dirty="0" err="1">
                <a:solidFill>
                  <a:srgbClr val="020202"/>
                </a:solidFill>
                <a:effectLst>
                  <a:outerShdw blurRad="38100" dist="38100" dir="2700000" algn="tl">
                    <a:srgbClr val="C0C0C0"/>
                  </a:outerShdw>
                </a:effectLst>
                <a:latin typeface="华文中宋" pitchFamily="2" charset="-122"/>
              </a:rPr>
              <a:t>IPSec</a:t>
            </a:r>
            <a:r>
              <a:rPr lang="zh-CN" altLang="en-US" sz="2000" dirty="0">
                <a:solidFill>
                  <a:srgbClr val="020202"/>
                </a:solidFill>
                <a:effectLst>
                  <a:outerShdw blurRad="38100" dist="38100" dir="2700000" algn="tl">
                    <a:srgbClr val="C0C0C0"/>
                  </a:outerShdw>
                </a:effectLst>
                <a:latin typeface="华文中宋" pitchFamily="2" charset="-122"/>
              </a:rPr>
              <a:t>的新版本：</a:t>
            </a:r>
            <a:r>
              <a:rPr lang="en-US" altLang="zh-CN" sz="2000" dirty="0">
                <a:solidFill>
                  <a:srgbClr val="020202"/>
                </a:solidFill>
                <a:effectLst>
                  <a:outerShdw blurRad="38100" dist="38100" dir="2700000" algn="tl">
                    <a:srgbClr val="C0C0C0"/>
                  </a:outerShdw>
                </a:effectLst>
                <a:latin typeface="华文中宋" pitchFamily="2" charset="-122"/>
              </a:rPr>
              <a:t>RFC4301~4310</a:t>
            </a:r>
          </a:p>
          <a:p>
            <a:r>
              <a:rPr lang="en-US" altLang="zh-CN" sz="2000" dirty="0" err="1">
                <a:solidFill>
                  <a:srgbClr val="020202"/>
                </a:solidFill>
                <a:effectLst>
                  <a:outerShdw blurRad="38100" dist="38100" dir="2700000" algn="tl">
                    <a:srgbClr val="C0C0C0"/>
                  </a:outerShdw>
                </a:effectLst>
                <a:latin typeface="华文中宋" pitchFamily="2" charset="-122"/>
              </a:rPr>
              <a:t>IPSec</a:t>
            </a:r>
            <a:r>
              <a:rPr lang="zh-CN" altLang="en-US" sz="2000" dirty="0">
                <a:solidFill>
                  <a:srgbClr val="020202"/>
                </a:solidFill>
                <a:effectLst>
                  <a:outerShdw blurRad="38100" dist="38100" dir="2700000" algn="tl">
                    <a:srgbClr val="C0C0C0"/>
                  </a:outerShdw>
                </a:effectLst>
                <a:latin typeface="华文中宋" pitchFamily="2" charset="-122"/>
              </a:rPr>
              <a:t>协议已经成为工业标准的网络层安全协议</a:t>
            </a:r>
          </a:p>
          <a:p>
            <a:pPr lvl="1" algn="just">
              <a:lnSpc>
                <a:spcPct val="80000"/>
              </a:lnSpc>
            </a:pPr>
            <a:r>
              <a:rPr lang="en-US" altLang="zh-CN" sz="2000" dirty="0" err="1">
                <a:solidFill>
                  <a:srgbClr val="020202"/>
                </a:solidFill>
                <a:effectLst>
                  <a:outerShdw blurRad="38100" dist="38100" dir="2700000" algn="tl">
                    <a:srgbClr val="C0C0C0"/>
                  </a:outerShdw>
                </a:effectLst>
                <a:latin typeface="华文中宋" pitchFamily="2" charset="-122"/>
              </a:rPr>
              <a:t>IPSec</a:t>
            </a:r>
            <a:r>
              <a:rPr lang="en-US" altLang="zh-CN" sz="2000" dirty="0">
                <a:solidFill>
                  <a:srgbClr val="020202"/>
                </a:solidFill>
                <a:effectLst>
                  <a:outerShdw blurRad="38100" dist="38100" dir="2700000" algn="tl">
                    <a:srgbClr val="C0C0C0"/>
                  </a:outerShdw>
                </a:effectLst>
                <a:latin typeface="华文中宋" pitchFamily="2" charset="-122"/>
              </a:rPr>
              <a:t> </a:t>
            </a:r>
            <a:r>
              <a:rPr lang="zh-CN" altLang="en-US" sz="2000" dirty="0">
                <a:solidFill>
                  <a:srgbClr val="020202"/>
                </a:solidFill>
                <a:effectLst>
                  <a:outerShdw blurRad="38100" dist="38100" dir="2700000" algn="tl">
                    <a:srgbClr val="C0C0C0"/>
                  </a:outerShdw>
                </a:effectLst>
                <a:latin typeface="华文中宋" pitchFamily="2" charset="-122"/>
              </a:rPr>
              <a:t>保证了支持</a:t>
            </a:r>
            <a:r>
              <a:rPr lang="en-US" altLang="zh-CN" sz="2000" dirty="0" err="1">
                <a:solidFill>
                  <a:srgbClr val="020202"/>
                </a:solidFill>
                <a:effectLst>
                  <a:outerShdw blurRad="38100" dist="38100" dir="2700000" algn="tl">
                    <a:srgbClr val="C0C0C0"/>
                  </a:outerShdw>
                </a:effectLst>
                <a:latin typeface="华文中宋" pitchFamily="2" charset="-122"/>
              </a:rPr>
              <a:t>IPSec</a:t>
            </a:r>
            <a:r>
              <a:rPr lang="zh-CN" altLang="en-US" sz="2000" dirty="0">
                <a:solidFill>
                  <a:srgbClr val="020202"/>
                </a:solidFill>
                <a:effectLst>
                  <a:outerShdw blurRad="38100" dist="38100" dir="2700000" algn="tl">
                    <a:srgbClr val="C0C0C0"/>
                  </a:outerShdw>
                </a:effectLst>
                <a:latin typeface="华文中宋" pitchFamily="2" charset="-122"/>
              </a:rPr>
              <a:t>协议的所有产品之间的互操作性。</a:t>
            </a:r>
          </a:p>
          <a:p>
            <a:pPr lvl="1" algn="just">
              <a:lnSpc>
                <a:spcPct val="80000"/>
              </a:lnSpc>
            </a:pPr>
            <a:r>
              <a:rPr lang="en-US" altLang="zh-CN" sz="2000" dirty="0" err="1">
                <a:solidFill>
                  <a:srgbClr val="020202"/>
                </a:solidFill>
                <a:effectLst>
                  <a:outerShdw blurRad="38100" dist="38100" dir="2700000" algn="tl">
                    <a:srgbClr val="C0C0C0"/>
                  </a:outerShdw>
                </a:effectLst>
                <a:latin typeface="华文中宋" pitchFamily="2" charset="-122"/>
              </a:rPr>
              <a:t>IPSec</a:t>
            </a:r>
            <a:r>
              <a:rPr lang="zh-CN" altLang="en-US" sz="2000" dirty="0">
                <a:solidFill>
                  <a:srgbClr val="020202"/>
                </a:solidFill>
                <a:effectLst>
                  <a:outerShdw blurRad="38100" dist="38100" dir="2700000" algn="tl">
                    <a:srgbClr val="C0C0C0"/>
                  </a:outerShdw>
                </a:effectLst>
                <a:latin typeface="华文中宋" pitchFamily="2" charset="-122"/>
              </a:rPr>
              <a:t>协议以标准加密技术为基础，使用当今最优秀的加密算法，如：</a:t>
            </a:r>
          </a:p>
          <a:p>
            <a:pPr lvl="2" algn="just">
              <a:lnSpc>
                <a:spcPct val="80000"/>
              </a:lnSpc>
            </a:pPr>
            <a:r>
              <a:rPr lang="en-US" altLang="zh-CN" sz="2000" dirty="0">
                <a:latin typeface="华文中宋" pitchFamily="2" charset="-122"/>
              </a:rPr>
              <a:t>(1)</a:t>
            </a:r>
            <a:r>
              <a:rPr lang="zh-CN" altLang="en-US" sz="2000" dirty="0">
                <a:latin typeface="华文中宋" pitchFamily="2" charset="-122"/>
              </a:rPr>
              <a:t>使用 </a:t>
            </a:r>
            <a:r>
              <a:rPr lang="en-US" altLang="zh-CN" sz="2000" dirty="0">
                <a:latin typeface="华文中宋" pitchFamily="2" charset="-122"/>
              </a:rPr>
              <a:t>DES (DES-CBC)</a:t>
            </a:r>
            <a:r>
              <a:rPr lang="zh-CN" altLang="en-US" sz="2000" dirty="0">
                <a:latin typeface="华文中宋" pitchFamily="2" charset="-122"/>
              </a:rPr>
              <a:t>和其它分组加密算法</a:t>
            </a:r>
            <a:r>
              <a:rPr lang="en-US" altLang="zh-CN" sz="2000" dirty="0">
                <a:latin typeface="华文中宋" pitchFamily="2" charset="-122"/>
              </a:rPr>
              <a:t>(AES, 3DES</a:t>
            </a:r>
            <a:r>
              <a:rPr lang="zh-CN" altLang="en-US" sz="2000" dirty="0">
                <a:latin typeface="华文中宋" pitchFamily="2" charset="-122"/>
              </a:rPr>
              <a:t>，</a:t>
            </a:r>
            <a:r>
              <a:rPr lang="en-US" altLang="zh-CN" sz="2000" dirty="0">
                <a:latin typeface="华文中宋" pitchFamily="2" charset="-122"/>
              </a:rPr>
              <a:t>IDEA</a:t>
            </a:r>
            <a:r>
              <a:rPr lang="zh-CN" altLang="en-US" sz="2000" dirty="0">
                <a:latin typeface="华文中宋" pitchFamily="2" charset="-122"/>
              </a:rPr>
              <a:t>等</a:t>
            </a:r>
            <a:r>
              <a:rPr lang="en-US" altLang="zh-CN" sz="2000" dirty="0">
                <a:latin typeface="华文中宋" pitchFamily="2" charset="-122"/>
              </a:rPr>
              <a:t>)</a:t>
            </a:r>
            <a:r>
              <a:rPr lang="zh-CN" altLang="en-US" sz="2000" dirty="0">
                <a:latin typeface="华文中宋" pitchFamily="2" charset="-122"/>
              </a:rPr>
              <a:t>来加密数据</a:t>
            </a:r>
          </a:p>
          <a:p>
            <a:pPr lvl="2" algn="just">
              <a:lnSpc>
                <a:spcPct val="80000"/>
              </a:lnSpc>
            </a:pPr>
            <a:r>
              <a:rPr lang="en-US" altLang="zh-CN" sz="2000" dirty="0">
                <a:latin typeface="华文中宋" pitchFamily="2" charset="-122"/>
              </a:rPr>
              <a:t>(2)</a:t>
            </a:r>
            <a:r>
              <a:rPr lang="zh-CN" altLang="en-US" sz="2000" dirty="0">
                <a:latin typeface="华文中宋" pitchFamily="2" charset="-122"/>
              </a:rPr>
              <a:t>使用键值哈希算法</a:t>
            </a:r>
            <a:r>
              <a:rPr lang="en-US" altLang="zh-CN" sz="2000" dirty="0">
                <a:latin typeface="华文中宋" pitchFamily="2" charset="-122"/>
              </a:rPr>
              <a:t>(HMAC, MD5, SHA-1)</a:t>
            </a:r>
            <a:r>
              <a:rPr lang="zh-CN" altLang="en-US" sz="2000" dirty="0">
                <a:latin typeface="华文中宋" pitchFamily="2" charset="-122"/>
              </a:rPr>
              <a:t>来认证数据包</a:t>
            </a:r>
          </a:p>
          <a:p>
            <a:pPr lvl="2" algn="just">
              <a:lnSpc>
                <a:spcPct val="80000"/>
              </a:lnSpc>
            </a:pPr>
            <a:r>
              <a:rPr lang="en-US" altLang="zh-CN" sz="2000" dirty="0">
                <a:latin typeface="华文中宋" pitchFamily="2" charset="-122"/>
              </a:rPr>
              <a:t>(3)</a:t>
            </a:r>
            <a:r>
              <a:rPr lang="zh-CN" altLang="en-US" sz="2000" dirty="0">
                <a:latin typeface="华文中宋" pitchFamily="2" charset="-122"/>
              </a:rPr>
              <a:t>使用验证公钥有效性的数字证书技术。</a:t>
            </a:r>
          </a:p>
          <a:p>
            <a:pPr lvl="1" algn="just">
              <a:lnSpc>
                <a:spcPct val="80000"/>
              </a:lnSpc>
            </a:pPr>
            <a:r>
              <a:rPr lang="en-US" altLang="zh-CN" sz="2000" dirty="0" err="1">
                <a:solidFill>
                  <a:srgbClr val="020202"/>
                </a:solidFill>
                <a:effectLst>
                  <a:outerShdw blurRad="38100" dist="38100" dir="2700000" algn="tl">
                    <a:srgbClr val="C0C0C0"/>
                  </a:outerShdw>
                </a:effectLst>
                <a:latin typeface="华文中宋" pitchFamily="2" charset="-122"/>
              </a:rPr>
              <a:t>IPSec</a:t>
            </a:r>
            <a:r>
              <a:rPr lang="zh-CN" altLang="en-US" sz="2000" dirty="0">
                <a:solidFill>
                  <a:srgbClr val="020202"/>
                </a:solidFill>
                <a:effectLst>
                  <a:outerShdw blurRad="38100" dist="38100" dir="2700000" algn="tl">
                    <a:srgbClr val="C0C0C0"/>
                  </a:outerShdw>
                </a:effectLst>
                <a:latin typeface="华文中宋" pitchFamily="2" charset="-122"/>
              </a:rPr>
              <a:t>所使用的算法以及协议由一系列的</a:t>
            </a:r>
            <a:r>
              <a:rPr lang="en-US" altLang="zh-CN" sz="2000" dirty="0">
                <a:solidFill>
                  <a:srgbClr val="020202"/>
                </a:solidFill>
                <a:effectLst>
                  <a:outerShdw blurRad="38100" dist="38100" dir="2700000" algn="tl">
                    <a:srgbClr val="C0C0C0"/>
                  </a:outerShdw>
                </a:effectLst>
                <a:latin typeface="华文中宋" pitchFamily="2" charset="-122"/>
              </a:rPr>
              <a:t>RFC</a:t>
            </a:r>
            <a:r>
              <a:rPr lang="zh-CN" altLang="en-US" sz="2000" dirty="0">
                <a:solidFill>
                  <a:srgbClr val="020202"/>
                </a:solidFill>
                <a:effectLst>
                  <a:outerShdw blurRad="38100" dist="38100" dir="2700000" algn="tl">
                    <a:srgbClr val="C0C0C0"/>
                  </a:outerShdw>
                </a:effectLst>
                <a:latin typeface="华文中宋" pitchFamily="2" charset="-122"/>
              </a:rPr>
              <a:t>和互联网草案定义和发布</a:t>
            </a:r>
          </a:p>
          <a:p>
            <a:pPr lvl="1" algn="just">
              <a:lnSpc>
                <a:spcPct val="90000"/>
              </a:lnSpc>
              <a:spcBef>
                <a:spcPct val="30000"/>
              </a:spcBef>
              <a:buFont typeface="Wingdings" pitchFamily="2" charset="2"/>
              <a:buNone/>
            </a:pPr>
            <a:endParaRPr lang="en-US" altLang="zh-CN" sz="2000" dirty="0">
              <a:solidFill>
                <a:srgbClr val="020202"/>
              </a:solidFill>
              <a:effectLst>
                <a:outerShdw blurRad="38100" dist="38100" dir="2700000" algn="tl">
                  <a:srgbClr val="C0C0C0"/>
                </a:outerShdw>
              </a:effectLst>
              <a:latin typeface="华文中宋" pitchFamily="2" charset="-122"/>
            </a:endParaRPr>
          </a:p>
        </p:txBody>
      </p:sp>
      <p:sp>
        <p:nvSpPr>
          <p:cNvPr id="4" name="标题 1"/>
          <p:cNvSpPr>
            <a:spLocks noGrp="1"/>
          </p:cNvSpPr>
          <p:nvPr>
            <p:ph type="title"/>
          </p:nvPr>
        </p:nvSpPr>
        <p:spPr>
          <a:xfrm>
            <a:off x="533400" y="381000"/>
            <a:ext cx="7696200" cy="533400"/>
          </a:xfrm>
        </p:spPr>
        <p:txBody>
          <a:bodyPr/>
          <a:lstStyle/>
          <a:p>
            <a:r>
              <a:rPr lang="en-US" altLang="zh-CN" dirty="0" smtClean="0"/>
              <a:t>7.8.3 IPSec</a:t>
            </a:r>
            <a:r>
              <a:rPr lang="zh-CN" altLang="en-US" dirty="0" smtClean="0"/>
              <a:t>协议简介</a:t>
            </a:r>
            <a:endParaRPr lang="zh-CN" altLang="en-US" dirty="0"/>
          </a:p>
        </p:txBody>
      </p:sp>
      <p:sp>
        <p:nvSpPr>
          <p:cNvPr id="6" name="标题 1"/>
          <p:cNvSpPr txBox="1">
            <a:spLocks/>
          </p:cNvSpPr>
          <p:nvPr/>
        </p:nvSpPr>
        <p:spPr bwMode="auto">
          <a:xfrm>
            <a:off x="533400" y="0"/>
            <a:ext cx="7696200" cy="304800"/>
          </a:xfrm>
          <a:prstGeom prst="rect">
            <a:avLst/>
          </a:prstGeom>
          <a:solidFill>
            <a:schemeClr val="accent5"/>
          </a:solidFill>
          <a:ln w="9525">
            <a:noFill/>
            <a:miter lim="800000"/>
            <a:headEnd/>
            <a:tailEnd/>
          </a:ln>
        </p:spPr>
        <p:txBody>
          <a:bodyPr vert="horz" wrap="square" lIns="91440" tIns="45720" rIns="91440" bIns="45720" numCol="1" anchor="b" anchorCtr="0" compatLnSpc="1">
            <a:prstTxWarp prst="textNoShape">
              <a:avLst/>
            </a:prstTxWarp>
          </a:bodyPr>
          <a:lstStyle/>
          <a:p>
            <a:pPr algn="l" eaLnBrk="0" hangingPunct="0">
              <a:defRPr/>
            </a:pPr>
            <a:r>
              <a:rPr lang="zh-CN" altLang="en-US" sz="1800" kern="0" dirty="0" smtClean="0">
                <a:solidFill>
                  <a:srgbClr val="004C00"/>
                </a:solidFill>
                <a:effectLst>
                  <a:outerShdw blurRad="38100" dist="38100" dir="2700000" algn="tl">
                    <a:srgbClr val="000000">
                      <a:alpha val="43137"/>
                    </a:srgbClr>
                  </a:outerShdw>
                </a:effectLst>
                <a:latin typeface="+mj-lt"/>
                <a:ea typeface="+mj-ea"/>
                <a:cs typeface="+mj-cs"/>
              </a:rPr>
              <a:t>第七章 密码协议：</a:t>
            </a:r>
            <a:r>
              <a:rPr lang="en-US" altLang="zh-CN" sz="1800" kern="0" dirty="0" smtClean="0">
                <a:solidFill>
                  <a:srgbClr val="004C00"/>
                </a:solidFill>
                <a:effectLst>
                  <a:outerShdw blurRad="38100" dist="38100" dir="2700000" algn="tl">
                    <a:srgbClr val="000000">
                      <a:alpha val="43137"/>
                    </a:srgbClr>
                  </a:outerShdw>
                </a:effectLst>
                <a:latin typeface="+mj-lt"/>
                <a:ea typeface="+mj-ea"/>
                <a:cs typeface="+mj-cs"/>
              </a:rPr>
              <a:t>7.8 </a:t>
            </a:r>
            <a:r>
              <a:rPr lang="zh-CN" altLang="en-US" sz="1800" kern="0" dirty="0" smtClean="0">
                <a:solidFill>
                  <a:srgbClr val="004C00"/>
                </a:solidFill>
                <a:effectLst>
                  <a:outerShdw blurRad="38100" dist="38100" dir="2700000" algn="tl">
                    <a:srgbClr val="000000">
                      <a:alpha val="43137"/>
                    </a:srgbClr>
                  </a:outerShdw>
                </a:effectLst>
                <a:latin typeface="+mj-lt"/>
                <a:ea typeface="+mj-ea"/>
                <a:cs typeface="+mj-cs"/>
              </a:rPr>
              <a:t>安全协议实践</a:t>
            </a:r>
          </a:p>
        </p:txBody>
      </p:sp>
      <p:sp>
        <p:nvSpPr>
          <p:cNvPr id="7" name="灯片编号占位符 3"/>
          <p:cNvSpPr>
            <a:spLocks noGrp="1"/>
          </p:cNvSpPr>
          <p:nvPr>
            <p:ph type="sldNum" sz="quarter" idx="12"/>
          </p:nvPr>
        </p:nvSpPr>
        <p:spPr>
          <a:xfrm>
            <a:off x="7391400" y="6477000"/>
            <a:ext cx="1295400" cy="304800"/>
          </a:xfrm>
        </p:spPr>
        <p:txBody>
          <a:bodyPr/>
          <a:lstStyle/>
          <a:p>
            <a:pPr>
              <a:defRPr/>
            </a:pPr>
            <a:fld id="{896E1043-1F2A-4C9B-855A-0B3264F68AF7}" type="slidenum">
              <a:rPr lang="en-US" altLang="zh-CN" smtClean="0"/>
              <a:pPr>
                <a:defRPr/>
              </a:pPr>
              <a:t>110</a:t>
            </a:fld>
            <a:r>
              <a:rPr lang="en-US" altLang="zh-CN" dirty="0" smtClean="0"/>
              <a:t>/</a:t>
            </a:r>
            <a:endParaRPr lang="en-US" altLang="zh-CN" dirty="0"/>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63" name="Rectangle 3"/>
          <p:cNvSpPr>
            <a:spLocks noGrp="1" noChangeArrowheads="1"/>
          </p:cNvSpPr>
          <p:nvPr>
            <p:ph type="body" idx="1"/>
          </p:nvPr>
        </p:nvSpPr>
        <p:spPr>
          <a:xfrm>
            <a:off x="304800" y="1066800"/>
            <a:ext cx="8610600" cy="5257800"/>
          </a:xfrm>
        </p:spPr>
        <p:txBody>
          <a:bodyPr/>
          <a:lstStyle/>
          <a:p>
            <a:pPr>
              <a:lnSpc>
                <a:spcPct val="80000"/>
              </a:lnSpc>
              <a:spcBef>
                <a:spcPct val="30000"/>
              </a:spcBef>
            </a:pPr>
            <a:r>
              <a:rPr lang="en-US" altLang="zh-CN" sz="2800" dirty="0" err="1">
                <a:solidFill>
                  <a:srgbClr val="020202"/>
                </a:solidFill>
                <a:effectLst>
                  <a:outerShdw blurRad="38100" dist="38100" dir="2700000" algn="tl">
                    <a:srgbClr val="C0C0C0"/>
                  </a:outerShdw>
                </a:effectLst>
                <a:latin typeface="华文中宋" pitchFamily="2" charset="-122"/>
              </a:rPr>
              <a:t>IPSec</a:t>
            </a:r>
            <a:r>
              <a:rPr lang="zh-CN" altLang="en-US" sz="2800" dirty="0">
                <a:solidFill>
                  <a:srgbClr val="020202"/>
                </a:solidFill>
                <a:effectLst>
                  <a:outerShdw blurRad="38100" dist="38100" dir="2700000" algn="tl">
                    <a:srgbClr val="C0C0C0"/>
                  </a:outerShdw>
                </a:effectLst>
                <a:latin typeface="华文中宋" pitchFamily="2" charset="-122"/>
              </a:rPr>
              <a:t>提供的安全特性</a:t>
            </a:r>
          </a:p>
          <a:p>
            <a:pPr lvl="2">
              <a:lnSpc>
                <a:spcPct val="80000"/>
              </a:lnSpc>
              <a:spcBef>
                <a:spcPct val="30000"/>
              </a:spcBef>
            </a:pPr>
            <a:r>
              <a:rPr lang="en-US" altLang="zh-CN" sz="2000" dirty="0" err="1"/>
              <a:t>IPSec</a:t>
            </a:r>
            <a:r>
              <a:rPr lang="zh-CN" altLang="en-US" sz="2000" dirty="0"/>
              <a:t>是一套开放的，基于标准的安全体系结构</a:t>
            </a:r>
            <a:r>
              <a:rPr lang="en-US" altLang="zh-CN" sz="2000" dirty="0"/>
              <a:t>(http://www.ietf.org)</a:t>
            </a:r>
            <a:r>
              <a:rPr lang="zh-CN" altLang="en-US" sz="2000" dirty="0"/>
              <a:t>，它提供了大量的安全特性，如：</a:t>
            </a:r>
          </a:p>
          <a:p>
            <a:pPr lvl="2">
              <a:lnSpc>
                <a:spcPct val="80000"/>
              </a:lnSpc>
              <a:spcBef>
                <a:spcPct val="30000"/>
              </a:spcBef>
            </a:pPr>
            <a:r>
              <a:rPr lang="zh-CN" altLang="en-US" sz="2000" dirty="0"/>
              <a:t>提供认证，加密，数据完整性和抗重放保护；</a:t>
            </a:r>
          </a:p>
          <a:p>
            <a:pPr lvl="2">
              <a:lnSpc>
                <a:spcPct val="80000"/>
              </a:lnSpc>
              <a:spcBef>
                <a:spcPct val="30000"/>
              </a:spcBef>
            </a:pPr>
            <a:r>
              <a:rPr lang="zh-CN" altLang="en-US" sz="2000" dirty="0"/>
              <a:t>加密密钥的安全产生和自动更新；</a:t>
            </a:r>
          </a:p>
          <a:p>
            <a:pPr lvl="2">
              <a:lnSpc>
                <a:spcPct val="80000"/>
              </a:lnSpc>
              <a:spcBef>
                <a:spcPct val="30000"/>
              </a:spcBef>
            </a:pPr>
            <a:r>
              <a:rPr lang="zh-CN" altLang="en-US" sz="2000" dirty="0"/>
              <a:t>使用强加密算法来保证安全性；</a:t>
            </a:r>
          </a:p>
          <a:p>
            <a:pPr lvl="2">
              <a:lnSpc>
                <a:spcPct val="80000"/>
              </a:lnSpc>
              <a:spcBef>
                <a:spcPct val="30000"/>
              </a:spcBef>
            </a:pPr>
            <a:r>
              <a:rPr lang="zh-CN" altLang="en-US" sz="2000" dirty="0"/>
              <a:t>支持基于证书的认证；</a:t>
            </a:r>
            <a:r>
              <a:rPr lang="en-US" altLang="zh-CN" sz="2000" dirty="0"/>
              <a:t>(</a:t>
            </a:r>
            <a:r>
              <a:rPr lang="zh-CN" altLang="en-US" sz="2000" dirty="0"/>
              <a:t>类似</a:t>
            </a:r>
            <a:r>
              <a:rPr lang="en-US" altLang="zh-CN" sz="2000" dirty="0"/>
              <a:t>x.509</a:t>
            </a:r>
            <a:r>
              <a:rPr lang="zh-CN" altLang="en-US" sz="2000" dirty="0"/>
              <a:t>的一些方式</a:t>
            </a:r>
            <a:r>
              <a:rPr lang="en-US" altLang="zh-CN" sz="2000" dirty="0"/>
              <a:t>)</a:t>
            </a:r>
          </a:p>
          <a:p>
            <a:pPr lvl="2">
              <a:lnSpc>
                <a:spcPct val="80000"/>
              </a:lnSpc>
              <a:spcBef>
                <a:spcPct val="30000"/>
              </a:spcBef>
            </a:pPr>
            <a:r>
              <a:rPr lang="zh-CN" altLang="en-US" sz="2000" dirty="0"/>
              <a:t>支持下一代加密算法和密钥交换协议；</a:t>
            </a:r>
          </a:p>
          <a:p>
            <a:pPr lvl="2">
              <a:lnSpc>
                <a:spcPct val="80000"/>
              </a:lnSpc>
              <a:spcBef>
                <a:spcPct val="30000"/>
              </a:spcBef>
            </a:pPr>
            <a:r>
              <a:rPr lang="zh-CN" altLang="en-US" sz="2000" dirty="0"/>
              <a:t>为</a:t>
            </a:r>
            <a:r>
              <a:rPr lang="en-US" altLang="zh-CN" sz="2000" dirty="0"/>
              <a:t>L2TP</a:t>
            </a:r>
            <a:r>
              <a:rPr lang="zh-CN" altLang="en-US" sz="2000" dirty="0"/>
              <a:t>和</a:t>
            </a:r>
            <a:r>
              <a:rPr lang="en-US" altLang="zh-CN" sz="2000" dirty="0"/>
              <a:t>PPTP</a:t>
            </a:r>
            <a:r>
              <a:rPr lang="zh-CN" altLang="en-US" sz="2000" dirty="0"/>
              <a:t>远程接入隧道协议提供安全性。</a:t>
            </a:r>
          </a:p>
          <a:p>
            <a:pPr lvl="2">
              <a:lnSpc>
                <a:spcPct val="80000"/>
              </a:lnSpc>
              <a:spcBef>
                <a:spcPct val="30000"/>
              </a:spcBef>
            </a:pPr>
            <a:r>
              <a:rPr lang="zh-CN" altLang="en-US" sz="2000" dirty="0"/>
              <a:t>作为一个隧道协议实现了</a:t>
            </a:r>
            <a:r>
              <a:rPr lang="en-US" altLang="zh-CN" sz="2000" dirty="0"/>
              <a:t>VPN</a:t>
            </a:r>
            <a:r>
              <a:rPr lang="zh-CN" altLang="en-US" sz="2000" dirty="0"/>
              <a:t>通信</a:t>
            </a:r>
            <a:r>
              <a:rPr lang="en-US" altLang="zh-CN" sz="2000" dirty="0"/>
              <a:t>;</a:t>
            </a:r>
          </a:p>
          <a:p>
            <a:pPr>
              <a:lnSpc>
                <a:spcPct val="80000"/>
              </a:lnSpc>
              <a:spcBef>
                <a:spcPct val="30000"/>
              </a:spcBef>
            </a:pPr>
            <a:r>
              <a:rPr lang="en-US" altLang="zh-CN" sz="2800" dirty="0" err="1"/>
              <a:t>IPSec</a:t>
            </a:r>
            <a:r>
              <a:rPr lang="zh-CN" altLang="en-US" sz="2800" dirty="0"/>
              <a:t>的安全功能</a:t>
            </a:r>
          </a:p>
          <a:p>
            <a:pPr lvl="1">
              <a:lnSpc>
                <a:spcPct val="90000"/>
              </a:lnSpc>
              <a:buClr>
                <a:srgbClr val="FF0000"/>
              </a:buClr>
            </a:pPr>
            <a:r>
              <a:rPr lang="zh-CN" altLang="en-US" sz="2400" dirty="0"/>
              <a:t>访问控制；数据源验证；</a:t>
            </a:r>
            <a:r>
              <a:rPr lang="zh-CN" altLang="en-US" sz="2400" dirty="0">
                <a:solidFill>
                  <a:srgbClr val="0000CC"/>
                </a:solidFill>
              </a:rPr>
              <a:t>无连接数据</a:t>
            </a:r>
            <a:r>
              <a:rPr lang="zh-CN" altLang="en-US" sz="2400" dirty="0"/>
              <a:t>的完整性验证；数据内容的机密性；抗重播保护；有限的数据流机密性保证</a:t>
            </a:r>
          </a:p>
        </p:txBody>
      </p:sp>
      <p:sp>
        <p:nvSpPr>
          <p:cNvPr id="4" name="标题 1"/>
          <p:cNvSpPr>
            <a:spLocks noGrp="1"/>
          </p:cNvSpPr>
          <p:nvPr>
            <p:ph type="title"/>
          </p:nvPr>
        </p:nvSpPr>
        <p:spPr>
          <a:xfrm>
            <a:off x="533400" y="381000"/>
            <a:ext cx="7696200" cy="533400"/>
          </a:xfrm>
        </p:spPr>
        <p:txBody>
          <a:bodyPr/>
          <a:lstStyle/>
          <a:p>
            <a:r>
              <a:rPr lang="en-US" altLang="zh-CN" dirty="0" smtClean="0"/>
              <a:t>7.8.3 IPSec</a:t>
            </a:r>
            <a:r>
              <a:rPr lang="zh-CN" altLang="en-US" dirty="0" smtClean="0"/>
              <a:t>协议简介</a:t>
            </a:r>
            <a:endParaRPr lang="zh-CN" altLang="en-US" dirty="0"/>
          </a:p>
        </p:txBody>
      </p:sp>
      <p:sp>
        <p:nvSpPr>
          <p:cNvPr id="6" name="标题 1"/>
          <p:cNvSpPr txBox="1">
            <a:spLocks/>
          </p:cNvSpPr>
          <p:nvPr/>
        </p:nvSpPr>
        <p:spPr bwMode="auto">
          <a:xfrm>
            <a:off x="533400" y="0"/>
            <a:ext cx="7696200" cy="304800"/>
          </a:xfrm>
          <a:prstGeom prst="rect">
            <a:avLst/>
          </a:prstGeom>
          <a:solidFill>
            <a:schemeClr val="accent5"/>
          </a:solidFill>
          <a:ln w="9525">
            <a:noFill/>
            <a:miter lim="800000"/>
            <a:headEnd/>
            <a:tailEnd/>
          </a:ln>
        </p:spPr>
        <p:txBody>
          <a:bodyPr vert="horz" wrap="square" lIns="91440" tIns="45720" rIns="91440" bIns="45720" numCol="1" anchor="b" anchorCtr="0" compatLnSpc="1">
            <a:prstTxWarp prst="textNoShape">
              <a:avLst/>
            </a:prstTxWarp>
          </a:bodyPr>
          <a:lstStyle/>
          <a:p>
            <a:pPr algn="l" eaLnBrk="0" hangingPunct="0">
              <a:defRPr/>
            </a:pPr>
            <a:r>
              <a:rPr lang="zh-CN" altLang="en-US" sz="1800" kern="0" dirty="0" smtClean="0">
                <a:solidFill>
                  <a:srgbClr val="004C00"/>
                </a:solidFill>
                <a:effectLst>
                  <a:outerShdw blurRad="38100" dist="38100" dir="2700000" algn="tl">
                    <a:srgbClr val="000000">
                      <a:alpha val="43137"/>
                    </a:srgbClr>
                  </a:outerShdw>
                </a:effectLst>
                <a:latin typeface="+mj-lt"/>
                <a:ea typeface="+mj-ea"/>
                <a:cs typeface="+mj-cs"/>
              </a:rPr>
              <a:t>第七章 密码协议：</a:t>
            </a:r>
            <a:r>
              <a:rPr lang="en-US" altLang="zh-CN" sz="1800" kern="0" dirty="0" smtClean="0">
                <a:solidFill>
                  <a:srgbClr val="004C00"/>
                </a:solidFill>
                <a:effectLst>
                  <a:outerShdw blurRad="38100" dist="38100" dir="2700000" algn="tl">
                    <a:srgbClr val="000000">
                      <a:alpha val="43137"/>
                    </a:srgbClr>
                  </a:outerShdw>
                </a:effectLst>
                <a:latin typeface="+mj-lt"/>
                <a:ea typeface="+mj-ea"/>
                <a:cs typeface="+mj-cs"/>
              </a:rPr>
              <a:t>7.8 </a:t>
            </a:r>
            <a:r>
              <a:rPr lang="zh-CN" altLang="en-US" sz="1800" kern="0" dirty="0" smtClean="0">
                <a:solidFill>
                  <a:srgbClr val="004C00"/>
                </a:solidFill>
                <a:effectLst>
                  <a:outerShdw blurRad="38100" dist="38100" dir="2700000" algn="tl">
                    <a:srgbClr val="000000">
                      <a:alpha val="43137"/>
                    </a:srgbClr>
                  </a:outerShdw>
                </a:effectLst>
                <a:latin typeface="+mj-lt"/>
                <a:ea typeface="+mj-ea"/>
                <a:cs typeface="+mj-cs"/>
              </a:rPr>
              <a:t>安全协议实践</a:t>
            </a:r>
          </a:p>
        </p:txBody>
      </p:sp>
      <p:sp>
        <p:nvSpPr>
          <p:cNvPr id="7" name="灯片编号占位符 3"/>
          <p:cNvSpPr>
            <a:spLocks noGrp="1"/>
          </p:cNvSpPr>
          <p:nvPr>
            <p:ph type="sldNum" sz="quarter" idx="12"/>
          </p:nvPr>
        </p:nvSpPr>
        <p:spPr>
          <a:xfrm>
            <a:off x="7391400" y="6477000"/>
            <a:ext cx="1295400" cy="304800"/>
          </a:xfrm>
        </p:spPr>
        <p:txBody>
          <a:bodyPr/>
          <a:lstStyle/>
          <a:p>
            <a:pPr>
              <a:defRPr/>
            </a:pPr>
            <a:fld id="{896E1043-1F2A-4C9B-855A-0B3264F68AF7}" type="slidenum">
              <a:rPr lang="en-US" altLang="zh-CN" smtClean="0"/>
              <a:pPr>
                <a:defRPr/>
              </a:pPr>
              <a:t>111</a:t>
            </a:fld>
            <a:r>
              <a:rPr lang="en-US" altLang="zh-CN" dirty="0" smtClean="0"/>
              <a:t>/</a:t>
            </a:r>
            <a:endParaRPr lang="en-US" altLang="zh-CN" dirty="0"/>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9299" name="Rectangle 3"/>
          <p:cNvSpPr>
            <a:spLocks noGrp="1" noChangeArrowheads="1"/>
          </p:cNvSpPr>
          <p:nvPr>
            <p:ph type="body" idx="1"/>
          </p:nvPr>
        </p:nvSpPr>
        <p:spPr>
          <a:xfrm>
            <a:off x="457200" y="914400"/>
            <a:ext cx="8229600" cy="5562600"/>
          </a:xfrm>
        </p:spPr>
        <p:txBody>
          <a:bodyPr/>
          <a:lstStyle/>
          <a:p>
            <a:pPr>
              <a:lnSpc>
                <a:spcPct val="100000"/>
              </a:lnSpc>
            </a:pPr>
            <a:r>
              <a:rPr lang="en-US" altLang="zh-CN" sz="2400" dirty="0"/>
              <a:t>RFC4301</a:t>
            </a:r>
            <a:r>
              <a:rPr lang="zh-CN" altLang="en-US" sz="2400" dirty="0"/>
              <a:t>描述的</a:t>
            </a:r>
            <a:r>
              <a:rPr lang="en-US" altLang="zh-CN" sz="2400" dirty="0" err="1"/>
              <a:t>IPSec</a:t>
            </a:r>
            <a:r>
              <a:rPr lang="zh-CN" altLang="en-US" sz="2400" dirty="0"/>
              <a:t>协议的体系结构</a:t>
            </a:r>
          </a:p>
          <a:p>
            <a:pPr>
              <a:lnSpc>
                <a:spcPct val="100000"/>
              </a:lnSpc>
            </a:pPr>
            <a:r>
              <a:rPr lang="en-US" altLang="zh-CN" sz="2400" dirty="0"/>
              <a:t>RFC4301</a:t>
            </a:r>
            <a:r>
              <a:rPr lang="zh-CN" altLang="en-US" sz="2400" dirty="0"/>
              <a:t>所述的</a:t>
            </a:r>
            <a:r>
              <a:rPr lang="en-US" altLang="zh-CN" sz="2400" dirty="0" err="1"/>
              <a:t>IPSec</a:t>
            </a:r>
            <a:r>
              <a:rPr lang="zh-CN" altLang="en-US" sz="2400" dirty="0"/>
              <a:t>将几种安全技术结合形成一个完整的安全体系，最终能提供端到端的安全保护，其安全体系结构如图</a:t>
            </a:r>
            <a:r>
              <a:rPr lang="en-US" altLang="zh-CN" sz="2400" dirty="0"/>
              <a:t>10.4</a:t>
            </a:r>
            <a:r>
              <a:rPr lang="zh-CN" altLang="en-US" sz="2400" dirty="0"/>
              <a:t>所示，包括四个部分：</a:t>
            </a:r>
          </a:p>
          <a:p>
            <a:pPr lvl="1">
              <a:lnSpc>
                <a:spcPct val="100000"/>
              </a:lnSpc>
            </a:pPr>
            <a:r>
              <a:rPr lang="zh-CN" altLang="en-US" sz="2000" dirty="0"/>
              <a:t>①业务流安全协议：包括</a:t>
            </a:r>
            <a:r>
              <a:rPr lang="en-US" altLang="zh-CN" sz="2000" dirty="0"/>
              <a:t>ESP</a:t>
            </a:r>
            <a:r>
              <a:rPr lang="zh-CN" altLang="en-US" sz="2000" dirty="0"/>
              <a:t>协议和</a:t>
            </a:r>
            <a:r>
              <a:rPr lang="en-US" altLang="zh-CN" sz="2000" dirty="0"/>
              <a:t>AH</a:t>
            </a:r>
            <a:r>
              <a:rPr lang="zh-CN" altLang="en-US" sz="2000" dirty="0"/>
              <a:t>协议，用于保护</a:t>
            </a:r>
            <a:r>
              <a:rPr lang="en-US" altLang="zh-CN" sz="2000" dirty="0"/>
              <a:t>IP</a:t>
            </a:r>
            <a:r>
              <a:rPr lang="zh-CN" altLang="en-US" sz="2000" dirty="0"/>
              <a:t>数据报的机密性、完整性、认证性。该模块依据已创建的安全关联，选择适合的协议和算法对数据报进行保护。</a:t>
            </a:r>
          </a:p>
          <a:p>
            <a:pPr lvl="1">
              <a:lnSpc>
                <a:spcPct val="100000"/>
              </a:lnSpc>
            </a:pPr>
            <a:r>
              <a:rPr lang="zh-CN" altLang="en-US" sz="2000" dirty="0"/>
              <a:t>②安全关联与安全策略管理：对安全关联和安全策略进行管理，包括安全策略数据库</a:t>
            </a:r>
            <a:r>
              <a:rPr lang="en-US" altLang="zh-CN" sz="2000" dirty="0"/>
              <a:t>SPD</a:t>
            </a:r>
            <a:r>
              <a:rPr lang="zh-CN" altLang="en-US" sz="2000" dirty="0"/>
              <a:t>、安全关联数据库</a:t>
            </a:r>
            <a:r>
              <a:rPr lang="en-US" altLang="zh-CN" sz="2000" dirty="0"/>
              <a:t>SAD</a:t>
            </a:r>
            <a:r>
              <a:rPr lang="zh-CN" altLang="en-US" sz="2000" dirty="0"/>
              <a:t>和对端授权数据库</a:t>
            </a:r>
            <a:r>
              <a:rPr lang="en-US" altLang="zh-CN" sz="2000" dirty="0"/>
              <a:t>PAD</a:t>
            </a:r>
            <a:r>
              <a:rPr lang="zh-CN" altLang="en-US" sz="2000" dirty="0"/>
              <a:t>。用于阐明</a:t>
            </a:r>
            <a:r>
              <a:rPr lang="en-US" altLang="zh-CN" sz="2000" dirty="0" err="1"/>
              <a:t>IPSec</a:t>
            </a:r>
            <a:r>
              <a:rPr lang="zh-CN" altLang="en-US" sz="2000" dirty="0"/>
              <a:t>功能是什么、怎样工作、如何管理及其相关的处理过程。</a:t>
            </a:r>
          </a:p>
          <a:p>
            <a:pPr lvl="1">
              <a:lnSpc>
                <a:spcPct val="100000"/>
              </a:lnSpc>
            </a:pPr>
            <a:r>
              <a:rPr lang="zh-CN" altLang="en-US" sz="2000" dirty="0"/>
              <a:t>③密钥交换</a:t>
            </a:r>
            <a:r>
              <a:rPr lang="en-US" altLang="zh-CN" sz="2000" dirty="0"/>
              <a:t>IKEv2</a:t>
            </a:r>
            <a:r>
              <a:rPr lang="zh-CN" altLang="en-US" sz="2000" dirty="0"/>
              <a:t>：自动的或手动的密钥交换。用于实现认证、创建通信实体之间的安全关联</a:t>
            </a:r>
            <a:r>
              <a:rPr lang="en-US" altLang="zh-CN" sz="2000" dirty="0"/>
              <a:t>SA</a:t>
            </a:r>
            <a:r>
              <a:rPr lang="zh-CN" altLang="en-US" sz="2000" dirty="0"/>
              <a:t>。</a:t>
            </a:r>
          </a:p>
          <a:p>
            <a:pPr lvl="1">
              <a:lnSpc>
                <a:spcPct val="100000"/>
              </a:lnSpc>
            </a:pPr>
            <a:r>
              <a:rPr lang="zh-CN" altLang="en-US" sz="2000" dirty="0"/>
              <a:t>④认证与加密：用于提供业务流安全协议和密钥交换</a:t>
            </a:r>
            <a:r>
              <a:rPr lang="en-US" altLang="zh-CN" sz="2000" dirty="0"/>
              <a:t>IKE</a:t>
            </a:r>
            <a:r>
              <a:rPr lang="zh-CN" altLang="en-US" sz="2000" dirty="0"/>
              <a:t>所使用的各种加密和认证算法。</a:t>
            </a:r>
          </a:p>
        </p:txBody>
      </p:sp>
      <p:sp>
        <p:nvSpPr>
          <p:cNvPr id="4" name="标题 1"/>
          <p:cNvSpPr>
            <a:spLocks noGrp="1"/>
          </p:cNvSpPr>
          <p:nvPr>
            <p:ph type="title"/>
          </p:nvPr>
        </p:nvSpPr>
        <p:spPr>
          <a:xfrm>
            <a:off x="533400" y="381000"/>
            <a:ext cx="7696200" cy="533400"/>
          </a:xfrm>
        </p:spPr>
        <p:txBody>
          <a:bodyPr/>
          <a:lstStyle/>
          <a:p>
            <a:r>
              <a:rPr lang="en-US" altLang="zh-CN" dirty="0" smtClean="0"/>
              <a:t>7.8.3 IPSec</a:t>
            </a:r>
            <a:r>
              <a:rPr lang="zh-CN" altLang="en-US" dirty="0" smtClean="0"/>
              <a:t>协议简介</a:t>
            </a:r>
            <a:endParaRPr lang="zh-CN" altLang="en-US" dirty="0"/>
          </a:p>
        </p:txBody>
      </p:sp>
      <p:sp>
        <p:nvSpPr>
          <p:cNvPr id="6" name="标题 1"/>
          <p:cNvSpPr txBox="1">
            <a:spLocks/>
          </p:cNvSpPr>
          <p:nvPr/>
        </p:nvSpPr>
        <p:spPr bwMode="auto">
          <a:xfrm>
            <a:off x="533400" y="0"/>
            <a:ext cx="7696200" cy="304800"/>
          </a:xfrm>
          <a:prstGeom prst="rect">
            <a:avLst/>
          </a:prstGeom>
          <a:solidFill>
            <a:schemeClr val="accent5"/>
          </a:solidFill>
          <a:ln w="9525">
            <a:noFill/>
            <a:miter lim="800000"/>
            <a:headEnd/>
            <a:tailEnd/>
          </a:ln>
        </p:spPr>
        <p:txBody>
          <a:bodyPr vert="horz" wrap="square" lIns="91440" tIns="45720" rIns="91440" bIns="45720" numCol="1" anchor="b" anchorCtr="0" compatLnSpc="1">
            <a:prstTxWarp prst="textNoShape">
              <a:avLst/>
            </a:prstTxWarp>
          </a:bodyPr>
          <a:lstStyle/>
          <a:p>
            <a:pPr algn="l" eaLnBrk="0" hangingPunct="0">
              <a:defRPr/>
            </a:pPr>
            <a:r>
              <a:rPr lang="zh-CN" altLang="en-US" sz="1800" kern="0" dirty="0" smtClean="0">
                <a:solidFill>
                  <a:srgbClr val="004C00"/>
                </a:solidFill>
                <a:effectLst>
                  <a:outerShdw blurRad="38100" dist="38100" dir="2700000" algn="tl">
                    <a:srgbClr val="000000">
                      <a:alpha val="43137"/>
                    </a:srgbClr>
                  </a:outerShdw>
                </a:effectLst>
                <a:latin typeface="+mj-lt"/>
                <a:ea typeface="+mj-ea"/>
                <a:cs typeface="+mj-cs"/>
              </a:rPr>
              <a:t>第七章 密码协议：</a:t>
            </a:r>
            <a:r>
              <a:rPr lang="en-US" altLang="zh-CN" sz="1800" kern="0" dirty="0" smtClean="0">
                <a:solidFill>
                  <a:srgbClr val="004C00"/>
                </a:solidFill>
                <a:effectLst>
                  <a:outerShdw blurRad="38100" dist="38100" dir="2700000" algn="tl">
                    <a:srgbClr val="000000">
                      <a:alpha val="43137"/>
                    </a:srgbClr>
                  </a:outerShdw>
                </a:effectLst>
                <a:latin typeface="+mj-lt"/>
                <a:ea typeface="+mj-ea"/>
                <a:cs typeface="+mj-cs"/>
              </a:rPr>
              <a:t>7.8 </a:t>
            </a:r>
            <a:r>
              <a:rPr lang="zh-CN" altLang="en-US" sz="1800" kern="0" dirty="0" smtClean="0">
                <a:solidFill>
                  <a:srgbClr val="004C00"/>
                </a:solidFill>
                <a:effectLst>
                  <a:outerShdw blurRad="38100" dist="38100" dir="2700000" algn="tl">
                    <a:srgbClr val="000000">
                      <a:alpha val="43137"/>
                    </a:srgbClr>
                  </a:outerShdw>
                </a:effectLst>
                <a:latin typeface="+mj-lt"/>
                <a:ea typeface="+mj-ea"/>
                <a:cs typeface="+mj-cs"/>
              </a:rPr>
              <a:t>安全协议实践</a:t>
            </a:r>
          </a:p>
        </p:txBody>
      </p:sp>
      <p:sp>
        <p:nvSpPr>
          <p:cNvPr id="7" name="灯片编号占位符 3"/>
          <p:cNvSpPr>
            <a:spLocks noGrp="1"/>
          </p:cNvSpPr>
          <p:nvPr>
            <p:ph type="sldNum" sz="quarter" idx="12"/>
          </p:nvPr>
        </p:nvSpPr>
        <p:spPr>
          <a:xfrm>
            <a:off x="7391400" y="6477000"/>
            <a:ext cx="1295400" cy="304800"/>
          </a:xfrm>
        </p:spPr>
        <p:txBody>
          <a:bodyPr/>
          <a:lstStyle/>
          <a:p>
            <a:pPr>
              <a:defRPr/>
            </a:pPr>
            <a:fld id="{896E1043-1F2A-4C9B-855A-0B3264F68AF7}" type="slidenum">
              <a:rPr lang="en-US" altLang="zh-CN" smtClean="0"/>
              <a:pPr>
                <a:defRPr/>
              </a:pPr>
              <a:t>112</a:t>
            </a:fld>
            <a:r>
              <a:rPr lang="en-US" altLang="zh-CN" dirty="0" smtClean="0"/>
              <a:t>/</a:t>
            </a:r>
            <a:endParaRPr lang="en-US" altLang="zh-CN" dirty="0"/>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7251" name="Rectangle 3"/>
          <p:cNvSpPr>
            <a:spLocks noGrp="1" noChangeArrowheads="1"/>
          </p:cNvSpPr>
          <p:nvPr>
            <p:ph type="body" idx="1"/>
          </p:nvPr>
        </p:nvSpPr>
        <p:spPr>
          <a:xfrm>
            <a:off x="381000" y="990600"/>
            <a:ext cx="2743200" cy="5029200"/>
          </a:xfrm>
        </p:spPr>
        <p:txBody>
          <a:bodyPr/>
          <a:lstStyle/>
          <a:p>
            <a:r>
              <a:rPr lang="en-US" altLang="zh-CN" dirty="0" smtClean="0"/>
              <a:t>RFC4301</a:t>
            </a:r>
            <a:r>
              <a:rPr lang="zh-CN" altLang="en-US" dirty="0"/>
              <a:t>所述的</a:t>
            </a:r>
            <a:r>
              <a:rPr lang="en-US" altLang="zh-CN" dirty="0" err="1"/>
              <a:t>IPSec</a:t>
            </a:r>
            <a:r>
              <a:rPr lang="zh-CN" altLang="en-US" dirty="0"/>
              <a:t>体系结构</a:t>
            </a:r>
          </a:p>
        </p:txBody>
      </p:sp>
      <p:graphicFrame>
        <p:nvGraphicFramePr>
          <p:cNvPr id="1077253" name="Object 5"/>
          <p:cNvGraphicFramePr>
            <a:graphicFrameLocks noChangeAspect="1"/>
          </p:cNvGraphicFramePr>
          <p:nvPr>
            <p:extLst>
              <p:ext uri="{D42A27DB-BD31-4B8C-83A1-F6EECF244321}">
                <p14:modId xmlns:p14="http://schemas.microsoft.com/office/powerpoint/2010/main" xmlns="" val="1680935816"/>
              </p:ext>
            </p:extLst>
          </p:nvPr>
        </p:nvGraphicFramePr>
        <p:xfrm>
          <a:off x="3946525" y="685800"/>
          <a:ext cx="4359275" cy="5791200"/>
        </p:xfrm>
        <a:graphic>
          <a:graphicData uri="http://schemas.openxmlformats.org/presentationml/2006/ole">
            <p:oleObj spid="_x0000_s1093658" name="Visio" r:id="rId3" imgW="2671953" imgH="3549015" progId="Visio.Drawing.11">
              <p:embed/>
            </p:oleObj>
          </a:graphicData>
        </a:graphic>
      </p:graphicFrame>
      <p:sp>
        <p:nvSpPr>
          <p:cNvPr id="5" name="标题 1"/>
          <p:cNvSpPr>
            <a:spLocks noGrp="1"/>
          </p:cNvSpPr>
          <p:nvPr>
            <p:ph type="title"/>
          </p:nvPr>
        </p:nvSpPr>
        <p:spPr>
          <a:xfrm>
            <a:off x="533400" y="381000"/>
            <a:ext cx="7696200" cy="533400"/>
          </a:xfrm>
        </p:spPr>
        <p:txBody>
          <a:bodyPr/>
          <a:lstStyle/>
          <a:p>
            <a:r>
              <a:rPr lang="en-US" altLang="zh-CN" dirty="0" smtClean="0"/>
              <a:t>7.8.3 IPSec</a:t>
            </a:r>
            <a:r>
              <a:rPr lang="zh-CN" altLang="en-US" dirty="0" smtClean="0"/>
              <a:t>协议简介</a:t>
            </a:r>
            <a:endParaRPr lang="zh-CN" altLang="en-US" dirty="0"/>
          </a:p>
        </p:txBody>
      </p:sp>
      <p:sp>
        <p:nvSpPr>
          <p:cNvPr id="7" name="标题 1"/>
          <p:cNvSpPr txBox="1">
            <a:spLocks/>
          </p:cNvSpPr>
          <p:nvPr/>
        </p:nvSpPr>
        <p:spPr bwMode="auto">
          <a:xfrm>
            <a:off x="533400" y="0"/>
            <a:ext cx="7696200" cy="304800"/>
          </a:xfrm>
          <a:prstGeom prst="rect">
            <a:avLst/>
          </a:prstGeom>
          <a:solidFill>
            <a:schemeClr val="accent5"/>
          </a:solidFill>
          <a:ln w="9525">
            <a:noFill/>
            <a:miter lim="800000"/>
            <a:headEnd/>
            <a:tailEnd/>
          </a:ln>
        </p:spPr>
        <p:txBody>
          <a:bodyPr vert="horz" wrap="square" lIns="91440" tIns="45720" rIns="91440" bIns="45720" numCol="1" anchor="b" anchorCtr="0" compatLnSpc="1">
            <a:prstTxWarp prst="textNoShape">
              <a:avLst/>
            </a:prstTxWarp>
          </a:bodyPr>
          <a:lstStyle/>
          <a:p>
            <a:pPr algn="l" eaLnBrk="0" hangingPunct="0">
              <a:defRPr/>
            </a:pPr>
            <a:r>
              <a:rPr lang="zh-CN" altLang="en-US" sz="1800" kern="0" dirty="0" smtClean="0">
                <a:solidFill>
                  <a:srgbClr val="004C00"/>
                </a:solidFill>
                <a:effectLst>
                  <a:outerShdw blurRad="38100" dist="38100" dir="2700000" algn="tl">
                    <a:srgbClr val="000000">
                      <a:alpha val="43137"/>
                    </a:srgbClr>
                  </a:outerShdw>
                </a:effectLst>
                <a:latin typeface="+mj-lt"/>
                <a:ea typeface="+mj-ea"/>
                <a:cs typeface="+mj-cs"/>
              </a:rPr>
              <a:t>第七章 密码协议：</a:t>
            </a:r>
            <a:r>
              <a:rPr lang="en-US" altLang="zh-CN" sz="1800" kern="0" dirty="0" smtClean="0">
                <a:solidFill>
                  <a:srgbClr val="004C00"/>
                </a:solidFill>
                <a:effectLst>
                  <a:outerShdw blurRad="38100" dist="38100" dir="2700000" algn="tl">
                    <a:srgbClr val="000000">
                      <a:alpha val="43137"/>
                    </a:srgbClr>
                  </a:outerShdw>
                </a:effectLst>
                <a:latin typeface="+mj-lt"/>
                <a:ea typeface="+mj-ea"/>
                <a:cs typeface="+mj-cs"/>
              </a:rPr>
              <a:t>7.8 </a:t>
            </a:r>
            <a:r>
              <a:rPr lang="zh-CN" altLang="en-US" sz="1800" kern="0" dirty="0" smtClean="0">
                <a:solidFill>
                  <a:srgbClr val="004C00"/>
                </a:solidFill>
                <a:effectLst>
                  <a:outerShdw blurRad="38100" dist="38100" dir="2700000" algn="tl">
                    <a:srgbClr val="000000">
                      <a:alpha val="43137"/>
                    </a:srgbClr>
                  </a:outerShdw>
                </a:effectLst>
                <a:latin typeface="+mj-lt"/>
                <a:ea typeface="+mj-ea"/>
                <a:cs typeface="+mj-cs"/>
              </a:rPr>
              <a:t>安全协议实践</a:t>
            </a:r>
          </a:p>
        </p:txBody>
      </p:sp>
      <p:sp>
        <p:nvSpPr>
          <p:cNvPr id="8" name="灯片编号占位符 3"/>
          <p:cNvSpPr>
            <a:spLocks noGrp="1"/>
          </p:cNvSpPr>
          <p:nvPr>
            <p:ph type="sldNum" sz="quarter" idx="12"/>
          </p:nvPr>
        </p:nvSpPr>
        <p:spPr>
          <a:xfrm>
            <a:off x="7391400" y="6477000"/>
            <a:ext cx="1295400" cy="304800"/>
          </a:xfrm>
        </p:spPr>
        <p:txBody>
          <a:bodyPr/>
          <a:lstStyle/>
          <a:p>
            <a:pPr>
              <a:defRPr/>
            </a:pPr>
            <a:fld id="{896E1043-1F2A-4C9B-855A-0B3264F68AF7}" type="slidenum">
              <a:rPr lang="en-US" altLang="zh-CN" smtClean="0"/>
              <a:pPr>
                <a:defRPr/>
              </a:pPr>
              <a:t>113</a:t>
            </a:fld>
            <a:r>
              <a:rPr lang="en-US" altLang="zh-CN" dirty="0" smtClean="0"/>
              <a:t>/</a:t>
            </a:r>
            <a:endParaRPr lang="en-US" altLang="zh-CN" dirty="0"/>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9858" name="Rectangle 2"/>
          <p:cNvSpPr>
            <a:spLocks noChangeArrowheads="1"/>
          </p:cNvSpPr>
          <p:nvPr/>
        </p:nvSpPr>
        <p:spPr bwMode="auto">
          <a:xfrm>
            <a:off x="5410200" y="6324600"/>
            <a:ext cx="3733800" cy="533400"/>
          </a:xfrm>
          <a:prstGeom prst="rect">
            <a:avLst/>
          </a:prstGeom>
          <a:noFill/>
          <a:ln w="9525">
            <a:noFill/>
            <a:miter lim="800000"/>
            <a:headEnd/>
            <a:tailEnd/>
          </a:ln>
          <a:effectLst/>
        </p:spPr>
        <p:txBody>
          <a:bodyPr lIns="92075" tIns="46038" rIns="92075" bIns="46038" anchor="ctr"/>
          <a:lstStyle/>
          <a:p>
            <a:pPr marL="342900" indent="-342900" algn="l">
              <a:spcBef>
                <a:spcPct val="20000"/>
              </a:spcBef>
              <a:buClr>
                <a:schemeClr val="accent2"/>
              </a:buClr>
              <a:buSzPct val="80000"/>
              <a:buFont typeface="Wingdings" pitchFamily="2" charset="2"/>
              <a:buNone/>
            </a:pPr>
            <a:r>
              <a:rPr kumimoji="1" lang="en-US" altLang="zh-CN" sz="1800" b="0">
                <a:latin typeface="Times New Roman" pitchFamily="18" charset="0"/>
              </a:rPr>
              <a:t> </a:t>
            </a:r>
          </a:p>
        </p:txBody>
      </p:sp>
      <p:sp>
        <p:nvSpPr>
          <p:cNvPr id="889859" name="Rectangle 3"/>
          <p:cNvSpPr>
            <a:spLocks noChangeArrowheads="1"/>
          </p:cNvSpPr>
          <p:nvPr/>
        </p:nvSpPr>
        <p:spPr bwMode="auto">
          <a:xfrm>
            <a:off x="768350" y="831850"/>
            <a:ext cx="4260850" cy="768350"/>
          </a:xfrm>
          <a:prstGeom prst="rect">
            <a:avLst/>
          </a:prstGeom>
          <a:noFill/>
          <a:ln w="9525" algn="ctr">
            <a:noFill/>
            <a:miter lim="800000"/>
            <a:headEnd/>
            <a:tailEnd/>
          </a:ln>
          <a:effectLst/>
        </p:spPr>
        <p:txBody>
          <a:bodyPr anchor="ctr"/>
          <a:lstStyle/>
          <a:p>
            <a:pPr algn="l"/>
            <a:r>
              <a:rPr lang="zh-CN" altLang="en-US" sz="2800" dirty="0">
                <a:solidFill>
                  <a:srgbClr val="FF0000"/>
                </a:solidFill>
                <a:ea typeface="华文中宋" pitchFamily="2" charset="-122"/>
                <a:cs typeface="Times New Roman" pitchFamily="18" charset="0"/>
              </a:rPr>
              <a:t>受</a:t>
            </a:r>
            <a:r>
              <a:rPr lang="en-US" altLang="zh-CN" sz="2800" dirty="0" err="1">
                <a:solidFill>
                  <a:srgbClr val="FF0000"/>
                </a:solidFill>
                <a:ea typeface="华文中宋" pitchFamily="2" charset="-122"/>
                <a:cs typeface="Times New Roman" pitchFamily="18" charset="0"/>
              </a:rPr>
              <a:t>IPSec</a:t>
            </a:r>
            <a:r>
              <a:rPr lang="zh-CN" altLang="en-US" sz="2800" dirty="0">
                <a:solidFill>
                  <a:srgbClr val="FF0000"/>
                </a:solidFill>
                <a:ea typeface="华文中宋" pitchFamily="2" charset="-122"/>
                <a:cs typeface="Times New Roman" pitchFamily="18" charset="0"/>
              </a:rPr>
              <a:t>保护的数据包</a:t>
            </a:r>
          </a:p>
        </p:txBody>
      </p:sp>
      <p:graphicFrame>
        <p:nvGraphicFramePr>
          <p:cNvPr id="889863" name="Object 7"/>
          <p:cNvGraphicFramePr>
            <a:graphicFrameLocks noChangeAspect="1"/>
          </p:cNvGraphicFramePr>
          <p:nvPr>
            <p:extLst>
              <p:ext uri="{D42A27DB-BD31-4B8C-83A1-F6EECF244321}">
                <p14:modId xmlns:p14="http://schemas.microsoft.com/office/powerpoint/2010/main" xmlns="" val="1237582880"/>
              </p:ext>
            </p:extLst>
          </p:nvPr>
        </p:nvGraphicFramePr>
        <p:xfrm>
          <a:off x="762000" y="1674812"/>
          <a:ext cx="7696200" cy="2439988"/>
        </p:xfrm>
        <a:graphic>
          <a:graphicData uri="http://schemas.openxmlformats.org/presentationml/2006/ole">
            <p:oleObj spid="_x0000_s1094682" name="Visio" r:id="rId4" imgW="5323713" imgH="1687449" progId="Visio.Drawing.11">
              <p:embed/>
            </p:oleObj>
          </a:graphicData>
        </a:graphic>
      </p:graphicFrame>
      <p:sp>
        <p:nvSpPr>
          <p:cNvPr id="8" name="标题 1"/>
          <p:cNvSpPr>
            <a:spLocks noGrp="1"/>
          </p:cNvSpPr>
          <p:nvPr>
            <p:ph type="title"/>
          </p:nvPr>
        </p:nvSpPr>
        <p:spPr>
          <a:xfrm>
            <a:off x="533400" y="381000"/>
            <a:ext cx="7696200" cy="533400"/>
          </a:xfrm>
        </p:spPr>
        <p:txBody>
          <a:bodyPr/>
          <a:lstStyle/>
          <a:p>
            <a:r>
              <a:rPr lang="en-US" altLang="zh-CN" dirty="0" smtClean="0"/>
              <a:t>7.8.3 IPSec</a:t>
            </a:r>
            <a:r>
              <a:rPr lang="zh-CN" altLang="en-US" dirty="0" smtClean="0"/>
              <a:t>协议简介</a:t>
            </a:r>
            <a:endParaRPr lang="zh-CN" altLang="en-US" dirty="0"/>
          </a:p>
        </p:txBody>
      </p:sp>
      <p:sp>
        <p:nvSpPr>
          <p:cNvPr id="10" name="标题 1"/>
          <p:cNvSpPr txBox="1">
            <a:spLocks/>
          </p:cNvSpPr>
          <p:nvPr/>
        </p:nvSpPr>
        <p:spPr bwMode="auto">
          <a:xfrm>
            <a:off x="533400" y="0"/>
            <a:ext cx="7696200" cy="304800"/>
          </a:xfrm>
          <a:prstGeom prst="rect">
            <a:avLst/>
          </a:prstGeom>
          <a:solidFill>
            <a:schemeClr val="accent5"/>
          </a:solidFill>
          <a:ln w="9525">
            <a:noFill/>
            <a:miter lim="800000"/>
            <a:headEnd/>
            <a:tailEnd/>
          </a:ln>
        </p:spPr>
        <p:txBody>
          <a:bodyPr vert="horz" wrap="square" lIns="91440" tIns="45720" rIns="91440" bIns="45720" numCol="1" anchor="b" anchorCtr="0" compatLnSpc="1">
            <a:prstTxWarp prst="textNoShape">
              <a:avLst/>
            </a:prstTxWarp>
          </a:bodyPr>
          <a:lstStyle/>
          <a:p>
            <a:pPr algn="l" eaLnBrk="0" hangingPunct="0">
              <a:defRPr/>
            </a:pPr>
            <a:r>
              <a:rPr lang="zh-CN" altLang="en-US" sz="1800" kern="0" dirty="0" smtClean="0">
                <a:solidFill>
                  <a:srgbClr val="004C00"/>
                </a:solidFill>
                <a:effectLst>
                  <a:outerShdw blurRad="38100" dist="38100" dir="2700000" algn="tl">
                    <a:srgbClr val="000000">
                      <a:alpha val="43137"/>
                    </a:srgbClr>
                  </a:outerShdw>
                </a:effectLst>
                <a:latin typeface="+mj-lt"/>
                <a:ea typeface="+mj-ea"/>
                <a:cs typeface="+mj-cs"/>
              </a:rPr>
              <a:t>第七章 密码协议：</a:t>
            </a:r>
            <a:r>
              <a:rPr lang="en-US" altLang="zh-CN" sz="1800" kern="0" dirty="0" smtClean="0">
                <a:solidFill>
                  <a:srgbClr val="004C00"/>
                </a:solidFill>
                <a:effectLst>
                  <a:outerShdw blurRad="38100" dist="38100" dir="2700000" algn="tl">
                    <a:srgbClr val="000000">
                      <a:alpha val="43137"/>
                    </a:srgbClr>
                  </a:outerShdw>
                </a:effectLst>
                <a:latin typeface="+mj-lt"/>
                <a:ea typeface="+mj-ea"/>
                <a:cs typeface="+mj-cs"/>
              </a:rPr>
              <a:t>7.8 </a:t>
            </a:r>
            <a:r>
              <a:rPr lang="zh-CN" altLang="en-US" sz="1800" kern="0" dirty="0" smtClean="0">
                <a:solidFill>
                  <a:srgbClr val="004C00"/>
                </a:solidFill>
                <a:effectLst>
                  <a:outerShdw blurRad="38100" dist="38100" dir="2700000" algn="tl">
                    <a:srgbClr val="000000">
                      <a:alpha val="43137"/>
                    </a:srgbClr>
                  </a:outerShdw>
                </a:effectLst>
                <a:latin typeface="+mj-lt"/>
                <a:ea typeface="+mj-ea"/>
                <a:cs typeface="+mj-cs"/>
              </a:rPr>
              <a:t>安全协议实践</a:t>
            </a:r>
          </a:p>
        </p:txBody>
      </p:sp>
      <p:sp>
        <p:nvSpPr>
          <p:cNvPr id="11" name="灯片编号占位符 3"/>
          <p:cNvSpPr>
            <a:spLocks noGrp="1"/>
          </p:cNvSpPr>
          <p:nvPr>
            <p:ph type="sldNum" sz="quarter" idx="12"/>
          </p:nvPr>
        </p:nvSpPr>
        <p:spPr>
          <a:xfrm>
            <a:off x="7391400" y="6477000"/>
            <a:ext cx="1295400" cy="304800"/>
          </a:xfrm>
        </p:spPr>
        <p:txBody>
          <a:bodyPr/>
          <a:lstStyle/>
          <a:p>
            <a:pPr>
              <a:defRPr/>
            </a:pPr>
            <a:fld id="{896E1043-1F2A-4C9B-855A-0B3264F68AF7}" type="slidenum">
              <a:rPr lang="en-US" altLang="zh-CN" smtClean="0"/>
              <a:pPr>
                <a:defRPr/>
              </a:pPr>
              <a:t>114</a:t>
            </a:fld>
            <a:r>
              <a:rPr lang="en-US" altLang="zh-CN" dirty="0" smtClean="0"/>
              <a:t>/</a:t>
            </a:r>
            <a:endParaRPr lang="en-US" altLang="zh-CN" dirty="0"/>
          </a:p>
        </p:txBody>
      </p:sp>
    </p:spTree>
  </p:cSld>
  <p:clrMapOvr>
    <a:masterClrMapping/>
  </p:clrMapOvr>
  <p:transition/>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0323" name="Rectangle 3"/>
          <p:cNvSpPr>
            <a:spLocks noGrp="1" noChangeArrowheads="1"/>
          </p:cNvSpPr>
          <p:nvPr>
            <p:ph type="body" idx="1"/>
          </p:nvPr>
        </p:nvSpPr>
        <p:spPr>
          <a:xfrm>
            <a:off x="457200" y="838200"/>
            <a:ext cx="8229600" cy="5521325"/>
          </a:xfrm>
        </p:spPr>
        <p:txBody>
          <a:bodyPr/>
          <a:lstStyle/>
          <a:p>
            <a:pPr>
              <a:lnSpc>
                <a:spcPct val="100000"/>
              </a:lnSpc>
            </a:pPr>
            <a:r>
              <a:rPr lang="zh-CN" altLang="en-US" sz="2800" dirty="0"/>
              <a:t>认证头协议</a:t>
            </a:r>
            <a:r>
              <a:rPr lang="en-US" altLang="zh-CN" sz="2800" dirty="0"/>
              <a:t>(Authentication Header</a:t>
            </a:r>
            <a:r>
              <a:rPr lang="zh-CN" altLang="en-US" sz="2800" dirty="0"/>
              <a:t>，</a:t>
            </a:r>
            <a:r>
              <a:rPr lang="en-US" altLang="zh-CN" sz="2800" dirty="0"/>
              <a:t>AH)</a:t>
            </a:r>
          </a:p>
          <a:p>
            <a:pPr lvl="1">
              <a:lnSpc>
                <a:spcPct val="100000"/>
              </a:lnSpc>
            </a:pPr>
            <a:r>
              <a:rPr lang="en-US" altLang="zh-CN" sz="2400" dirty="0"/>
              <a:t>AH</a:t>
            </a:r>
            <a:r>
              <a:rPr lang="zh-CN" altLang="en-US" sz="2400" dirty="0"/>
              <a:t>为</a:t>
            </a:r>
            <a:r>
              <a:rPr lang="en-US" altLang="zh-CN" sz="2400" dirty="0"/>
              <a:t>IP</a:t>
            </a:r>
            <a:r>
              <a:rPr lang="zh-CN" altLang="en-US" sz="2400" dirty="0"/>
              <a:t>数据包提供如下</a:t>
            </a:r>
            <a:r>
              <a:rPr lang="en-US" altLang="zh-CN" sz="2400" dirty="0"/>
              <a:t>3</a:t>
            </a:r>
            <a:r>
              <a:rPr lang="zh-CN" altLang="en-US" sz="2400" dirty="0"/>
              <a:t>种服务：</a:t>
            </a:r>
          </a:p>
          <a:p>
            <a:pPr lvl="2">
              <a:lnSpc>
                <a:spcPct val="100000"/>
              </a:lnSpc>
            </a:pPr>
            <a:r>
              <a:rPr lang="zh-CN" altLang="en-US" sz="2000" dirty="0"/>
              <a:t>无连接的数据完整性验证、数据源身份认证和防重放攻击。该协议不提供数据保密性功能。</a:t>
            </a:r>
          </a:p>
          <a:p>
            <a:pPr lvl="1">
              <a:lnSpc>
                <a:spcPct val="100000"/>
              </a:lnSpc>
            </a:pPr>
            <a:r>
              <a:rPr lang="en-US" altLang="zh-CN" sz="2400" dirty="0"/>
              <a:t>AH</a:t>
            </a:r>
            <a:r>
              <a:rPr lang="zh-CN" altLang="en-US" sz="2400" dirty="0"/>
              <a:t>使用一个键值哈希</a:t>
            </a:r>
            <a:r>
              <a:rPr lang="en-US" altLang="zh-CN" sz="2400" dirty="0"/>
              <a:t>(keyed-hash</a:t>
            </a:r>
            <a:r>
              <a:rPr lang="zh-CN" altLang="en-US" sz="2400" dirty="0"/>
              <a:t>带秘密钥的</a:t>
            </a:r>
            <a:r>
              <a:rPr lang="en-US" altLang="zh-CN" sz="2400" dirty="0"/>
              <a:t>hash)</a:t>
            </a:r>
            <a:r>
              <a:rPr lang="zh-CN" altLang="en-US" sz="2400" dirty="0"/>
              <a:t>函数而不是数字签名，因为数字签名太慢，将大大降低网络吞吐率</a:t>
            </a:r>
          </a:p>
          <a:p>
            <a:pPr lvl="1">
              <a:lnSpc>
                <a:spcPct val="100000"/>
              </a:lnSpc>
            </a:pPr>
            <a:r>
              <a:rPr lang="zh-CN" altLang="en-US" sz="2400" dirty="0"/>
              <a:t>数据完整性验证通过哈希函数（如</a:t>
            </a:r>
            <a:r>
              <a:rPr lang="en-US" altLang="zh-CN" sz="2400" dirty="0"/>
              <a:t>MD5</a:t>
            </a:r>
            <a:r>
              <a:rPr lang="zh-CN" altLang="en-US" sz="2400" dirty="0"/>
              <a:t>）产生的校验来保证</a:t>
            </a:r>
          </a:p>
          <a:p>
            <a:pPr lvl="1">
              <a:lnSpc>
                <a:spcPct val="100000"/>
              </a:lnSpc>
            </a:pPr>
            <a:r>
              <a:rPr lang="zh-CN" altLang="en-US" sz="2400" dirty="0"/>
              <a:t>数据源身份认证通过在计算验证码时加入一个共享密钥来实现；比如</a:t>
            </a:r>
            <a:r>
              <a:rPr lang="en-US" altLang="zh-CN" sz="2400" dirty="0"/>
              <a:t>HMAC</a:t>
            </a:r>
          </a:p>
          <a:p>
            <a:pPr lvl="1">
              <a:lnSpc>
                <a:spcPct val="100000"/>
              </a:lnSpc>
            </a:pPr>
            <a:r>
              <a:rPr lang="en-US" altLang="zh-CN" sz="2400" dirty="0"/>
              <a:t>AH</a:t>
            </a:r>
            <a:r>
              <a:rPr lang="zh-CN" altLang="en-US" sz="2400" dirty="0"/>
              <a:t>报头中的序列号可以防止重放攻击</a:t>
            </a:r>
          </a:p>
        </p:txBody>
      </p:sp>
      <p:sp>
        <p:nvSpPr>
          <p:cNvPr id="4" name="标题 1"/>
          <p:cNvSpPr>
            <a:spLocks noGrp="1"/>
          </p:cNvSpPr>
          <p:nvPr>
            <p:ph type="title"/>
          </p:nvPr>
        </p:nvSpPr>
        <p:spPr>
          <a:xfrm>
            <a:off x="533400" y="381000"/>
            <a:ext cx="7696200" cy="533400"/>
          </a:xfrm>
        </p:spPr>
        <p:txBody>
          <a:bodyPr/>
          <a:lstStyle/>
          <a:p>
            <a:r>
              <a:rPr lang="en-US" altLang="zh-CN" dirty="0" smtClean="0"/>
              <a:t>7.8.3 IPSec</a:t>
            </a:r>
            <a:r>
              <a:rPr lang="zh-CN" altLang="en-US" dirty="0" smtClean="0"/>
              <a:t>协议简介</a:t>
            </a:r>
            <a:endParaRPr lang="zh-CN" altLang="en-US" dirty="0"/>
          </a:p>
        </p:txBody>
      </p:sp>
      <p:sp>
        <p:nvSpPr>
          <p:cNvPr id="6" name="标题 1"/>
          <p:cNvSpPr txBox="1">
            <a:spLocks/>
          </p:cNvSpPr>
          <p:nvPr/>
        </p:nvSpPr>
        <p:spPr bwMode="auto">
          <a:xfrm>
            <a:off x="533400" y="0"/>
            <a:ext cx="7696200" cy="304800"/>
          </a:xfrm>
          <a:prstGeom prst="rect">
            <a:avLst/>
          </a:prstGeom>
          <a:solidFill>
            <a:schemeClr val="accent5"/>
          </a:solidFill>
          <a:ln w="9525">
            <a:noFill/>
            <a:miter lim="800000"/>
            <a:headEnd/>
            <a:tailEnd/>
          </a:ln>
        </p:spPr>
        <p:txBody>
          <a:bodyPr vert="horz" wrap="square" lIns="91440" tIns="45720" rIns="91440" bIns="45720" numCol="1" anchor="b" anchorCtr="0" compatLnSpc="1">
            <a:prstTxWarp prst="textNoShape">
              <a:avLst/>
            </a:prstTxWarp>
          </a:bodyPr>
          <a:lstStyle/>
          <a:p>
            <a:pPr algn="l" eaLnBrk="0" hangingPunct="0">
              <a:defRPr/>
            </a:pPr>
            <a:r>
              <a:rPr lang="zh-CN" altLang="en-US" sz="1800" kern="0" dirty="0" smtClean="0">
                <a:solidFill>
                  <a:srgbClr val="004C00"/>
                </a:solidFill>
                <a:effectLst>
                  <a:outerShdw blurRad="38100" dist="38100" dir="2700000" algn="tl">
                    <a:srgbClr val="000000">
                      <a:alpha val="43137"/>
                    </a:srgbClr>
                  </a:outerShdw>
                </a:effectLst>
                <a:latin typeface="+mj-lt"/>
                <a:ea typeface="+mj-ea"/>
                <a:cs typeface="+mj-cs"/>
              </a:rPr>
              <a:t>第七章 密码协议：</a:t>
            </a:r>
            <a:r>
              <a:rPr lang="en-US" altLang="zh-CN" sz="1800" kern="0" dirty="0" smtClean="0">
                <a:solidFill>
                  <a:srgbClr val="004C00"/>
                </a:solidFill>
                <a:effectLst>
                  <a:outerShdw blurRad="38100" dist="38100" dir="2700000" algn="tl">
                    <a:srgbClr val="000000">
                      <a:alpha val="43137"/>
                    </a:srgbClr>
                  </a:outerShdw>
                </a:effectLst>
                <a:latin typeface="+mj-lt"/>
                <a:ea typeface="+mj-ea"/>
                <a:cs typeface="+mj-cs"/>
              </a:rPr>
              <a:t>7.8 </a:t>
            </a:r>
            <a:r>
              <a:rPr lang="zh-CN" altLang="en-US" sz="1800" kern="0" dirty="0" smtClean="0">
                <a:solidFill>
                  <a:srgbClr val="004C00"/>
                </a:solidFill>
                <a:effectLst>
                  <a:outerShdw blurRad="38100" dist="38100" dir="2700000" algn="tl">
                    <a:srgbClr val="000000">
                      <a:alpha val="43137"/>
                    </a:srgbClr>
                  </a:outerShdw>
                </a:effectLst>
                <a:latin typeface="+mj-lt"/>
                <a:ea typeface="+mj-ea"/>
                <a:cs typeface="+mj-cs"/>
              </a:rPr>
              <a:t>安全协议实践</a:t>
            </a:r>
          </a:p>
        </p:txBody>
      </p:sp>
      <p:sp>
        <p:nvSpPr>
          <p:cNvPr id="7" name="灯片编号占位符 3"/>
          <p:cNvSpPr>
            <a:spLocks noGrp="1"/>
          </p:cNvSpPr>
          <p:nvPr>
            <p:ph type="sldNum" sz="quarter" idx="12"/>
          </p:nvPr>
        </p:nvSpPr>
        <p:spPr>
          <a:xfrm>
            <a:off x="7391400" y="6477000"/>
            <a:ext cx="1295400" cy="304800"/>
          </a:xfrm>
        </p:spPr>
        <p:txBody>
          <a:bodyPr/>
          <a:lstStyle/>
          <a:p>
            <a:pPr>
              <a:defRPr/>
            </a:pPr>
            <a:fld id="{896E1043-1F2A-4C9B-855A-0B3264F68AF7}" type="slidenum">
              <a:rPr lang="en-US" altLang="zh-CN" smtClean="0"/>
              <a:pPr>
                <a:defRPr/>
              </a:pPr>
              <a:t>115</a:t>
            </a:fld>
            <a:r>
              <a:rPr lang="en-US" altLang="zh-CN" dirty="0" smtClean="0"/>
              <a:t>/</a:t>
            </a:r>
            <a:endParaRPr lang="en-US" altLang="zh-CN" dirty="0"/>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4978" name="Rectangle 2"/>
          <p:cNvSpPr>
            <a:spLocks noChangeArrowheads="1"/>
          </p:cNvSpPr>
          <p:nvPr/>
        </p:nvSpPr>
        <p:spPr bwMode="auto">
          <a:xfrm>
            <a:off x="5410200" y="6324600"/>
            <a:ext cx="3733800" cy="533400"/>
          </a:xfrm>
          <a:prstGeom prst="rect">
            <a:avLst/>
          </a:prstGeom>
          <a:noFill/>
          <a:ln w="9525">
            <a:noFill/>
            <a:miter lim="800000"/>
            <a:headEnd/>
            <a:tailEnd/>
          </a:ln>
          <a:effectLst/>
        </p:spPr>
        <p:txBody>
          <a:bodyPr lIns="92075" tIns="46038" rIns="92075" bIns="46038" anchor="ctr"/>
          <a:lstStyle/>
          <a:p>
            <a:pPr marL="342900" indent="-342900" algn="l">
              <a:spcBef>
                <a:spcPct val="20000"/>
              </a:spcBef>
              <a:buClr>
                <a:schemeClr val="accent2"/>
              </a:buClr>
              <a:buSzPct val="80000"/>
              <a:buFont typeface="Wingdings" pitchFamily="2" charset="2"/>
              <a:buNone/>
            </a:pPr>
            <a:r>
              <a:rPr kumimoji="1" lang="en-US" altLang="zh-CN" sz="1800" b="0">
                <a:latin typeface="Times New Roman" pitchFamily="18" charset="0"/>
              </a:rPr>
              <a:t> </a:t>
            </a:r>
          </a:p>
        </p:txBody>
      </p:sp>
      <p:sp>
        <p:nvSpPr>
          <p:cNvPr id="894979" name="Rectangle 3"/>
          <p:cNvSpPr>
            <a:spLocks noChangeArrowheads="1"/>
          </p:cNvSpPr>
          <p:nvPr/>
        </p:nvSpPr>
        <p:spPr bwMode="auto">
          <a:xfrm>
            <a:off x="761999" y="1266823"/>
            <a:ext cx="7273925" cy="685800"/>
          </a:xfrm>
          <a:prstGeom prst="rect">
            <a:avLst/>
          </a:prstGeom>
          <a:noFill/>
          <a:ln w="9525" algn="ctr">
            <a:noFill/>
            <a:miter lim="800000"/>
            <a:headEnd/>
            <a:tailEnd/>
          </a:ln>
          <a:effectLst/>
        </p:spPr>
        <p:txBody>
          <a:bodyPr anchor="ctr"/>
          <a:lstStyle/>
          <a:p>
            <a:pPr algn="l"/>
            <a:r>
              <a:rPr lang="en-US" altLang="zh-CN" sz="3200" b="0" dirty="0">
                <a:solidFill>
                  <a:srgbClr val="FF0000"/>
                </a:solidFill>
                <a:effectLst>
                  <a:outerShdw blurRad="38100" dist="38100" dir="2700000" algn="tl">
                    <a:srgbClr val="C0C0C0"/>
                  </a:outerShdw>
                </a:effectLst>
                <a:ea typeface="华文中宋" pitchFamily="2" charset="-122"/>
                <a:cs typeface="Times New Roman" pitchFamily="18" charset="0"/>
              </a:rPr>
              <a:t>AH</a:t>
            </a:r>
            <a:r>
              <a:rPr lang="zh-CN" altLang="en-US" sz="3200" b="0" dirty="0">
                <a:solidFill>
                  <a:srgbClr val="FF0000"/>
                </a:solidFill>
                <a:effectLst>
                  <a:outerShdw blurRad="38100" dist="38100" dir="2700000" algn="tl">
                    <a:srgbClr val="C0C0C0"/>
                  </a:outerShdw>
                </a:effectLst>
                <a:ea typeface="华文中宋" pitchFamily="2" charset="-122"/>
                <a:cs typeface="Times New Roman" pitchFamily="18" charset="0"/>
              </a:rPr>
              <a:t>认证报头格式</a:t>
            </a:r>
          </a:p>
        </p:txBody>
      </p:sp>
      <p:graphicFrame>
        <p:nvGraphicFramePr>
          <p:cNvPr id="894996" name="Group 20"/>
          <p:cNvGraphicFramePr>
            <a:graphicFrameLocks noGrp="1"/>
          </p:cNvGraphicFramePr>
          <p:nvPr>
            <p:ph/>
            <p:extLst>
              <p:ext uri="{D42A27DB-BD31-4B8C-83A1-F6EECF244321}">
                <p14:modId xmlns:p14="http://schemas.microsoft.com/office/powerpoint/2010/main" xmlns="" val="727564647"/>
              </p:ext>
            </p:extLst>
          </p:nvPr>
        </p:nvGraphicFramePr>
        <p:xfrm>
          <a:off x="457200" y="2005011"/>
          <a:ext cx="7788275" cy="4014789"/>
        </p:xfrm>
        <a:graphic>
          <a:graphicData uri="http://schemas.openxmlformats.org/drawingml/2006/table">
            <a:tbl>
              <a:tblPr/>
              <a:tblGrid>
                <a:gridCol w="2355850"/>
                <a:gridCol w="2667000"/>
                <a:gridCol w="2765425"/>
              </a:tblGrid>
              <a:tr h="1020763">
                <a:tc>
                  <a:txBody>
                    <a:bodyPr/>
                    <a:lstStyle/>
                    <a:p>
                      <a:pPr marL="342900" marR="0" lvl="0" indent="-342900" algn="ctr" defTabSz="914400" rtl="0" eaLnBrk="1" fontAlgn="base" latinLnBrk="0" hangingPunct="1">
                        <a:lnSpc>
                          <a:spcPct val="120000"/>
                        </a:lnSpc>
                        <a:spcBef>
                          <a:spcPct val="0"/>
                        </a:spcBef>
                        <a:spcAft>
                          <a:spcPct val="10000"/>
                        </a:spcAft>
                        <a:buClrTx/>
                        <a:buSzPct val="70000"/>
                        <a:buFontTx/>
                        <a:buNone/>
                        <a:tabLst/>
                      </a:pPr>
                      <a:r>
                        <a:rPr kumimoji="0" lang="zh-CN" altLang="en-US" sz="2800" b="0" i="0" u="none" strike="noStrike" cap="none" normalizeH="0" baseline="0" smtClean="0">
                          <a:ln>
                            <a:noFill/>
                          </a:ln>
                          <a:solidFill>
                            <a:srgbClr val="020202"/>
                          </a:solidFill>
                          <a:effectLst>
                            <a:outerShdw blurRad="38100" dist="38100" dir="2700000" algn="tl">
                              <a:srgbClr val="FFFFFF"/>
                            </a:outerShdw>
                          </a:effectLst>
                          <a:latin typeface="宋体" pitchFamily="2" charset="-122"/>
                          <a:ea typeface="华文中宋" pitchFamily="2" charset="-122"/>
                        </a:rPr>
                        <a:t>下一个报头</a:t>
                      </a:r>
                      <a:endParaRPr kumimoji="0" lang="zh-CN" altLang="en-US" sz="2800" b="0" i="0" u="none" strike="noStrike" cap="none" normalizeH="0" baseline="0" smtClean="0">
                        <a:ln>
                          <a:noFill/>
                        </a:ln>
                        <a:solidFill>
                          <a:srgbClr val="020202"/>
                        </a:solidFill>
                        <a:effectLst>
                          <a:outerShdw blurRad="38100" dist="38100" dir="2700000" algn="tl">
                            <a:srgbClr val="FFFFFF"/>
                          </a:outerShdw>
                        </a:effectLst>
                        <a:latin typeface="Arial" charset="0"/>
                        <a:ea typeface="华文中宋"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20000"/>
                        </a:lnSpc>
                        <a:spcBef>
                          <a:spcPct val="0"/>
                        </a:spcBef>
                        <a:spcAft>
                          <a:spcPct val="10000"/>
                        </a:spcAft>
                        <a:buClrTx/>
                        <a:buSzPct val="70000"/>
                        <a:buFontTx/>
                        <a:buNone/>
                        <a:tabLst/>
                      </a:pPr>
                      <a:r>
                        <a:rPr kumimoji="0" lang="zh-CN" altLang="en-US" sz="2800" b="0" i="0" u="none" strike="noStrike" cap="none" normalizeH="0" baseline="0" smtClean="0">
                          <a:ln>
                            <a:noFill/>
                          </a:ln>
                          <a:solidFill>
                            <a:srgbClr val="020202"/>
                          </a:solidFill>
                          <a:effectLst>
                            <a:outerShdw blurRad="38100" dist="38100" dir="2700000" algn="tl">
                              <a:srgbClr val="FFFFFF"/>
                            </a:outerShdw>
                          </a:effectLst>
                          <a:latin typeface="宋体" pitchFamily="2" charset="-122"/>
                          <a:ea typeface="华文中宋" pitchFamily="2" charset="-122"/>
                        </a:rPr>
                        <a:t>有效净荷长度</a:t>
                      </a:r>
                      <a:endParaRPr kumimoji="0" lang="zh-CN" altLang="en-US" sz="2800" b="0" i="0" u="none" strike="noStrike" cap="none" normalizeH="0" baseline="0" smtClean="0">
                        <a:ln>
                          <a:noFill/>
                        </a:ln>
                        <a:solidFill>
                          <a:srgbClr val="020202"/>
                        </a:solidFill>
                        <a:effectLst>
                          <a:outerShdw blurRad="38100" dist="38100" dir="2700000" algn="tl">
                            <a:srgbClr val="FFFFFF"/>
                          </a:outerShdw>
                        </a:effectLst>
                        <a:latin typeface="Arial" charset="0"/>
                        <a:ea typeface="华文中宋"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20000"/>
                        </a:lnSpc>
                        <a:spcBef>
                          <a:spcPct val="0"/>
                        </a:spcBef>
                        <a:spcAft>
                          <a:spcPct val="10000"/>
                        </a:spcAft>
                        <a:buClrTx/>
                        <a:buSzPct val="70000"/>
                        <a:buFontTx/>
                        <a:buNone/>
                        <a:tabLst/>
                      </a:pPr>
                      <a:r>
                        <a:rPr kumimoji="0" lang="zh-CN" altLang="en-US" sz="2800" b="0" i="0" u="none" strike="noStrike" cap="none" normalizeH="0" baseline="0" smtClean="0">
                          <a:ln>
                            <a:noFill/>
                          </a:ln>
                          <a:solidFill>
                            <a:srgbClr val="020202"/>
                          </a:solidFill>
                          <a:effectLst>
                            <a:outerShdw blurRad="38100" dist="38100" dir="2700000" algn="tl">
                              <a:srgbClr val="FFFFFF"/>
                            </a:outerShdw>
                          </a:effectLst>
                          <a:latin typeface="宋体" pitchFamily="2" charset="-122"/>
                          <a:ea typeface="华文中宋" pitchFamily="2" charset="-122"/>
                        </a:rPr>
                        <a:t>保留</a:t>
                      </a:r>
                      <a:endParaRPr kumimoji="0" lang="zh-CN" altLang="en-US" sz="2800" b="0" i="0" u="none" strike="noStrike" cap="none" normalizeH="0" baseline="0" smtClean="0">
                        <a:ln>
                          <a:noFill/>
                        </a:ln>
                        <a:solidFill>
                          <a:srgbClr val="020202"/>
                        </a:solidFill>
                        <a:effectLst>
                          <a:outerShdw blurRad="38100" dist="38100" dir="2700000" algn="tl">
                            <a:srgbClr val="FFFFFF"/>
                          </a:outerShdw>
                        </a:effectLst>
                        <a:latin typeface="Arial" charset="0"/>
                        <a:ea typeface="华文中宋"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r>
              <a:tr h="998538">
                <a:tc gridSpan="3">
                  <a:txBody>
                    <a:bodyPr/>
                    <a:lstStyle/>
                    <a:p>
                      <a:pPr marL="342900" marR="0" lvl="0" indent="-342900" algn="ctr" defTabSz="914400" rtl="0" eaLnBrk="1" fontAlgn="base" latinLnBrk="0" hangingPunct="1">
                        <a:lnSpc>
                          <a:spcPct val="120000"/>
                        </a:lnSpc>
                        <a:spcBef>
                          <a:spcPct val="0"/>
                        </a:spcBef>
                        <a:spcAft>
                          <a:spcPct val="10000"/>
                        </a:spcAft>
                        <a:buClrTx/>
                        <a:buSzPct val="70000"/>
                        <a:buFontTx/>
                        <a:buNone/>
                        <a:tabLst/>
                      </a:pPr>
                      <a:r>
                        <a:rPr kumimoji="0" lang="en-US" altLang="zh-CN" sz="2800" b="0" i="0" u="none" strike="noStrike" cap="none" normalizeH="0" baseline="0" smtClean="0">
                          <a:ln>
                            <a:noFill/>
                          </a:ln>
                          <a:solidFill>
                            <a:srgbClr val="020202"/>
                          </a:solidFill>
                          <a:effectLst>
                            <a:outerShdw blurRad="38100" dist="38100" dir="2700000" algn="tl">
                              <a:srgbClr val="FFFFFF"/>
                            </a:outerShdw>
                          </a:effectLst>
                          <a:latin typeface="Arial" charset="0"/>
                          <a:ea typeface="华文中宋" pitchFamily="2" charset="-122"/>
                          <a:cs typeface="Times New Roman" pitchFamily="18" charset="0"/>
                        </a:rPr>
                        <a:t>SPI</a:t>
                      </a:r>
                      <a:endParaRPr kumimoji="0" lang="en-US" altLang="zh-CN" sz="2800" b="0" i="0" u="none" strike="noStrike" cap="none" normalizeH="0" baseline="0" smtClean="0">
                        <a:ln>
                          <a:noFill/>
                        </a:ln>
                        <a:solidFill>
                          <a:srgbClr val="020202"/>
                        </a:solidFill>
                        <a:effectLst>
                          <a:outerShdw blurRad="38100" dist="38100" dir="2700000" algn="tl">
                            <a:srgbClr val="FFFFFF"/>
                          </a:outerShdw>
                        </a:effectLst>
                        <a:latin typeface="Arial" charset="0"/>
                        <a:ea typeface="华文中宋"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hMerge="1">
                  <a:txBody>
                    <a:bodyPr/>
                    <a:lstStyle/>
                    <a:p>
                      <a:endParaRPr lang="zh-CN" altLang="en-US"/>
                    </a:p>
                  </a:txBody>
                  <a:tcPr/>
                </a:tc>
                <a:tc hMerge="1">
                  <a:txBody>
                    <a:bodyPr/>
                    <a:lstStyle/>
                    <a:p>
                      <a:endParaRPr lang="zh-CN" altLang="en-US"/>
                    </a:p>
                  </a:txBody>
                  <a:tcPr/>
                </a:tc>
              </a:tr>
              <a:tr h="996950">
                <a:tc gridSpan="3">
                  <a:txBody>
                    <a:bodyPr/>
                    <a:lstStyle/>
                    <a:p>
                      <a:pPr marL="342900" marR="0" lvl="0" indent="-342900" algn="ctr" defTabSz="914400" rtl="0" eaLnBrk="1" fontAlgn="base" latinLnBrk="0" hangingPunct="1">
                        <a:lnSpc>
                          <a:spcPct val="120000"/>
                        </a:lnSpc>
                        <a:spcBef>
                          <a:spcPct val="0"/>
                        </a:spcBef>
                        <a:spcAft>
                          <a:spcPct val="10000"/>
                        </a:spcAft>
                        <a:buClrTx/>
                        <a:buSzPct val="70000"/>
                        <a:buFontTx/>
                        <a:buNone/>
                        <a:tabLst/>
                      </a:pPr>
                      <a:r>
                        <a:rPr kumimoji="0" lang="zh-CN" altLang="en-US" sz="2800" b="0" i="0" u="none" strike="noStrike" cap="none" normalizeH="0" baseline="0" smtClean="0">
                          <a:ln>
                            <a:noFill/>
                          </a:ln>
                          <a:solidFill>
                            <a:srgbClr val="020202"/>
                          </a:solidFill>
                          <a:effectLst>
                            <a:outerShdw blurRad="38100" dist="38100" dir="2700000" algn="tl">
                              <a:srgbClr val="FFFFFF"/>
                            </a:outerShdw>
                          </a:effectLst>
                          <a:latin typeface="宋体" pitchFamily="2" charset="-122"/>
                          <a:ea typeface="华文中宋" pitchFamily="2" charset="-122"/>
                        </a:rPr>
                        <a:t>序列号字段</a:t>
                      </a:r>
                      <a:endParaRPr kumimoji="0" lang="zh-CN" altLang="en-US" sz="2800" b="0" i="0" u="none" strike="noStrike" cap="none" normalizeH="0" baseline="0" smtClean="0">
                        <a:ln>
                          <a:noFill/>
                        </a:ln>
                        <a:solidFill>
                          <a:srgbClr val="020202"/>
                        </a:solidFill>
                        <a:effectLst>
                          <a:outerShdw blurRad="38100" dist="38100" dir="2700000" algn="tl">
                            <a:srgbClr val="FFFFFF"/>
                          </a:outerShdw>
                        </a:effectLst>
                        <a:latin typeface="Arial" charset="0"/>
                        <a:ea typeface="华文中宋"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hMerge="1">
                  <a:txBody>
                    <a:bodyPr/>
                    <a:lstStyle/>
                    <a:p>
                      <a:endParaRPr lang="zh-CN" altLang="en-US"/>
                    </a:p>
                  </a:txBody>
                  <a:tcPr/>
                </a:tc>
                <a:tc hMerge="1">
                  <a:txBody>
                    <a:bodyPr/>
                    <a:lstStyle/>
                    <a:p>
                      <a:endParaRPr lang="zh-CN" altLang="en-US"/>
                    </a:p>
                  </a:txBody>
                  <a:tcPr/>
                </a:tc>
              </a:tr>
              <a:tr h="998538">
                <a:tc gridSpan="3">
                  <a:txBody>
                    <a:bodyPr/>
                    <a:lstStyle/>
                    <a:p>
                      <a:pPr marL="342900" marR="0" lvl="0" indent="-342900" algn="ctr" defTabSz="914400" rtl="0" eaLnBrk="1" fontAlgn="base" latinLnBrk="0" hangingPunct="1">
                        <a:lnSpc>
                          <a:spcPct val="120000"/>
                        </a:lnSpc>
                        <a:spcBef>
                          <a:spcPct val="0"/>
                        </a:spcBef>
                        <a:spcAft>
                          <a:spcPct val="10000"/>
                        </a:spcAft>
                        <a:buClrTx/>
                        <a:buSzPct val="70000"/>
                        <a:buFontTx/>
                        <a:buNone/>
                        <a:tabLst/>
                      </a:pPr>
                      <a:r>
                        <a:rPr kumimoji="0" lang="zh-CN" altLang="en-US" sz="2800" b="0" i="0" u="none" strike="noStrike" cap="none" normalizeH="0" baseline="0" smtClean="0">
                          <a:ln>
                            <a:noFill/>
                          </a:ln>
                          <a:solidFill>
                            <a:srgbClr val="020202"/>
                          </a:solidFill>
                          <a:effectLst>
                            <a:outerShdw blurRad="38100" dist="38100" dir="2700000" algn="tl">
                              <a:srgbClr val="FFFFFF"/>
                            </a:outerShdw>
                          </a:effectLst>
                          <a:latin typeface="宋体" pitchFamily="2" charset="-122"/>
                          <a:ea typeface="华文中宋" pitchFamily="2" charset="-122"/>
                        </a:rPr>
                        <a:t>认证数据（长度可变）</a:t>
                      </a:r>
                      <a:endParaRPr kumimoji="0" lang="zh-CN" altLang="en-US" sz="2800" b="0" i="0" u="none" strike="noStrike" cap="none" normalizeH="0" baseline="0" smtClean="0">
                        <a:ln>
                          <a:noFill/>
                        </a:ln>
                        <a:solidFill>
                          <a:srgbClr val="020202"/>
                        </a:solidFill>
                        <a:effectLst>
                          <a:outerShdw blurRad="38100" dist="38100" dir="2700000" algn="tl">
                            <a:srgbClr val="FFFFFF"/>
                          </a:outerShdw>
                        </a:effectLst>
                        <a:latin typeface="Arial" charset="0"/>
                        <a:ea typeface="华文中宋"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hMerge="1">
                  <a:txBody>
                    <a:bodyPr/>
                    <a:lstStyle/>
                    <a:p>
                      <a:endParaRPr lang="zh-CN" altLang="en-US"/>
                    </a:p>
                  </a:txBody>
                  <a:tcPr/>
                </a:tc>
                <a:tc hMerge="1">
                  <a:txBody>
                    <a:bodyPr/>
                    <a:lstStyle/>
                    <a:p>
                      <a:endParaRPr lang="zh-CN" altLang="en-US"/>
                    </a:p>
                  </a:txBody>
                  <a:tcPr/>
                </a:tc>
              </a:tr>
            </a:tbl>
          </a:graphicData>
        </a:graphic>
      </p:graphicFrame>
      <p:sp>
        <p:nvSpPr>
          <p:cNvPr id="6" name="标题 1"/>
          <p:cNvSpPr txBox="1">
            <a:spLocks/>
          </p:cNvSpPr>
          <p:nvPr/>
        </p:nvSpPr>
        <p:spPr bwMode="auto">
          <a:xfrm>
            <a:off x="533400" y="381000"/>
            <a:ext cx="7696200" cy="533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lnSpc>
                <a:spcPct val="120000"/>
              </a:lnSpc>
              <a:spcBef>
                <a:spcPct val="40000"/>
              </a:spcBef>
              <a:spcAft>
                <a:spcPct val="10000"/>
              </a:spcAft>
              <a:buClr>
                <a:schemeClr val="tx2"/>
              </a:buClr>
              <a:buSzPct val="70000"/>
              <a:buFont typeface="Wingdings" pitchFamily="2" charset="2"/>
              <a:buChar char="Ü"/>
              <a:defRPr sz="3200" b="1">
                <a:solidFill>
                  <a:schemeClr val="tx1"/>
                </a:solidFill>
                <a:effectLst>
                  <a:outerShdw blurRad="38100" dist="38100" dir="2700000" algn="tl">
                    <a:srgbClr val="000000">
                      <a:alpha val="43137"/>
                    </a:srgbClr>
                  </a:outerShdw>
                </a:effectLst>
                <a:latin typeface="+mn-lt"/>
                <a:ea typeface="+mn-ea"/>
                <a:cs typeface="+mn-cs"/>
              </a:defRPr>
            </a:lvl1pPr>
            <a:lvl2pPr marL="692150" indent="-347663" algn="l" rtl="0" eaLnBrk="0" fontAlgn="base" hangingPunct="0">
              <a:lnSpc>
                <a:spcPct val="120000"/>
              </a:lnSpc>
              <a:spcBef>
                <a:spcPct val="40000"/>
              </a:spcBef>
              <a:spcAft>
                <a:spcPct val="10000"/>
              </a:spcAft>
              <a:buClr>
                <a:schemeClr val="accent2"/>
              </a:buClr>
              <a:buSzPct val="70000"/>
              <a:buFont typeface="Wingdings" pitchFamily="2" charset="2"/>
              <a:buChar char="l"/>
              <a:defRPr sz="2800" b="1">
                <a:solidFill>
                  <a:schemeClr val="tx1"/>
                </a:solidFill>
                <a:latin typeface="+mn-lt"/>
                <a:ea typeface="+mn-ea"/>
              </a:defRPr>
            </a:lvl2pPr>
            <a:lvl3pPr marL="987425" indent="-293688" algn="l" rtl="0" eaLnBrk="0" fontAlgn="base" hangingPunct="0">
              <a:lnSpc>
                <a:spcPct val="120000"/>
              </a:lnSpc>
              <a:spcBef>
                <a:spcPct val="40000"/>
              </a:spcBef>
              <a:spcAft>
                <a:spcPct val="10000"/>
              </a:spcAft>
              <a:buClr>
                <a:schemeClr val="accent1"/>
              </a:buClr>
              <a:buSzPct val="70000"/>
              <a:buFont typeface="Wingdings" pitchFamily="2" charset="2"/>
              <a:buChar char="l"/>
              <a:defRPr sz="2400" b="1">
                <a:solidFill>
                  <a:schemeClr val="tx1"/>
                </a:solidFill>
                <a:latin typeface="+mn-lt"/>
                <a:ea typeface="+mn-ea"/>
              </a:defRPr>
            </a:lvl3pPr>
            <a:lvl4pPr marL="1281113" indent="-292100" algn="l" rtl="0" eaLnBrk="0" fontAlgn="base" hangingPunct="0">
              <a:lnSpc>
                <a:spcPct val="120000"/>
              </a:lnSpc>
              <a:spcBef>
                <a:spcPct val="40000"/>
              </a:spcBef>
              <a:spcAft>
                <a:spcPct val="10000"/>
              </a:spcAft>
              <a:buClr>
                <a:schemeClr val="tx2"/>
              </a:buClr>
              <a:buSzPct val="75000"/>
              <a:buFont typeface="Wingdings" pitchFamily="2" charset="2"/>
              <a:buChar char="§"/>
              <a:defRPr sz="2000" b="1">
                <a:solidFill>
                  <a:schemeClr val="tx1"/>
                </a:solidFill>
                <a:latin typeface="+mn-lt"/>
                <a:ea typeface="+mn-ea"/>
              </a:defRPr>
            </a:lvl4pPr>
            <a:lvl5pPr marL="1598613" indent="-315913" algn="l" rtl="0" eaLnBrk="0" fontAlgn="base" hangingPunct="0">
              <a:lnSpc>
                <a:spcPct val="120000"/>
              </a:lnSpc>
              <a:spcBef>
                <a:spcPct val="40000"/>
              </a:spcBef>
              <a:spcAft>
                <a:spcPct val="10000"/>
              </a:spcAft>
              <a:buClr>
                <a:schemeClr val="folHlink"/>
              </a:buClr>
              <a:buSzPct val="80000"/>
              <a:buFont typeface="Wingdings" pitchFamily="2" charset="2"/>
              <a:buChar char="§"/>
              <a:defRPr sz="2000" b="1">
                <a:solidFill>
                  <a:schemeClr val="tx1"/>
                </a:solidFill>
                <a:latin typeface="+mn-lt"/>
                <a:ea typeface="+mn-ea"/>
              </a:defRPr>
            </a:lvl5pPr>
            <a:lvl6pPr marL="2055813" indent="-315913" algn="l" rtl="0" fontAlgn="base">
              <a:lnSpc>
                <a:spcPct val="120000"/>
              </a:lnSpc>
              <a:spcBef>
                <a:spcPct val="40000"/>
              </a:spcBef>
              <a:spcAft>
                <a:spcPct val="10000"/>
              </a:spcAft>
              <a:buClr>
                <a:schemeClr val="folHlink"/>
              </a:buClr>
              <a:buSzPct val="80000"/>
              <a:buFont typeface="Wingdings" pitchFamily="2" charset="2"/>
              <a:buChar char="§"/>
              <a:defRPr sz="2000" b="1">
                <a:solidFill>
                  <a:schemeClr val="tx1"/>
                </a:solidFill>
                <a:latin typeface="+mn-lt"/>
                <a:ea typeface="+mn-ea"/>
              </a:defRPr>
            </a:lvl6pPr>
            <a:lvl7pPr marL="2513013" indent="-315913" algn="l" rtl="0" fontAlgn="base">
              <a:lnSpc>
                <a:spcPct val="120000"/>
              </a:lnSpc>
              <a:spcBef>
                <a:spcPct val="40000"/>
              </a:spcBef>
              <a:spcAft>
                <a:spcPct val="10000"/>
              </a:spcAft>
              <a:buClr>
                <a:schemeClr val="folHlink"/>
              </a:buClr>
              <a:buSzPct val="80000"/>
              <a:buFont typeface="Wingdings" pitchFamily="2" charset="2"/>
              <a:buChar char="§"/>
              <a:defRPr sz="2000" b="1">
                <a:solidFill>
                  <a:schemeClr val="tx1"/>
                </a:solidFill>
                <a:latin typeface="+mn-lt"/>
                <a:ea typeface="+mn-ea"/>
              </a:defRPr>
            </a:lvl7pPr>
            <a:lvl8pPr marL="2970213" indent="-315913" algn="l" rtl="0" fontAlgn="base">
              <a:lnSpc>
                <a:spcPct val="120000"/>
              </a:lnSpc>
              <a:spcBef>
                <a:spcPct val="40000"/>
              </a:spcBef>
              <a:spcAft>
                <a:spcPct val="10000"/>
              </a:spcAft>
              <a:buClr>
                <a:schemeClr val="folHlink"/>
              </a:buClr>
              <a:buSzPct val="80000"/>
              <a:buFont typeface="Wingdings" pitchFamily="2" charset="2"/>
              <a:buChar char="§"/>
              <a:defRPr sz="2000" b="1">
                <a:solidFill>
                  <a:schemeClr val="tx1"/>
                </a:solidFill>
                <a:latin typeface="+mn-lt"/>
                <a:ea typeface="+mn-ea"/>
              </a:defRPr>
            </a:lvl8pPr>
            <a:lvl9pPr marL="3427413" indent="-315913" algn="l" rtl="0" fontAlgn="base">
              <a:lnSpc>
                <a:spcPct val="120000"/>
              </a:lnSpc>
              <a:spcBef>
                <a:spcPct val="40000"/>
              </a:spcBef>
              <a:spcAft>
                <a:spcPct val="10000"/>
              </a:spcAft>
              <a:buClr>
                <a:schemeClr val="folHlink"/>
              </a:buClr>
              <a:buSzPct val="80000"/>
              <a:buFont typeface="Wingdings" pitchFamily="2" charset="2"/>
              <a:buChar char="§"/>
              <a:defRPr sz="2000" b="1">
                <a:solidFill>
                  <a:schemeClr val="tx1"/>
                </a:solidFill>
                <a:latin typeface="+mn-lt"/>
                <a:ea typeface="+mn-ea"/>
              </a:defRPr>
            </a:lvl9pPr>
          </a:lstStyle>
          <a:p>
            <a:r>
              <a:rPr lang="en-US" altLang="zh-CN" kern="0" smtClean="0"/>
              <a:t>7.8.3 IPSec</a:t>
            </a:r>
            <a:r>
              <a:rPr lang="zh-CN" altLang="en-US" kern="0" smtClean="0"/>
              <a:t>协议简介</a:t>
            </a:r>
            <a:endParaRPr lang="zh-CN" altLang="en-US" kern="0" dirty="0"/>
          </a:p>
        </p:txBody>
      </p:sp>
      <p:sp>
        <p:nvSpPr>
          <p:cNvPr id="7" name="标题 1"/>
          <p:cNvSpPr txBox="1">
            <a:spLocks/>
          </p:cNvSpPr>
          <p:nvPr/>
        </p:nvSpPr>
        <p:spPr bwMode="auto">
          <a:xfrm>
            <a:off x="533400" y="0"/>
            <a:ext cx="7696200" cy="304800"/>
          </a:xfrm>
          <a:prstGeom prst="rect">
            <a:avLst/>
          </a:prstGeom>
          <a:solidFill>
            <a:schemeClr val="accent5"/>
          </a:solidFill>
          <a:ln w="9525">
            <a:noFill/>
            <a:miter lim="800000"/>
            <a:headEnd/>
            <a:tailEnd/>
          </a:ln>
        </p:spPr>
        <p:txBody>
          <a:bodyPr vert="horz" wrap="square" lIns="91440" tIns="45720" rIns="91440" bIns="45720" numCol="1" anchor="b" anchorCtr="0" compatLnSpc="1">
            <a:prstTxWarp prst="textNoShape">
              <a:avLst/>
            </a:prstTxWarp>
          </a:bodyPr>
          <a:lstStyle/>
          <a:p>
            <a:pPr algn="l" eaLnBrk="0" hangingPunct="0">
              <a:defRPr/>
            </a:pPr>
            <a:r>
              <a:rPr lang="zh-CN" altLang="en-US" sz="1800" kern="0" dirty="0" smtClean="0">
                <a:solidFill>
                  <a:srgbClr val="004C00"/>
                </a:solidFill>
                <a:effectLst>
                  <a:outerShdw blurRad="38100" dist="38100" dir="2700000" algn="tl">
                    <a:srgbClr val="000000">
                      <a:alpha val="43137"/>
                    </a:srgbClr>
                  </a:outerShdw>
                </a:effectLst>
                <a:latin typeface="+mj-lt"/>
                <a:ea typeface="+mj-ea"/>
                <a:cs typeface="+mj-cs"/>
              </a:rPr>
              <a:t>第七章 密码协议：</a:t>
            </a:r>
            <a:r>
              <a:rPr lang="en-US" altLang="zh-CN" sz="1800" kern="0" dirty="0" smtClean="0">
                <a:solidFill>
                  <a:srgbClr val="004C00"/>
                </a:solidFill>
                <a:effectLst>
                  <a:outerShdw blurRad="38100" dist="38100" dir="2700000" algn="tl">
                    <a:srgbClr val="000000">
                      <a:alpha val="43137"/>
                    </a:srgbClr>
                  </a:outerShdw>
                </a:effectLst>
                <a:latin typeface="+mj-lt"/>
                <a:ea typeface="+mj-ea"/>
                <a:cs typeface="+mj-cs"/>
              </a:rPr>
              <a:t>7.8 </a:t>
            </a:r>
            <a:r>
              <a:rPr lang="zh-CN" altLang="en-US" sz="1800" kern="0" dirty="0" smtClean="0">
                <a:solidFill>
                  <a:srgbClr val="004C00"/>
                </a:solidFill>
                <a:effectLst>
                  <a:outerShdw blurRad="38100" dist="38100" dir="2700000" algn="tl">
                    <a:srgbClr val="000000">
                      <a:alpha val="43137"/>
                    </a:srgbClr>
                  </a:outerShdw>
                </a:effectLst>
                <a:latin typeface="+mj-lt"/>
                <a:ea typeface="+mj-ea"/>
                <a:cs typeface="+mj-cs"/>
              </a:rPr>
              <a:t>安全协议实践</a:t>
            </a:r>
          </a:p>
        </p:txBody>
      </p:sp>
      <p:sp>
        <p:nvSpPr>
          <p:cNvPr id="8" name="灯片编号占位符 3"/>
          <p:cNvSpPr>
            <a:spLocks noGrp="1"/>
          </p:cNvSpPr>
          <p:nvPr>
            <p:ph type="sldNum" sz="quarter" idx="12"/>
          </p:nvPr>
        </p:nvSpPr>
        <p:spPr>
          <a:xfrm>
            <a:off x="7391400" y="6477000"/>
            <a:ext cx="1295400" cy="304800"/>
          </a:xfrm>
        </p:spPr>
        <p:txBody>
          <a:bodyPr/>
          <a:lstStyle/>
          <a:p>
            <a:pPr>
              <a:defRPr/>
            </a:pPr>
            <a:fld id="{896E1043-1F2A-4C9B-855A-0B3264F68AF7}" type="slidenum">
              <a:rPr lang="en-US" altLang="zh-CN" smtClean="0"/>
              <a:pPr>
                <a:defRPr/>
              </a:pPr>
              <a:t>116</a:t>
            </a:fld>
            <a:r>
              <a:rPr lang="en-US" altLang="zh-CN" dirty="0" smtClean="0"/>
              <a:t>/</a:t>
            </a:r>
            <a:endParaRPr lang="en-US" altLang="zh-CN" dirty="0"/>
          </a:p>
        </p:txBody>
      </p:sp>
    </p:spTree>
  </p:cSld>
  <p:clrMapOvr>
    <a:masterClrMapping/>
  </p:clrMapOvr>
  <p:transition/>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2930" name="Rectangle 2"/>
          <p:cNvSpPr>
            <a:spLocks noChangeArrowheads="1"/>
          </p:cNvSpPr>
          <p:nvPr/>
        </p:nvSpPr>
        <p:spPr bwMode="auto">
          <a:xfrm>
            <a:off x="5410200" y="6324600"/>
            <a:ext cx="3733800" cy="533400"/>
          </a:xfrm>
          <a:prstGeom prst="rect">
            <a:avLst/>
          </a:prstGeom>
          <a:noFill/>
          <a:ln w="9525">
            <a:noFill/>
            <a:miter lim="800000"/>
            <a:headEnd/>
            <a:tailEnd/>
          </a:ln>
          <a:effectLst/>
        </p:spPr>
        <p:txBody>
          <a:bodyPr lIns="92075" tIns="46038" rIns="92075" bIns="46038" anchor="ctr"/>
          <a:lstStyle/>
          <a:p>
            <a:pPr marL="342900" indent="-342900" algn="l">
              <a:spcBef>
                <a:spcPct val="20000"/>
              </a:spcBef>
              <a:buClr>
                <a:schemeClr val="accent2"/>
              </a:buClr>
              <a:buSzPct val="80000"/>
              <a:buFont typeface="Wingdings" pitchFamily="2" charset="2"/>
              <a:buNone/>
            </a:pPr>
            <a:r>
              <a:rPr kumimoji="1" lang="en-US" altLang="zh-CN" sz="1800" b="0">
                <a:latin typeface="Times New Roman" pitchFamily="18" charset="0"/>
              </a:rPr>
              <a:t> </a:t>
            </a:r>
          </a:p>
        </p:txBody>
      </p:sp>
      <p:sp>
        <p:nvSpPr>
          <p:cNvPr id="892931" name="Rectangle 3"/>
          <p:cNvSpPr>
            <a:spLocks noChangeArrowheads="1"/>
          </p:cNvSpPr>
          <p:nvPr/>
        </p:nvSpPr>
        <p:spPr bwMode="auto">
          <a:xfrm>
            <a:off x="381000" y="990600"/>
            <a:ext cx="5334000" cy="685800"/>
          </a:xfrm>
          <a:prstGeom prst="rect">
            <a:avLst/>
          </a:prstGeom>
          <a:noFill/>
          <a:ln w="9525" algn="ctr">
            <a:noFill/>
            <a:miter lim="800000"/>
            <a:headEnd/>
            <a:tailEnd/>
          </a:ln>
          <a:effectLst/>
        </p:spPr>
        <p:txBody>
          <a:bodyPr anchor="ctr"/>
          <a:lstStyle/>
          <a:p>
            <a:pPr algn="l"/>
            <a:r>
              <a:rPr lang="zh-CN" altLang="en-US" sz="3200">
                <a:solidFill>
                  <a:srgbClr val="FF0000"/>
                </a:solidFill>
                <a:effectLst>
                  <a:outerShdw blurRad="38100" dist="38100" dir="2700000" algn="tl">
                    <a:srgbClr val="C0C0C0"/>
                  </a:outerShdw>
                </a:effectLst>
                <a:ea typeface="华文中宋" pitchFamily="2" charset="-122"/>
                <a:cs typeface="Times New Roman" pitchFamily="18" charset="0"/>
              </a:rPr>
              <a:t>认证过的</a:t>
            </a:r>
            <a:r>
              <a:rPr lang="en-US" altLang="zh-CN" sz="3200">
                <a:solidFill>
                  <a:srgbClr val="FF0000"/>
                </a:solidFill>
                <a:effectLst>
                  <a:outerShdw blurRad="38100" dist="38100" dir="2700000" algn="tl">
                    <a:srgbClr val="C0C0C0"/>
                  </a:outerShdw>
                </a:effectLst>
                <a:ea typeface="华文中宋" pitchFamily="2" charset="-122"/>
                <a:cs typeface="Times New Roman" pitchFamily="18" charset="0"/>
              </a:rPr>
              <a:t>TCP</a:t>
            </a:r>
            <a:r>
              <a:rPr lang="zh-CN" altLang="en-US" sz="3200">
                <a:solidFill>
                  <a:srgbClr val="FF0000"/>
                </a:solidFill>
                <a:effectLst>
                  <a:outerShdw blurRad="38100" dist="38100" dir="2700000" algn="tl">
                    <a:srgbClr val="C0C0C0"/>
                  </a:outerShdw>
                </a:effectLst>
                <a:ea typeface="华文中宋" pitchFamily="2" charset="-122"/>
                <a:cs typeface="Times New Roman" pitchFamily="18" charset="0"/>
              </a:rPr>
              <a:t>数据包举例</a:t>
            </a:r>
          </a:p>
        </p:txBody>
      </p:sp>
      <p:graphicFrame>
        <p:nvGraphicFramePr>
          <p:cNvPr id="892981" name="Group 53"/>
          <p:cNvGraphicFramePr>
            <a:graphicFrameLocks noGrp="1"/>
          </p:cNvGraphicFramePr>
          <p:nvPr>
            <p:ph sz="half" idx="1"/>
          </p:nvPr>
        </p:nvGraphicFramePr>
        <p:xfrm>
          <a:off x="533400" y="2103438"/>
          <a:ext cx="4953000" cy="676275"/>
        </p:xfrm>
        <a:graphic>
          <a:graphicData uri="http://schemas.openxmlformats.org/drawingml/2006/table">
            <a:tbl>
              <a:tblPr/>
              <a:tblGrid>
                <a:gridCol w="2181225"/>
                <a:gridCol w="714375"/>
                <a:gridCol w="2057400"/>
              </a:tblGrid>
              <a:tr h="676275">
                <a:tc>
                  <a:txBody>
                    <a:bodyPr/>
                    <a:lstStyle/>
                    <a:p>
                      <a:pPr marL="0" marR="0" lvl="0" indent="0" algn="ctr" defTabSz="914400" rtl="0" eaLnBrk="1" fontAlgn="base" latinLnBrk="0" hangingPunct="1">
                        <a:lnSpc>
                          <a:spcPct val="120000"/>
                        </a:lnSpc>
                        <a:spcBef>
                          <a:spcPct val="0"/>
                        </a:spcBef>
                        <a:spcAft>
                          <a:spcPct val="10000"/>
                        </a:spcAft>
                        <a:buClrTx/>
                        <a:buSzPct val="70000"/>
                        <a:buFontTx/>
                        <a:buNone/>
                        <a:tabLst/>
                      </a:pPr>
                      <a:r>
                        <a:rPr kumimoji="0" lang="en-US" altLang="zh-CN" sz="2400" b="1" i="0" u="none" strike="noStrike" cap="none" normalizeH="0" baseline="0" smtClean="0">
                          <a:ln>
                            <a:noFill/>
                          </a:ln>
                          <a:solidFill>
                            <a:schemeClr val="tx1"/>
                          </a:solidFill>
                          <a:effectLst/>
                          <a:latin typeface="Times New Roman" pitchFamily="18" charset="0"/>
                          <a:ea typeface="华文中宋" pitchFamily="2" charset="-122"/>
                          <a:cs typeface="Times New Roman" pitchFamily="18" charset="0"/>
                        </a:rPr>
                        <a:t>IPv6</a:t>
                      </a:r>
                      <a:r>
                        <a:rPr kumimoji="0" lang="zh-CN" altLang="en-US" sz="2400" b="1" i="0" u="none" strike="noStrike" cap="none" normalizeH="0" baseline="0" smtClean="0">
                          <a:ln>
                            <a:noFill/>
                          </a:ln>
                          <a:solidFill>
                            <a:schemeClr val="tx1"/>
                          </a:solidFill>
                          <a:effectLst/>
                          <a:latin typeface="Times New Roman" pitchFamily="18" charset="0"/>
                          <a:ea typeface="华文中宋" pitchFamily="2" charset="-122"/>
                          <a:cs typeface="Times New Roman" pitchFamily="18" charset="0"/>
                        </a:rPr>
                        <a:t>报头</a:t>
                      </a:r>
                      <a:endParaRPr kumimoji="0" lang="zh-CN" altLang="en-US" sz="2400" b="1" i="0" u="none" strike="noStrike" cap="none" normalizeH="0" baseline="0" smtClean="0">
                        <a:ln>
                          <a:noFill/>
                        </a:ln>
                        <a:solidFill>
                          <a:schemeClr val="tx1"/>
                        </a:solidFill>
                        <a:effectLst/>
                        <a:latin typeface="Arial" charset="0"/>
                        <a:ea typeface="华文中宋"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folHlink"/>
                    </a:solidFill>
                  </a:tcPr>
                </a:tc>
                <a:tc>
                  <a:txBody>
                    <a:bodyPr/>
                    <a:lstStyle/>
                    <a:p>
                      <a:pPr marL="0" marR="0" lvl="0" indent="0" algn="ctr" defTabSz="914400" rtl="0" eaLnBrk="1" fontAlgn="base" latinLnBrk="0" hangingPunct="1">
                        <a:lnSpc>
                          <a:spcPct val="120000"/>
                        </a:lnSpc>
                        <a:spcBef>
                          <a:spcPct val="0"/>
                        </a:spcBef>
                        <a:spcAft>
                          <a:spcPct val="10000"/>
                        </a:spcAft>
                        <a:buClrTx/>
                        <a:buSzPct val="70000"/>
                        <a:buFontTx/>
                        <a:buNone/>
                        <a:tabLst/>
                      </a:pPr>
                      <a:r>
                        <a:rPr kumimoji="0" lang="en-US" altLang="zh-CN" sz="2400" b="1" i="0" u="none" strike="noStrike" cap="none" normalizeH="0" baseline="0" smtClean="0">
                          <a:ln>
                            <a:noFill/>
                          </a:ln>
                          <a:solidFill>
                            <a:schemeClr val="tx1"/>
                          </a:solidFill>
                          <a:effectLst/>
                          <a:latin typeface="Times New Roman" pitchFamily="18" charset="0"/>
                          <a:ea typeface="华文中宋" pitchFamily="2" charset="-122"/>
                          <a:cs typeface="Times New Roman" pitchFamily="18" charset="0"/>
                        </a:rPr>
                        <a:t>AH</a:t>
                      </a:r>
                      <a:endParaRPr kumimoji="0" lang="en-US" altLang="zh-CN" sz="2400" b="1" i="0" u="none" strike="noStrike" cap="none" normalizeH="0" baseline="0" smtClean="0">
                        <a:ln>
                          <a:noFill/>
                        </a:ln>
                        <a:solidFill>
                          <a:schemeClr val="tx1"/>
                        </a:solidFill>
                        <a:effectLst/>
                        <a:latin typeface="Arial" charset="0"/>
                        <a:ea typeface="华文中宋"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folHlink"/>
                    </a:solidFill>
                  </a:tcPr>
                </a:tc>
                <a:tc>
                  <a:txBody>
                    <a:bodyPr/>
                    <a:lstStyle/>
                    <a:p>
                      <a:pPr marL="0" marR="0" lvl="0" indent="0" algn="ctr" defTabSz="914400" rtl="0" eaLnBrk="1" fontAlgn="base" latinLnBrk="0" hangingPunct="1">
                        <a:lnSpc>
                          <a:spcPct val="120000"/>
                        </a:lnSpc>
                        <a:spcBef>
                          <a:spcPct val="0"/>
                        </a:spcBef>
                        <a:spcAft>
                          <a:spcPct val="10000"/>
                        </a:spcAft>
                        <a:buClrTx/>
                        <a:buSzPct val="70000"/>
                        <a:buFontTx/>
                        <a:buNone/>
                        <a:tabLst/>
                      </a:pPr>
                      <a:r>
                        <a:rPr kumimoji="0" lang="en-US" altLang="zh-CN" sz="2400" b="1" i="0" u="none" strike="noStrike" cap="none" normalizeH="0" baseline="0" smtClean="0">
                          <a:ln>
                            <a:noFill/>
                          </a:ln>
                          <a:solidFill>
                            <a:schemeClr val="tx1"/>
                          </a:solidFill>
                          <a:effectLst/>
                          <a:latin typeface="Times New Roman" pitchFamily="18" charset="0"/>
                          <a:ea typeface="华文中宋" pitchFamily="2" charset="-122"/>
                          <a:cs typeface="Times New Roman" pitchFamily="18" charset="0"/>
                        </a:rPr>
                        <a:t>TCP</a:t>
                      </a:r>
                      <a:r>
                        <a:rPr kumimoji="0" lang="zh-CN" altLang="en-US" sz="2400" b="1" i="0" u="none" strike="noStrike" cap="none" normalizeH="0" baseline="0" smtClean="0">
                          <a:ln>
                            <a:noFill/>
                          </a:ln>
                          <a:solidFill>
                            <a:schemeClr val="tx1"/>
                          </a:solidFill>
                          <a:effectLst/>
                          <a:latin typeface="Times New Roman" pitchFamily="18" charset="0"/>
                          <a:ea typeface="华文中宋" pitchFamily="2" charset="-122"/>
                          <a:cs typeface="Times New Roman" pitchFamily="18" charset="0"/>
                        </a:rPr>
                        <a:t>报文段</a:t>
                      </a:r>
                      <a:endParaRPr kumimoji="0" lang="zh-CN" altLang="en-US" sz="2400" b="1" i="0" u="none" strike="noStrike" cap="none" normalizeH="0" baseline="0" smtClean="0">
                        <a:ln>
                          <a:noFill/>
                        </a:ln>
                        <a:solidFill>
                          <a:schemeClr val="tx1"/>
                        </a:solidFill>
                        <a:effectLst/>
                        <a:latin typeface="Arial" charset="0"/>
                        <a:ea typeface="华文中宋"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folHlink"/>
                    </a:solidFill>
                  </a:tcPr>
                </a:tc>
              </a:tr>
            </a:tbl>
          </a:graphicData>
        </a:graphic>
      </p:graphicFrame>
      <p:graphicFrame>
        <p:nvGraphicFramePr>
          <p:cNvPr id="892982" name="Group 54"/>
          <p:cNvGraphicFramePr>
            <a:graphicFrameLocks noGrp="1"/>
          </p:cNvGraphicFramePr>
          <p:nvPr>
            <p:ph sz="quarter" idx="2"/>
          </p:nvPr>
        </p:nvGraphicFramePr>
        <p:xfrm>
          <a:off x="533400" y="3133725"/>
          <a:ext cx="8064500" cy="676275"/>
        </p:xfrm>
        <a:graphic>
          <a:graphicData uri="http://schemas.openxmlformats.org/drawingml/2006/table">
            <a:tbl>
              <a:tblPr/>
              <a:tblGrid>
                <a:gridCol w="2149475"/>
                <a:gridCol w="1812925"/>
                <a:gridCol w="871538"/>
                <a:gridCol w="3230562"/>
              </a:tblGrid>
              <a:tr h="676275">
                <a:tc>
                  <a:txBody>
                    <a:bodyPr/>
                    <a:lstStyle/>
                    <a:p>
                      <a:pPr marL="0" marR="0" lvl="0" indent="0" algn="ctr" defTabSz="914400" rtl="0" eaLnBrk="1" fontAlgn="base" latinLnBrk="0" hangingPunct="1">
                        <a:lnSpc>
                          <a:spcPct val="120000"/>
                        </a:lnSpc>
                        <a:spcBef>
                          <a:spcPct val="0"/>
                        </a:spcBef>
                        <a:spcAft>
                          <a:spcPct val="10000"/>
                        </a:spcAft>
                        <a:buClrTx/>
                        <a:buSzPct val="70000"/>
                        <a:buFontTx/>
                        <a:buNone/>
                        <a:tabLst/>
                      </a:pPr>
                      <a:r>
                        <a:rPr kumimoji="0" lang="en-US" altLang="zh-CN" sz="2400" b="1" i="0" u="none" strike="noStrike" cap="none" normalizeH="0" baseline="0" smtClean="0">
                          <a:ln>
                            <a:noFill/>
                          </a:ln>
                          <a:solidFill>
                            <a:schemeClr val="tx1"/>
                          </a:solidFill>
                          <a:effectLst/>
                          <a:latin typeface="Times New Roman" pitchFamily="18" charset="0"/>
                          <a:ea typeface="华文中宋" pitchFamily="2" charset="-122"/>
                          <a:cs typeface="Times New Roman" pitchFamily="18" charset="0"/>
                        </a:rPr>
                        <a:t>IPv6</a:t>
                      </a:r>
                      <a:r>
                        <a:rPr kumimoji="0" lang="zh-CN" altLang="en-US" sz="2400" b="1" i="0" u="none" strike="noStrike" cap="none" normalizeH="0" baseline="0" smtClean="0">
                          <a:ln>
                            <a:noFill/>
                          </a:ln>
                          <a:solidFill>
                            <a:schemeClr val="tx1"/>
                          </a:solidFill>
                          <a:effectLst/>
                          <a:latin typeface="Times New Roman" pitchFamily="18" charset="0"/>
                          <a:ea typeface="华文中宋" pitchFamily="2" charset="-122"/>
                          <a:cs typeface="Times New Roman" pitchFamily="18" charset="0"/>
                        </a:rPr>
                        <a:t>报头</a:t>
                      </a:r>
                      <a:endParaRPr kumimoji="0" lang="zh-CN" altLang="en-US" sz="2400" b="1" i="0" u="none" strike="noStrike" cap="none" normalizeH="0" baseline="0" smtClean="0">
                        <a:ln>
                          <a:noFill/>
                        </a:ln>
                        <a:solidFill>
                          <a:schemeClr val="tx1"/>
                        </a:solidFill>
                        <a:effectLst/>
                        <a:latin typeface="Arial" charset="0"/>
                        <a:ea typeface="华文中宋"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folHlink"/>
                    </a:solidFill>
                  </a:tcPr>
                </a:tc>
                <a:tc>
                  <a:txBody>
                    <a:bodyPr/>
                    <a:lstStyle/>
                    <a:p>
                      <a:pPr marL="0" marR="0" lvl="0" indent="0" algn="ctr" defTabSz="914400" rtl="0" eaLnBrk="1" fontAlgn="base" latinLnBrk="0" hangingPunct="1">
                        <a:lnSpc>
                          <a:spcPct val="120000"/>
                        </a:lnSpc>
                        <a:spcBef>
                          <a:spcPct val="0"/>
                        </a:spcBef>
                        <a:spcAft>
                          <a:spcPct val="10000"/>
                        </a:spcAft>
                        <a:buClrTx/>
                        <a:buSzPct val="70000"/>
                        <a:buFontTx/>
                        <a:buNone/>
                        <a:tabLst/>
                      </a:pPr>
                      <a:r>
                        <a:rPr kumimoji="0" lang="zh-CN" altLang="en-US" sz="2400" b="1" i="0" u="none" strike="noStrike" cap="none" normalizeH="0" baseline="0" smtClean="0">
                          <a:ln>
                            <a:noFill/>
                          </a:ln>
                          <a:solidFill>
                            <a:schemeClr val="tx1"/>
                          </a:solidFill>
                          <a:effectLst/>
                          <a:latin typeface="Times New Roman" pitchFamily="18" charset="0"/>
                          <a:ea typeface="华文中宋" pitchFamily="2" charset="-122"/>
                          <a:cs typeface="Times New Roman" pitchFamily="18" charset="0"/>
                        </a:rPr>
                        <a:t>路由报头</a:t>
                      </a:r>
                      <a:endParaRPr kumimoji="0" lang="zh-CN" altLang="en-US" sz="2400" b="1" i="0" u="none" strike="noStrike" cap="none" normalizeH="0" baseline="0" smtClean="0">
                        <a:ln>
                          <a:noFill/>
                        </a:ln>
                        <a:solidFill>
                          <a:schemeClr val="tx1"/>
                        </a:solidFill>
                        <a:effectLst/>
                        <a:latin typeface="Arial" charset="0"/>
                        <a:ea typeface="华文中宋"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folHlink"/>
                    </a:solidFill>
                  </a:tcPr>
                </a:tc>
                <a:tc>
                  <a:txBody>
                    <a:bodyPr/>
                    <a:lstStyle/>
                    <a:p>
                      <a:pPr marL="0" marR="0" lvl="0" indent="0" algn="ctr" defTabSz="914400" rtl="0" eaLnBrk="1" fontAlgn="base" latinLnBrk="0" hangingPunct="1">
                        <a:lnSpc>
                          <a:spcPct val="120000"/>
                        </a:lnSpc>
                        <a:spcBef>
                          <a:spcPct val="0"/>
                        </a:spcBef>
                        <a:spcAft>
                          <a:spcPct val="10000"/>
                        </a:spcAft>
                        <a:buClrTx/>
                        <a:buSzPct val="70000"/>
                        <a:buFontTx/>
                        <a:buNone/>
                        <a:tabLst/>
                      </a:pPr>
                      <a:r>
                        <a:rPr kumimoji="0" lang="en-US" altLang="zh-CN" sz="2400" b="1" i="0" u="none" strike="noStrike" cap="none" normalizeH="0" baseline="0" smtClean="0">
                          <a:ln>
                            <a:noFill/>
                          </a:ln>
                          <a:solidFill>
                            <a:schemeClr val="tx1"/>
                          </a:solidFill>
                          <a:effectLst/>
                          <a:latin typeface="Times New Roman" pitchFamily="18" charset="0"/>
                          <a:ea typeface="华文中宋" pitchFamily="2" charset="-122"/>
                          <a:cs typeface="Times New Roman" pitchFamily="18" charset="0"/>
                        </a:rPr>
                        <a:t>AH</a:t>
                      </a:r>
                      <a:endParaRPr kumimoji="0" lang="en-US" altLang="zh-CN" sz="2400" b="1" i="0" u="none" strike="noStrike" cap="none" normalizeH="0" baseline="0" smtClean="0">
                        <a:ln>
                          <a:noFill/>
                        </a:ln>
                        <a:solidFill>
                          <a:schemeClr val="tx1"/>
                        </a:solidFill>
                        <a:effectLst/>
                        <a:latin typeface="Arial" charset="0"/>
                        <a:ea typeface="华文中宋"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folHlink"/>
                    </a:solidFill>
                  </a:tcPr>
                </a:tc>
                <a:tc>
                  <a:txBody>
                    <a:bodyPr/>
                    <a:lstStyle/>
                    <a:p>
                      <a:pPr marL="0" marR="0" lvl="0" indent="0" algn="ctr" defTabSz="914400" rtl="0" eaLnBrk="1" fontAlgn="base" latinLnBrk="0" hangingPunct="1">
                        <a:lnSpc>
                          <a:spcPct val="120000"/>
                        </a:lnSpc>
                        <a:spcBef>
                          <a:spcPct val="0"/>
                        </a:spcBef>
                        <a:spcAft>
                          <a:spcPct val="10000"/>
                        </a:spcAft>
                        <a:buClrTx/>
                        <a:buSzPct val="70000"/>
                        <a:buFontTx/>
                        <a:buNone/>
                        <a:tabLst/>
                      </a:pPr>
                      <a:r>
                        <a:rPr kumimoji="0" lang="en-US" altLang="zh-CN" sz="2400" b="1" i="0" u="none" strike="noStrike" cap="none" normalizeH="0" baseline="0" smtClean="0">
                          <a:ln>
                            <a:noFill/>
                          </a:ln>
                          <a:solidFill>
                            <a:schemeClr val="tx1"/>
                          </a:solidFill>
                          <a:effectLst/>
                          <a:latin typeface="Times New Roman" pitchFamily="18" charset="0"/>
                          <a:ea typeface="华文中宋" pitchFamily="2" charset="-122"/>
                          <a:cs typeface="Times New Roman" pitchFamily="18" charset="0"/>
                        </a:rPr>
                        <a:t>TCP</a:t>
                      </a:r>
                      <a:r>
                        <a:rPr kumimoji="0" lang="zh-CN" altLang="en-US" sz="2400" b="1" i="0" u="none" strike="noStrike" cap="none" normalizeH="0" baseline="0" smtClean="0">
                          <a:ln>
                            <a:noFill/>
                          </a:ln>
                          <a:solidFill>
                            <a:schemeClr val="tx1"/>
                          </a:solidFill>
                          <a:effectLst/>
                          <a:latin typeface="Times New Roman" pitchFamily="18" charset="0"/>
                          <a:ea typeface="华文中宋" pitchFamily="2" charset="-122"/>
                          <a:cs typeface="Times New Roman" pitchFamily="18" charset="0"/>
                        </a:rPr>
                        <a:t>报文段</a:t>
                      </a:r>
                      <a:endParaRPr kumimoji="0" lang="zh-CN" altLang="en-US" sz="2400" b="1" i="0" u="none" strike="noStrike" cap="none" normalizeH="0" baseline="0" smtClean="0">
                        <a:ln>
                          <a:noFill/>
                        </a:ln>
                        <a:solidFill>
                          <a:schemeClr val="tx1"/>
                        </a:solidFill>
                        <a:effectLst/>
                        <a:latin typeface="Arial" charset="0"/>
                        <a:ea typeface="华文中宋"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folHlink"/>
                    </a:solidFill>
                  </a:tcPr>
                </a:tc>
              </a:tr>
            </a:tbl>
          </a:graphicData>
        </a:graphic>
      </p:graphicFrame>
      <p:graphicFrame>
        <p:nvGraphicFramePr>
          <p:cNvPr id="892983" name="Group 55"/>
          <p:cNvGraphicFramePr>
            <a:graphicFrameLocks noGrp="1"/>
          </p:cNvGraphicFramePr>
          <p:nvPr>
            <p:ph sz="quarter" idx="3"/>
          </p:nvPr>
        </p:nvGraphicFramePr>
        <p:xfrm>
          <a:off x="533400" y="4114800"/>
          <a:ext cx="8064500" cy="685800"/>
        </p:xfrm>
        <a:graphic>
          <a:graphicData uri="http://schemas.openxmlformats.org/drawingml/2006/table">
            <a:tbl>
              <a:tblPr/>
              <a:tblGrid>
                <a:gridCol w="2149475"/>
                <a:gridCol w="746125"/>
                <a:gridCol w="1938338"/>
                <a:gridCol w="3230562"/>
              </a:tblGrid>
              <a:tr h="685800">
                <a:tc>
                  <a:txBody>
                    <a:bodyPr/>
                    <a:lstStyle/>
                    <a:p>
                      <a:pPr marL="0" marR="0" lvl="0" indent="0" algn="ctr" defTabSz="914400" rtl="0" eaLnBrk="1" fontAlgn="base" latinLnBrk="0" hangingPunct="1">
                        <a:lnSpc>
                          <a:spcPct val="120000"/>
                        </a:lnSpc>
                        <a:spcBef>
                          <a:spcPct val="0"/>
                        </a:spcBef>
                        <a:spcAft>
                          <a:spcPct val="10000"/>
                        </a:spcAft>
                        <a:buClrTx/>
                        <a:buSzPct val="70000"/>
                        <a:buFontTx/>
                        <a:buNone/>
                        <a:tabLst/>
                      </a:pPr>
                      <a:r>
                        <a:rPr kumimoji="0" lang="en-US" altLang="zh-CN" sz="2400" b="1" i="0" u="none" strike="noStrike" cap="none" normalizeH="0" baseline="0" smtClean="0">
                          <a:ln>
                            <a:noFill/>
                          </a:ln>
                          <a:solidFill>
                            <a:schemeClr val="tx1"/>
                          </a:solidFill>
                          <a:effectLst/>
                          <a:latin typeface="Times New Roman" pitchFamily="18" charset="0"/>
                          <a:ea typeface="华文中宋" pitchFamily="2" charset="-122"/>
                          <a:cs typeface="Times New Roman" pitchFamily="18" charset="0"/>
                        </a:rPr>
                        <a:t>IPv6</a:t>
                      </a:r>
                      <a:r>
                        <a:rPr kumimoji="0" lang="zh-CN" altLang="en-US" sz="2400" b="1" i="0" u="none" strike="noStrike" cap="none" normalizeH="0" baseline="0" smtClean="0">
                          <a:ln>
                            <a:noFill/>
                          </a:ln>
                          <a:solidFill>
                            <a:schemeClr val="tx1"/>
                          </a:solidFill>
                          <a:effectLst/>
                          <a:latin typeface="Times New Roman" pitchFamily="18" charset="0"/>
                          <a:ea typeface="华文中宋" pitchFamily="2" charset="-122"/>
                          <a:cs typeface="Times New Roman" pitchFamily="18" charset="0"/>
                        </a:rPr>
                        <a:t>报头</a:t>
                      </a:r>
                      <a:endParaRPr kumimoji="0" lang="zh-CN" altLang="en-US" sz="2400" b="1" i="0" u="none" strike="noStrike" cap="none" normalizeH="0" baseline="0" smtClean="0">
                        <a:ln>
                          <a:noFill/>
                        </a:ln>
                        <a:solidFill>
                          <a:schemeClr val="tx1"/>
                        </a:solidFill>
                        <a:effectLst/>
                        <a:latin typeface="Arial" charset="0"/>
                        <a:ea typeface="华文中宋"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folHlink"/>
                    </a:solidFill>
                  </a:tcPr>
                </a:tc>
                <a:tc>
                  <a:txBody>
                    <a:bodyPr/>
                    <a:lstStyle/>
                    <a:p>
                      <a:pPr marL="0" marR="0" lvl="0" indent="0" algn="ctr" defTabSz="914400" rtl="0" eaLnBrk="1" fontAlgn="base" latinLnBrk="0" hangingPunct="1">
                        <a:lnSpc>
                          <a:spcPct val="120000"/>
                        </a:lnSpc>
                        <a:spcBef>
                          <a:spcPct val="0"/>
                        </a:spcBef>
                        <a:spcAft>
                          <a:spcPct val="10000"/>
                        </a:spcAft>
                        <a:buClrTx/>
                        <a:buSzPct val="70000"/>
                        <a:buFontTx/>
                        <a:buNone/>
                        <a:tabLst/>
                      </a:pPr>
                      <a:r>
                        <a:rPr kumimoji="0" lang="en-US" altLang="zh-CN" sz="2400" b="1" i="0" u="none" strike="noStrike" cap="none" normalizeH="0" baseline="0" smtClean="0">
                          <a:ln>
                            <a:noFill/>
                          </a:ln>
                          <a:solidFill>
                            <a:schemeClr val="tx1"/>
                          </a:solidFill>
                          <a:effectLst/>
                          <a:latin typeface="Times New Roman" pitchFamily="18" charset="0"/>
                          <a:ea typeface="华文中宋" pitchFamily="2" charset="-122"/>
                          <a:cs typeface="Times New Roman" pitchFamily="18" charset="0"/>
                        </a:rPr>
                        <a:t>AH</a:t>
                      </a:r>
                      <a:endParaRPr kumimoji="0" lang="en-US" altLang="zh-CN" sz="2400" b="1" i="0" u="none" strike="noStrike" cap="none" normalizeH="0" baseline="0" smtClean="0">
                        <a:ln>
                          <a:noFill/>
                        </a:ln>
                        <a:solidFill>
                          <a:schemeClr val="tx1"/>
                        </a:solidFill>
                        <a:effectLst/>
                        <a:latin typeface="Arial" charset="0"/>
                        <a:ea typeface="华文中宋"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folHlink"/>
                    </a:solidFill>
                  </a:tcPr>
                </a:tc>
                <a:tc>
                  <a:txBody>
                    <a:bodyPr/>
                    <a:lstStyle/>
                    <a:p>
                      <a:pPr marL="0" marR="0" lvl="0" indent="0" algn="ctr" defTabSz="914400" rtl="0" eaLnBrk="1" fontAlgn="base" latinLnBrk="0" hangingPunct="1">
                        <a:lnSpc>
                          <a:spcPct val="120000"/>
                        </a:lnSpc>
                        <a:spcBef>
                          <a:spcPct val="0"/>
                        </a:spcBef>
                        <a:spcAft>
                          <a:spcPct val="10000"/>
                        </a:spcAft>
                        <a:buClrTx/>
                        <a:buSzPct val="70000"/>
                        <a:buFontTx/>
                        <a:buNone/>
                        <a:tabLst/>
                      </a:pPr>
                      <a:r>
                        <a:rPr kumimoji="0" lang="zh-CN" altLang="en-US" sz="2400" b="1" i="0" u="none" strike="noStrike" cap="none" normalizeH="0" baseline="0" smtClean="0">
                          <a:ln>
                            <a:noFill/>
                          </a:ln>
                          <a:solidFill>
                            <a:schemeClr val="tx1"/>
                          </a:solidFill>
                          <a:effectLst/>
                          <a:latin typeface="Times New Roman" pitchFamily="18" charset="0"/>
                          <a:ea typeface="华文中宋" pitchFamily="2" charset="-122"/>
                          <a:cs typeface="Times New Roman" pitchFamily="18" charset="0"/>
                        </a:rPr>
                        <a:t>端到端选项</a:t>
                      </a:r>
                      <a:endParaRPr kumimoji="0" lang="zh-CN" altLang="en-US" sz="2400" b="1" i="0" u="none" strike="noStrike" cap="none" normalizeH="0" baseline="0" smtClean="0">
                        <a:ln>
                          <a:noFill/>
                        </a:ln>
                        <a:solidFill>
                          <a:schemeClr val="tx1"/>
                        </a:solidFill>
                        <a:effectLst/>
                        <a:latin typeface="Arial" charset="0"/>
                        <a:ea typeface="华文中宋"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folHlink"/>
                    </a:solidFill>
                  </a:tcPr>
                </a:tc>
                <a:tc>
                  <a:txBody>
                    <a:bodyPr/>
                    <a:lstStyle/>
                    <a:p>
                      <a:pPr marL="0" marR="0" lvl="0" indent="0" algn="ctr" defTabSz="914400" rtl="0" eaLnBrk="1" fontAlgn="base" latinLnBrk="0" hangingPunct="1">
                        <a:lnSpc>
                          <a:spcPct val="120000"/>
                        </a:lnSpc>
                        <a:spcBef>
                          <a:spcPct val="0"/>
                        </a:spcBef>
                        <a:spcAft>
                          <a:spcPct val="10000"/>
                        </a:spcAft>
                        <a:buClrTx/>
                        <a:buSzPct val="70000"/>
                        <a:buFontTx/>
                        <a:buNone/>
                        <a:tabLst/>
                      </a:pPr>
                      <a:r>
                        <a:rPr kumimoji="0" lang="en-US" altLang="zh-CN" sz="2400" b="1" i="0" u="none" strike="noStrike" cap="none" normalizeH="0" baseline="0" smtClean="0">
                          <a:ln>
                            <a:noFill/>
                          </a:ln>
                          <a:solidFill>
                            <a:schemeClr val="tx1"/>
                          </a:solidFill>
                          <a:effectLst/>
                          <a:latin typeface="Times New Roman" pitchFamily="18" charset="0"/>
                          <a:ea typeface="华文中宋" pitchFamily="2" charset="-122"/>
                          <a:cs typeface="Times New Roman" pitchFamily="18" charset="0"/>
                        </a:rPr>
                        <a:t>TCP</a:t>
                      </a:r>
                      <a:r>
                        <a:rPr kumimoji="0" lang="zh-CN" altLang="en-US" sz="2400" b="1" i="0" u="none" strike="noStrike" cap="none" normalizeH="0" baseline="0" smtClean="0">
                          <a:ln>
                            <a:noFill/>
                          </a:ln>
                          <a:solidFill>
                            <a:schemeClr val="tx1"/>
                          </a:solidFill>
                          <a:effectLst/>
                          <a:latin typeface="Times New Roman" pitchFamily="18" charset="0"/>
                          <a:ea typeface="华文中宋" pitchFamily="2" charset="-122"/>
                          <a:cs typeface="Times New Roman" pitchFamily="18" charset="0"/>
                        </a:rPr>
                        <a:t>报文段</a:t>
                      </a:r>
                      <a:endParaRPr kumimoji="0" lang="zh-CN" altLang="en-US" sz="2400" b="1" i="0" u="none" strike="noStrike" cap="none" normalizeH="0" baseline="0" smtClean="0">
                        <a:ln>
                          <a:noFill/>
                        </a:ln>
                        <a:solidFill>
                          <a:schemeClr val="tx1"/>
                        </a:solidFill>
                        <a:effectLst/>
                        <a:latin typeface="Arial" charset="0"/>
                        <a:ea typeface="华文中宋"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folHlink"/>
                    </a:solidFill>
                  </a:tcPr>
                </a:tc>
              </a:tr>
            </a:tbl>
          </a:graphicData>
        </a:graphic>
      </p:graphicFrame>
      <p:sp>
        <p:nvSpPr>
          <p:cNvPr id="8" name="标题 1"/>
          <p:cNvSpPr>
            <a:spLocks noGrp="1"/>
          </p:cNvSpPr>
          <p:nvPr>
            <p:ph type="title"/>
          </p:nvPr>
        </p:nvSpPr>
        <p:spPr>
          <a:xfrm>
            <a:off x="533400" y="381000"/>
            <a:ext cx="7696200" cy="533400"/>
          </a:xfrm>
        </p:spPr>
        <p:txBody>
          <a:bodyPr/>
          <a:lstStyle/>
          <a:p>
            <a:r>
              <a:rPr lang="en-US" altLang="zh-CN" dirty="0" smtClean="0"/>
              <a:t>7.8.3 IPSec</a:t>
            </a:r>
            <a:r>
              <a:rPr lang="zh-CN" altLang="en-US" dirty="0" smtClean="0"/>
              <a:t>协议简介</a:t>
            </a:r>
            <a:endParaRPr lang="zh-CN" altLang="en-US" dirty="0"/>
          </a:p>
        </p:txBody>
      </p:sp>
      <p:sp>
        <p:nvSpPr>
          <p:cNvPr id="9" name="标题 1"/>
          <p:cNvSpPr txBox="1">
            <a:spLocks/>
          </p:cNvSpPr>
          <p:nvPr/>
        </p:nvSpPr>
        <p:spPr bwMode="auto">
          <a:xfrm>
            <a:off x="533400" y="0"/>
            <a:ext cx="7696200" cy="304800"/>
          </a:xfrm>
          <a:prstGeom prst="rect">
            <a:avLst/>
          </a:prstGeom>
          <a:solidFill>
            <a:schemeClr val="accent5"/>
          </a:solidFill>
          <a:ln w="9525">
            <a:noFill/>
            <a:miter lim="800000"/>
            <a:headEnd/>
            <a:tailEnd/>
          </a:ln>
        </p:spPr>
        <p:txBody>
          <a:bodyPr vert="horz" wrap="square" lIns="91440" tIns="45720" rIns="91440" bIns="45720" numCol="1" anchor="b" anchorCtr="0" compatLnSpc="1">
            <a:prstTxWarp prst="textNoShape">
              <a:avLst/>
            </a:prstTxWarp>
          </a:bodyPr>
          <a:lstStyle/>
          <a:p>
            <a:pPr algn="l" eaLnBrk="0" hangingPunct="0">
              <a:defRPr/>
            </a:pPr>
            <a:r>
              <a:rPr lang="zh-CN" altLang="en-US" sz="1800" kern="0" dirty="0" smtClean="0">
                <a:solidFill>
                  <a:srgbClr val="004C00"/>
                </a:solidFill>
                <a:effectLst>
                  <a:outerShdw blurRad="38100" dist="38100" dir="2700000" algn="tl">
                    <a:srgbClr val="000000">
                      <a:alpha val="43137"/>
                    </a:srgbClr>
                  </a:outerShdw>
                </a:effectLst>
                <a:latin typeface="+mj-lt"/>
                <a:ea typeface="+mj-ea"/>
                <a:cs typeface="+mj-cs"/>
              </a:rPr>
              <a:t>第七章 密码协议：</a:t>
            </a:r>
            <a:r>
              <a:rPr lang="en-US" altLang="zh-CN" sz="1800" kern="0" dirty="0" smtClean="0">
                <a:solidFill>
                  <a:srgbClr val="004C00"/>
                </a:solidFill>
                <a:effectLst>
                  <a:outerShdw blurRad="38100" dist="38100" dir="2700000" algn="tl">
                    <a:srgbClr val="000000">
                      <a:alpha val="43137"/>
                    </a:srgbClr>
                  </a:outerShdw>
                </a:effectLst>
                <a:latin typeface="+mj-lt"/>
                <a:ea typeface="+mj-ea"/>
                <a:cs typeface="+mj-cs"/>
              </a:rPr>
              <a:t>7.8 </a:t>
            </a:r>
            <a:r>
              <a:rPr lang="zh-CN" altLang="en-US" sz="1800" kern="0" dirty="0" smtClean="0">
                <a:solidFill>
                  <a:srgbClr val="004C00"/>
                </a:solidFill>
                <a:effectLst>
                  <a:outerShdw blurRad="38100" dist="38100" dir="2700000" algn="tl">
                    <a:srgbClr val="000000">
                      <a:alpha val="43137"/>
                    </a:srgbClr>
                  </a:outerShdw>
                </a:effectLst>
                <a:latin typeface="+mj-lt"/>
                <a:ea typeface="+mj-ea"/>
                <a:cs typeface="+mj-cs"/>
              </a:rPr>
              <a:t>安全协议实践</a:t>
            </a:r>
          </a:p>
        </p:txBody>
      </p:sp>
      <p:sp>
        <p:nvSpPr>
          <p:cNvPr id="10" name="灯片编号占位符 3"/>
          <p:cNvSpPr>
            <a:spLocks noGrp="1"/>
          </p:cNvSpPr>
          <p:nvPr>
            <p:ph type="sldNum" sz="quarter" idx="12"/>
          </p:nvPr>
        </p:nvSpPr>
        <p:spPr>
          <a:xfrm>
            <a:off x="7391400" y="6477000"/>
            <a:ext cx="1295400" cy="304800"/>
          </a:xfrm>
        </p:spPr>
        <p:txBody>
          <a:bodyPr/>
          <a:lstStyle/>
          <a:p>
            <a:pPr>
              <a:defRPr/>
            </a:pPr>
            <a:fld id="{896E1043-1F2A-4C9B-855A-0B3264F68AF7}" type="slidenum">
              <a:rPr lang="en-US" altLang="zh-CN" smtClean="0"/>
              <a:pPr>
                <a:defRPr/>
              </a:pPr>
              <a:t>117</a:t>
            </a:fld>
            <a:r>
              <a:rPr lang="en-US" altLang="zh-CN" dirty="0" smtClean="0"/>
              <a:t>/</a:t>
            </a:r>
            <a:endParaRPr lang="en-US" altLang="zh-CN" dirty="0"/>
          </a:p>
        </p:txBody>
      </p:sp>
    </p:spTree>
  </p:cSld>
  <p:clrMapOvr>
    <a:masterClrMapping/>
  </p:clrMapOvr>
  <p:transition/>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1347" name="Rectangle 3"/>
          <p:cNvSpPr>
            <a:spLocks noGrp="1" noChangeArrowheads="1"/>
          </p:cNvSpPr>
          <p:nvPr>
            <p:ph type="body" idx="1"/>
          </p:nvPr>
        </p:nvSpPr>
        <p:spPr>
          <a:xfrm>
            <a:off x="457200" y="914400"/>
            <a:ext cx="8229600" cy="5715000"/>
          </a:xfrm>
        </p:spPr>
        <p:txBody>
          <a:bodyPr/>
          <a:lstStyle/>
          <a:p>
            <a:pPr>
              <a:lnSpc>
                <a:spcPct val="100000"/>
              </a:lnSpc>
            </a:pPr>
            <a:r>
              <a:rPr lang="zh-CN" altLang="en-US" sz="2400" dirty="0"/>
              <a:t>封装安全载荷协议</a:t>
            </a:r>
          </a:p>
          <a:p>
            <a:pPr lvl="1">
              <a:lnSpc>
                <a:spcPct val="100000"/>
              </a:lnSpc>
            </a:pPr>
            <a:r>
              <a:rPr lang="en-US" altLang="zh-CN" sz="2000" dirty="0"/>
              <a:t>(Encapsulating Security Payload</a:t>
            </a:r>
            <a:r>
              <a:rPr lang="zh-CN" altLang="en-US" sz="2000" dirty="0"/>
              <a:t>，</a:t>
            </a:r>
            <a:r>
              <a:rPr lang="en-US" altLang="zh-CN" sz="2000" dirty="0"/>
              <a:t>ESP)</a:t>
            </a:r>
          </a:p>
          <a:p>
            <a:pPr lvl="1">
              <a:lnSpc>
                <a:spcPct val="100000"/>
              </a:lnSpc>
            </a:pPr>
            <a:r>
              <a:rPr lang="zh-CN" altLang="en-US" sz="2000" dirty="0"/>
              <a:t>该协议提供了数据保密性、无连接完整性和数据源认证能力。</a:t>
            </a:r>
          </a:p>
          <a:p>
            <a:pPr lvl="1">
              <a:lnSpc>
                <a:spcPct val="100000"/>
              </a:lnSpc>
            </a:pPr>
            <a:r>
              <a:rPr lang="zh-CN" altLang="en-US" sz="2000" dirty="0"/>
              <a:t>如果</a:t>
            </a:r>
            <a:r>
              <a:rPr lang="zh-CN" altLang="en-US" sz="2000" dirty="0">
                <a:solidFill>
                  <a:srgbClr val="0000CC"/>
                </a:solidFill>
              </a:rPr>
              <a:t>使用</a:t>
            </a:r>
            <a:r>
              <a:rPr lang="en-US" altLang="zh-CN" sz="2000" dirty="0">
                <a:solidFill>
                  <a:srgbClr val="0000CC"/>
                </a:solidFill>
              </a:rPr>
              <a:t>ESP</a:t>
            </a:r>
            <a:r>
              <a:rPr lang="zh-CN" altLang="en-US" sz="2000" dirty="0">
                <a:solidFill>
                  <a:srgbClr val="0000CC"/>
                </a:solidFill>
              </a:rPr>
              <a:t>来验证数据完整性，那么</a:t>
            </a:r>
            <a:r>
              <a:rPr lang="en-US" altLang="zh-CN" sz="2000" dirty="0">
                <a:solidFill>
                  <a:srgbClr val="0000CC"/>
                </a:solidFill>
              </a:rPr>
              <a:t>ESP</a:t>
            </a:r>
            <a:r>
              <a:rPr lang="zh-CN" altLang="en-US" sz="2000" dirty="0">
                <a:solidFill>
                  <a:srgbClr val="0000CC"/>
                </a:solidFill>
              </a:rPr>
              <a:t>不包含</a:t>
            </a:r>
            <a:r>
              <a:rPr lang="en-US" altLang="zh-CN" sz="2000" dirty="0">
                <a:solidFill>
                  <a:srgbClr val="0000CC"/>
                </a:solidFill>
              </a:rPr>
              <a:t>IP</a:t>
            </a:r>
            <a:r>
              <a:rPr lang="zh-CN" altLang="en-US" sz="2000" dirty="0">
                <a:solidFill>
                  <a:srgbClr val="0000CC"/>
                </a:solidFill>
              </a:rPr>
              <a:t>报头中固定字段的认证</a:t>
            </a:r>
            <a:r>
              <a:rPr lang="en-US" altLang="zh-CN" sz="2000" dirty="0"/>
              <a:t>(</a:t>
            </a:r>
            <a:r>
              <a:rPr lang="zh-CN" altLang="en-US" sz="2000" dirty="0"/>
              <a:t>比如</a:t>
            </a:r>
            <a:r>
              <a:rPr lang="en-US" altLang="zh-CN" sz="2000" dirty="0"/>
              <a:t>IP</a:t>
            </a:r>
            <a:r>
              <a:rPr lang="zh-CN" altLang="en-US" sz="2000" dirty="0"/>
              <a:t>头</a:t>
            </a:r>
            <a:r>
              <a:rPr lang="en-US" altLang="zh-CN" sz="2000" dirty="0"/>
              <a:t>)</a:t>
            </a:r>
            <a:r>
              <a:rPr lang="zh-CN" altLang="en-US" sz="2000" dirty="0"/>
              <a:t>。</a:t>
            </a:r>
            <a:r>
              <a:rPr lang="en-US" altLang="zh-CN" sz="2000" dirty="0"/>
              <a:t>ESP</a:t>
            </a:r>
            <a:r>
              <a:rPr lang="zh-CN" altLang="en-US" sz="2000" dirty="0"/>
              <a:t>除了为</a:t>
            </a:r>
            <a:r>
              <a:rPr lang="en-US" altLang="zh-CN" sz="2000" dirty="0"/>
              <a:t>IP</a:t>
            </a:r>
            <a:r>
              <a:rPr lang="zh-CN" altLang="en-US" sz="2000" dirty="0"/>
              <a:t>数据包提供</a:t>
            </a:r>
            <a:r>
              <a:rPr lang="en-US" altLang="zh-CN" sz="2000" dirty="0"/>
              <a:t>AH</a:t>
            </a:r>
            <a:r>
              <a:rPr lang="zh-CN" altLang="en-US" sz="2000" dirty="0"/>
              <a:t>已有的</a:t>
            </a:r>
            <a:r>
              <a:rPr lang="en-US" altLang="zh-CN" sz="2000" dirty="0"/>
              <a:t>3</a:t>
            </a:r>
            <a:r>
              <a:rPr lang="zh-CN" altLang="en-US" sz="2000" dirty="0"/>
              <a:t>种服务外，还提供另外两种服务：数据包加密、数据流加密。</a:t>
            </a:r>
          </a:p>
          <a:p>
            <a:pPr lvl="2">
              <a:lnSpc>
                <a:spcPct val="100000"/>
              </a:lnSpc>
            </a:pPr>
            <a:r>
              <a:rPr lang="zh-CN" altLang="en-US" sz="2000" dirty="0"/>
              <a:t>加密是</a:t>
            </a:r>
            <a:r>
              <a:rPr lang="en-US" altLang="zh-CN" sz="2000" dirty="0"/>
              <a:t>ESP</a:t>
            </a:r>
            <a:r>
              <a:rPr lang="zh-CN" altLang="en-US" sz="2000" dirty="0"/>
              <a:t>的基本功能，而数据源身份认证、数据完整性验证以及防重放攻击都是可选的。</a:t>
            </a:r>
          </a:p>
          <a:p>
            <a:pPr lvl="2">
              <a:lnSpc>
                <a:spcPct val="100000"/>
              </a:lnSpc>
            </a:pPr>
            <a:r>
              <a:rPr lang="zh-CN" altLang="en-US" sz="2000" dirty="0"/>
              <a:t>数据包加密是指对一个</a:t>
            </a:r>
            <a:r>
              <a:rPr lang="en-US" altLang="zh-CN" sz="2000" dirty="0"/>
              <a:t>IP</a:t>
            </a:r>
            <a:r>
              <a:rPr lang="zh-CN" altLang="en-US" sz="2000" dirty="0"/>
              <a:t>包进行加密，可以是对整个</a:t>
            </a:r>
            <a:r>
              <a:rPr lang="en-US" altLang="zh-CN" sz="2000" dirty="0"/>
              <a:t>IP</a:t>
            </a:r>
            <a:r>
              <a:rPr lang="zh-CN" altLang="en-US" sz="2000" dirty="0"/>
              <a:t>包，也可以只加密</a:t>
            </a:r>
            <a:r>
              <a:rPr lang="en-US" altLang="zh-CN" sz="2000" dirty="0"/>
              <a:t>IP</a:t>
            </a:r>
            <a:r>
              <a:rPr lang="zh-CN" altLang="en-US" sz="2000" dirty="0"/>
              <a:t>包的载荷部分，一般用于客户端计算机；</a:t>
            </a:r>
          </a:p>
          <a:p>
            <a:pPr lvl="2">
              <a:lnSpc>
                <a:spcPct val="100000"/>
              </a:lnSpc>
            </a:pPr>
            <a:r>
              <a:rPr lang="zh-CN" altLang="en-US" sz="2000" dirty="0"/>
              <a:t>数据流加密一般用于支持</a:t>
            </a:r>
            <a:r>
              <a:rPr lang="en-US" altLang="zh-CN" sz="2000" dirty="0" err="1"/>
              <a:t>IPSec</a:t>
            </a:r>
            <a:r>
              <a:rPr lang="zh-CN" altLang="en-US" sz="2000" dirty="0"/>
              <a:t>的路由器，源端路由器并不关心</a:t>
            </a:r>
            <a:r>
              <a:rPr lang="en-US" altLang="zh-CN" sz="2000" dirty="0"/>
              <a:t>IP</a:t>
            </a:r>
            <a:r>
              <a:rPr lang="zh-CN" altLang="en-US" sz="2000" dirty="0"/>
              <a:t>包的内容，对整个</a:t>
            </a:r>
            <a:r>
              <a:rPr lang="en-US" altLang="zh-CN" sz="2000" dirty="0"/>
              <a:t>IP</a:t>
            </a:r>
            <a:r>
              <a:rPr lang="zh-CN" altLang="en-US" sz="2000" dirty="0"/>
              <a:t>包进行加密后传输，目的端路由器将该包解密后将原始包继续转发。</a:t>
            </a:r>
            <a:r>
              <a:rPr lang="en-US" altLang="zh-CN" sz="2000" dirty="0"/>
              <a:t>(</a:t>
            </a:r>
            <a:r>
              <a:rPr lang="zh-CN" altLang="en-US" sz="2000" dirty="0"/>
              <a:t>隧道</a:t>
            </a:r>
            <a:r>
              <a:rPr lang="en-US" altLang="zh-CN" sz="2000" dirty="0"/>
              <a:t>)</a:t>
            </a:r>
          </a:p>
        </p:txBody>
      </p:sp>
      <p:sp>
        <p:nvSpPr>
          <p:cNvPr id="4" name="标题 1"/>
          <p:cNvSpPr>
            <a:spLocks noGrp="1"/>
          </p:cNvSpPr>
          <p:nvPr>
            <p:ph type="title"/>
          </p:nvPr>
        </p:nvSpPr>
        <p:spPr>
          <a:xfrm>
            <a:off x="533400" y="381000"/>
            <a:ext cx="7696200" cy="533400"/>
          </a:xfrm>
        </p:spPr>
        <p:txBody>
          <a:bodyPr/>
          <a:lstStyle/>
          <a:p>
            <a:r>
              <a:rPr lang="en-US" altLang="zh-CN" dirty="0" smtClean="0"/>
              <a:t>7.8.3 IPSec</a:t>
            </a:r>
            <a:r>
              <a:rPr lang="zh-CN" altLang="en-US" dirty="0" smtClean="0"/>
              <a:t>协议简介</a:t>
            </a:r>
            <a:endParaRPr lang="zh-CN" altLang="en-US" dirty="0"/>
          </a:p>
        </p:txBody>
      </p:sp>
      <p:sp>
        <p:nvSpPr>
          <p:cNvPr id="6" name="标题 1"/>
          <p:cNvSpPr txBox="1">
            <a:spLocks/>
          </p:cNvSpPr>
          <p:nvPr/>
        </p:nvSpPr>
        <p:spPr bwMode="auto">
          <a:xfrm>
            <a:off x="533400" y="0"/>
            <a:ext cx="7696200" cy="304800"/>
          </a:xfrm>
          <a:prstGeom prst="rect">
            <a:avLst/>
          </a:prstGeom>
          <a:solidFill>
            <a:schemeClr val="accent5"/>
          </a:solidFill>
          <a:ln w="9525">
            <a:noFill/>
            <a:miter lim="800000"/>
            <a:headEnd/>
            <a:tailEnd/>
          </a:ln>
        </p:spPr>
        <p:txBody>
          <a:bodyPr vert="horz" wrap="square" lIns="91440" tIns="45720" rIns="91440" bIns="45720" numCol="1" anchor="b" anchorCtr="0" compatLnSpc="1">
            <a:prstTxWarp prst="textNoShape">
              <a:avLst/>
            </a:prstTxWarp>
          </a:bodyPr>
          <a:lstStyle/>
          <a:p>
            <a:pPr algn="l" eaLnBrk="0" hangingPunct="0">
              <a:defRPr/>
            </a:pPr>
            <a:r>
              <a:rPr lang="zh-CN" altLang="en-US" sz="1800" kern="0" dirty="0" smtClean="0">
                <a:solidFill>
                  <a:srgbClr val="004C00"/>
                </a:solidFill>
                <a:effectLst>
                  <a:outerShdw blurRad="38100" dist="38100" dir="2700000" algn="tl">
                    <a:srgbClr val="000000">
                      <a:alpha val="43137"/>
                    </a:srgbClr>
                  </a:outerShdw>
                </a:effectLst>
                <a:latin typeface="+mj-lt"/>
                <a:ea typeface="+mj-ea"/>
                <a:cs typeface="+mj-cs"/>
              </a:rPr>
              <a:t>第七章 密码协议：</a:t>
            </a:r>
            <a:r>
              <a:rPr lang="en-US" altLang="zh-CN" sz="1800" kern="0" dirty="0" smtClean="0">
                <a:solidFill>
                  <a:srgbClr val="004C00"/>
                </a:solidFill>
                <a:effectLst>
                  <a:outerShdw blurRad="38100" dist="38100" dir="2700000" algn="tl">
                    <a:srgbClr val="000000">
                      <a:alpha val="43137"/>
                    </a:srgbClr>
                  </a:outerShdw>
                </a:effectLst>
                <a:latin typeface="+mj-lt"/>
                <a:ea typeface="+mj-ea"/>
                <a:cs typeface="+mj-cs"/>
              </a:rPr>
              <a:t>7.8 </a:t>
            </a:r>
            <a:r>
              <a:rPr lang="zh-CN" altLang="en-US" sz="1800" kern="0" dirty="0" smtClean="0">
                <a:solidFill>
                  <a:srgbClr val="004C00"/>
                </a:solidFill>
                <a:effectLst>
                  <a:outerShdw blurRad="38100" dist="38100" dir="2700000" algn="tl">
                    <a:srgbClr val="000000">
                      <a:alpha val="43137"/>
                    </a:srgbClr>
                  </a:outerShdw>
                </a:effectLst>
                <a:latin typeface="+mj-lt"/>
                <a:ea typeface="+mj-ea"/>
                <a:cs typeface="+mj-cs"/>
              </a:rPr>
              <a:t>安全协议实践</a:t>
            </a:r>
          </a:p>
        </p:txBody>
      </p:sp>
      <p:sp>
        <p:nvSpPr>
          <p:cNvPr id="7" name="灯片编号占位符 3"/>
          <p:cNvSpPr>
            <a:spLocks noGrp="1"/>
          </p:cNvSpPr>
          <p:nvPr>
            <p:ph type="sldNum" sz="quarter" idx="12"/>
          </p:nvPr>
        </p:nvSpPr>
        <p:spPr>
          <a:xfrm>
            <a:off x="7391400" y="6477000"/>
            <a:ext cx="1295400" cy="304800"/>
          </a:xfrm>
        </p:spPr>
        <p:txBody>
          <a:bodyPr/>
          <a:lstStyle/>
          <a:p>
            <a:pPr>
              <a:defRPr/>
            </a:pPr>
            <a:fld id="{896E1043-1F2A-4C9B-855A-0B3264F68AF7}" type="slidenum">
              <a:rPr lang="en-US" altLang="zh-CN" smtClean="0"/>
              <a:pPr>
                <a:defRPr/>
              </a:pPr>
              <a:t>118</a:t>
            </a:fld>
            <a:r>
              <a:rPr lang="en-US" altLang="zh-CN" dirty="0" smtClean="0"/>
              <a:t>/</a:t>
            </a:r>
            <a:endParaRPr lang="en-US" altLang="zh-CN" dirty="0"/>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7026" name="Rectangle 2"/>
          <p:cNvSpPr>
            <a:spLocks noChangeArrowheads="1"/>
          </p:cNvSpPr>
          <p:nvPr/>
        </p:nvSpPr>
        <p:spPr bwMode="auto">
          <a:xfrm>
            <a:off x="5410200" y="6324600"/>
            <a:ext cx="3733800" cy="533400"/>
          </a:xfrm>
          <a:prstGeom prst="rect">
            <a:avLst/>
          </a:prstGeom>
          <a:noFill/>
          <a:ln w="9525">
            <a:noFill/>
            <a:miter lim="800000"/>
            <a:headEnd/>
            <a:tailEnd/>
          </a:ln>
          <a:effectLst/>
        </p:spPr>
        <p:txBody>
          <a:bodyPr lIns="92075" tIns="46038" rIns="92075" bIns="46038" anchor="ctr"/>
          <a:lstStyle/>
          <a:p>
            <a:pPr marL="342900" indent="-342900" algn="l">
              <a:spcBef>
                <a:spcPct val="20000"/>
              </a:spcBef>
              <a:buClr>
                <a:schemeClr val="accent2"/>
              </a:buClr>
              <a:buSzPct val="80000"/>
              <a:buFont typeface="Wingdings" pitchFamily="2" charset="2"/>
              <a:buNone/>
            </a:pPr>
            <a:r>
              <a:rPr kumimoji="1" lang="en-US" altLang="zh-CN" sz="1800" b="0">
                <a:latin typeface="Times New Roman" pitchFamily="18" charset="0"/>
              </a:rPr>
              <a:t> </a:t>
            </a:r>
          </a:p>
        </p:txBody>
      </p:sp>
      <p:sp>
        <p:nvSpPr>
          <p:cNvPr id="897027" name="Rectangle 3"/>
          <p:cNvSpPr>
            <a:spLocks noChangeArrowheads="1"/>
          </p:cNvSpPr>
          <p:nvPr/>
        </p:nvSpPr>
        <p:spPr bwMode="auto">
          <a:xfrm>
            <a:off x="762000" y="1166811"/>
            <a:ext cx="7273925" cy="685800"/>
          </a:xfrm>
          <a:prstGeom prst="rect">
            <a:avLst/>
          </a:prstGeom>
          <a:noFill/>
          <a:ln w="9525" algn="ctr">
            <a:noFill/>
            <a:miter lim="800000"/>
            <a:headEnd/>
            <a:tailEnd/>
          </a:ln>
          <a:effectLst/>
        </p:spPr>
        <p:txBody>
          <a:bodyPr anchor="ctr"/>
          <a:lstStyle/>
          <a:p>
            <a:pPr algn="l"/>
            <a:r>
              <a:rPr lang="en-US" altLang="zh-CN" sz="3200" b="0">
                <a:solidFill>
                  <a:srgbClr val="FF0000"/>
                </a:solidFill>
                <a:effectLst>
                  <a:outerShdw blurRad="38100" dist="38100" dir="2700000" algn="tl">
                    <a:srgbClr val="C0C0C0"/>
                  </a:outerShdw>
                </a:effectLst>
                <a:ea typeface="华文中宋" pitchFamily="2" charset="-122"/>
                <a:cs typeface="Times New Roman" pitchFamily="18" charset="0"/>
              </a:rPr>
              <a:t>ESP</a:t>
            </a:r>
            <a:r>
              <a:rPr lang="zh-CN" altLang="en-US" sz="3200" b="0">
                <a:solidFill>
                  <a:srgbClr val="FF0000"/>
                </a:solidFill>
                <a:effectLst>
                  <a:outerShdw blurRad="38100" dist="38100" dir="2700000" algn="tl">
                    <a:srgbClr val="C0C0C0"/>
                  </a:outerShdw>
                </a:effectLst>
                <a:ea typeface="华文中宋" pitchFamily="2" charset="-122"/>
                <a:cs typeface="Times New Roman" pitchFamily="18" charset="0"/>
              </a:rPr>
              <a:t>的通用格式</a:t>
            </a:r>
          </a:p>
        </p:txBody>
      </p:sp>
      <p:graphicFrame>
        <p:nvGraphicFramePr>
          <p:cNvPr id="897040" name="Group 16"/>
          <p:cNvGraphicFramePr>
            <a:graphicFrameLocks noGrp="1"/>
          </p:cNvGraphicFramePr>
          <p:nvPr>
            <p:ph/>
            <p:extLst>
              <p:ext uri="{D42A27DB-BD31-4B8C-83A1-F6EECF244321}">
                <p14:modId xmlns:p14="http://schemas.microsoft.com/office/powerpoint/2010/main" xmlns="" val="1820597204"/>
              </p:ext>
            </p:extLst>
          </p:nvPr>
        </p:nvGraphicFramePr>
        <p:xfrm>
          <a:off x="941388" y="2066924"/>
          <a:ext cx="6923087" cy="3495676"/>
        </p:xfrm>
        <a:graphic>
          <a:graphicData uri="http://schemas.openxmlformats.org/drawingml/2006/table">
            <a:tbl>
              <a:tblPr/>
              <a:tblGrid>
                <a:gridCol w="6923087"/>
              </a:tblGrid>
              <a:tr h="873125">
                <a:tc>
                  <a:txBody>
                    <a:bodyPr/>
                    <a:lstStyle/>
                    <a:p>
                      <a:pPr marL="0" marR="0" lvl="0" indent="0" algn="ctr" defTabSz="914400" rtl="0" eaLnBrk="1" fontAlgn="base" latinLnBrk="0" hangingPunct="1">
                        <a:lnSpc>
                          <a:spcPct val="120000"/>
                        </a:lnSpc>
                        <a:spcBef>
                          <a:spcPct val="0"/>
                        </a:spcBef>
                        <a:spcAft>
                          <a:spcPct val="10000"/>
                        </a:spcAft>
                        <a:buClrTx/>
                        <a:buSzPct val="70000"/>
                        <a:buFontTx/>
                        <a:buNone/>
                        <a:tabLst/>
                      </a:pPr>
                      <a:r>
                        <a:rPr kumimoji="0" lang="en-US" altLang="zh-CN" sz="2800" b="1" i="0" u="none" strike="noStrike" cap="none" normalizeH="0" baseline="0" smtClean="0">
                          <a:ln>
                            <a:noFill/>
                          </a:ln>
                          <a:solidFill>
                            <a:srgbClr val="020202"/>
                          </a:solidFill>
                          <a:effectLst>
                            <a:outerShdw blurRad="38100" dist="38100" dir="2700000" algn="tl">
                              <a:srgbClr val="C0C0C0"/>
                            </a:outerShdw>
                          </a:effectLst>
                          <a:latin typeface="Times New Roman" pitchFamily="18" charset="0"/>
                          <a:ea typeface="华文中宋" pitchFamily="2" charset="-122"/>
                          <a:cs typeface="Times New Roman" pitchFamily="18" charset="0"/>
                        </a:rPr>
                        <a:t>32</a:t>
                      </a:r>
                      <a:r>
                        <a:rPr kumimoji="0" lang="zh-CN" altLang="en-US" sz="2800" b="1" i="0" u="none" strike="noStrike" cap="none" normalizeH="0" baseline="0" smtClean="0">
                          <a:ln>
                            <a:noFill/>
                          </a:ln>
                          <a:solidFill>
                            <a:srgbClr val="020202"/>
                          </a:solidFill>
                          <a:effectLst>
                            <a:outerShdw blurRad="38100" dist="38100" dir="2700000" algn="tl">
                              <a:srgbClr val="C0C0C0"/>
                            </a:outerShdw>
                          </a:effectLst>
                          <a:latin typeface="Times New Roman" pitchFamily="18" charset="0"/>
                          <a:ea typeface="华文中宋" pitchFamily="2" charset="-122"/>
                          <a:cs typeface="Times New Roman" pitchFamily="18" charset="0"/>
                        </a:rPr>
                        <a:t>位</a:t>
                      </a:r>
                      <a:r>
                        <a:rPr kumimoji="0" lang="en-US" altLang="zh-CN" sz="2800" b="1" i="0" u="none" strike="noStrike" cap="none" normalizeH="0" baseline="0" smtClean="0">
                          <a:ln>
                            <a:noFill/>
                          </a:ln>
                          <a:solidFill>
                            <a:srgbClr val="020202"/>
                          </a:solidFill>
                          <a:effectLst>
                            <a:outerShdw blurRad="38100" dist="38100" dir="2700000" algn="tl">
                              <a:srgbClr val="C0C0C0"/>
                            </a:outerShdw>
                          </a:effectLst>
                          <a:latin typeface="Times New Roman" pitchFamily="18" charset="0"/>
                          <a:ea typeface="华文中宋" pitchFamily="2" charset="-122"/>
                          <a:cs typeface="Times New Roman" pitchFamily="18" charset="0"/>
                        </a:rPr>
                        <a:t>SPI</a:t>
                      </a:r>
                      <a:endParaRPr kumimoji="0" lang="en-US" altLang="zh-CN" sz="2800" b="1" i="0" u="none" strike="noStrike" cap="none" normalizeH="0" baseline="0" smtClean="0">
                        <a:ln>
                          <a:noFill/>
                        </a:ln>
                        <a:solidFill>
                          <a:srgbClr val="020202"/>
                        </a:solidFill>
                        <a:effectLst>
                          <a:outerShdw blurRad="38100" dist="38100" dir="2700000" algn="tl">
                            <a:srgbClr val="C0C0C0"/>
                          </a:outerShdw>
                        </a:effectLst>
                        <a:latin typeface="Arial" charset="0"/>
                        <a:ea typeface="华文中宋"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r>
              <a:tr h="874713">
                <a:tc>
                  <a:txBody>
                    <a:bodyPr/>
                    <a:lstStyle/>
                    <a:p>
                      <a:pPr marL="0" marR="0" lvl="0" indent="0" algn="ctr" defTabSz="914400" rtl="0" eaLnBrk="1" fontAlgn="base" latinLnBrk="0" hangingPunct="1">
                        <a:lnSpc>
                          <a:spcPct val="120000"/>
                        </a:lnSpc>
                        <a:spcBef>
                          <a:spcPct val="0"/>
                        </a:spcBef>
                        <a:spcAft>
                          <a:spcPct val="10000"/>
                        </a:spcAft>
                        <a:buClrTx/>
                        <a:buSzPct val="70000"/>
                        <a:buFontTx/>
                        <a:buNone/>
                        <a:tabLst/>
                      </a:pPr>
                      <a:r>
                        <a:rPr kumimoji="0" lang="en-US" altLang="zh-CN" sz="2800" b="1" i="0" u="none" strike="noStrike" cap="none" normalizeH="0" baseline="0" smtClean="0">
                          <a:ln>
                            <a:noFill/>
                          </a:ln>
                          <a:solidFill>
                            <a:srgbClr val="020202"/>
                          </a:solidFill>
                          <a:effectLst>
                            <a:outerShdw blurRad="38100" dist="38100" dir="2700000" algn="tl">
                              <a:srgbClr val="C0C0C0"/>
                            </a:outerShdw>
                          </a:effectLst>
                          <a:latin typeface="Times New Roman" pitchFamily="18" charset="0"/>
                          <a:ea typeface="华文中宋" pitchFamily="2" charset="-122"/>
                          <a:cs typeface="Times New Roman" pitchFamily="18" charset="0"/>
                        </a:rPr>
                        <a:t>32</a:t>
                      </a:r>
                      <a:r>
                        <a:rPr kumimoji="0" lang="zh-CN" altLang="en-US" sz="2800" b="1" i="0" u="none" strike="noStrike" cap="none" normalizeH="0" baseline="0" smtClean="0">
                          <a:ln>
                            <a:noFill/>
                          </a:ln>
                          <a:solidFill>
                            <a:srgbClr val="020202"/>
                          </a:solidFill>
                          <a:effectLst>
                            <a:outerShdw blurRad="38100" dist="38100" dir="2700000" algn="tl">
                              <a:srgbClr val="C0C0C0"/>
                            </a:outerShdw>
                          </a:effectLst>
                          <a:latin typeface="Times New Roman" pitchFamily="18" charset="0"/>
                          <a:ea typeface="华文中宋" pitchFamily="2" charset="-122"/>
                          <a:cs typeface="Times New Roman" pitchFamily="18" charset="0"/>
                        </a:rPr>
                        <a:t>位序列号</a:t>
                      </a:r>
                      <a:endParaRPr kumimoji="0" lang="zh-CN" altLang="en-US" sz="2800" b="1" i="0" u="none" strike="noStrike" cap="none" normalizeH="0" baseline="0" smtClean="0">
                        <a:ln>
                          <a:noFill/>
                        </a:ln>
                        <a:solidFill>
                          <a:srgbClr val="020202"/>
                        </a:solidFill>
                        <a:effectLst>
                          <a:outerShdw blurRad="38100" dist="38100" dir="2700000" algn="tl">
                            <a:srgbClr val="C0C0C0"/>
                          </a:outerShdw>
                        </a:effectLst>
                        <a:latin typeface="Arial" charset="0"/>
                        <a:ea typeface="华文中宋"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r>
              <a:tr h="874713">
                <a:tc>
                  <a:txBody>
                    <a:bodyPr/>
                    <a:lstStyle/>
                    <a:p>
                      <a:pPr marL="0" marR="0" lvl="0" indent="0" algn="ctr" defTabSz="914400" rtl="0" eaLnBrk="1" fontAlgn="base" latinLnBrk="0" hangingPunct="1">
                        <a:lnSpc>
                          <a:spcPct val="120000"/>
                        </a:lnSpc>
                        <a:spcBef>
                          <a:spcPct val="0"/>
                        </a:spcBef>
                        <a:spcAft>
                          <a:spcPct val="10000"/>
                        </a:spcAft>
                        <a:buClrTx/>
                        <a:buSzPct val="70000"/>
                        <a:buFontTx/>
                        <a:buNone/>
                        <a:tabLst/>
                      </a:pPr>
                      <a:r>
                        <a:rPr kumimoji="0" lang="zh-CN" altLang="en-US" sz="2800" b="1" i="0" u="none" strike="noStrike" cap="none" normalizeH="0" baseline="0" smtClean="0">
                          <a:ln>
                            <a:noFill/>
                          </a:ln>
                          <a:solidFill>
                            <a:srgbClr val="020202"/>
                          </a:solidFill>
                          <a:effectLst>
                            <a:outerShdw blurRad="38100" dist="38100" dir="2700000" algn="tl">
                              <a:srgbClr val="C0C0C0"/>
                            </a:outerShdw>
                          </a:effectLst>
                          <a:latin typeface="Times New Roman" pitchFamily="18" charset="0"/>
                          <a:ea typeface="华文中宋" pitchFamily="2" charset="-122"/>
                          <a:cs typeface="Times New Roman" pitchFamily="18" charset="0"/>
                        </a:rPr>
                        <a:t>加密数据和参数</a:t>
                      </a:r>
                      <a:endParaRPr kumimoji="0" lang="zh-CN" altLang="en-US" sz="2800" b="1" i="0" u="none" strike="noStrike" cap="none" normalizeH="0" baseline="0" smtClean="0">
                        <a:ln>
                          <a:noFill/>
                        </a:ln>
                        <a:solidFill>
                          <a:srgbClr val="020202"/>
                        </a:solidFill>
                        <a:effectLst>
                          <a:outerShdw blurRad="38100" dist="38100" dir="2700000" algn="tl">
                            <a:srgbClr val="C0C0C0"/>
                          </a:outerShdw>
                        </a:effectLst>
                        <a:latin typeface="Arial" charset="0"/>
                        <a:ea typeface="华文中宋"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r>
              <a:tr h="873125">
                <a:tc>
                  <a:txBody>
                    <a:bodyPr/>
                    <a:lstStyle/>
                    <a:p>
                      <a:pPr marL="0" marR="0" lvl="0" indent="0" algn="ctr" defTabSz="914400" rtl="0" eaLnBrk="1" fontAlgn="base" latinLnBrk="0" hangingPunct="1">
                        <a:lnSpc>
                          <a:spcPct val="120000"/>
                        </a:lnSpc>
                        <a:spcBef>
                          <a:spcPct val="0"/>
                        </a:spcBef>
                        <a:spcAft>
                          <a:spcPct val="10000"/>
                        </a:spcAft>
                        <a:buClrTx/>
                        <a:buSzPct val="70000"/>
                        <a:buFontTx/>
                        <a:buNone/>
                        <a:tabLst/>
                      </a:pPr>
                      <a:r>
                        <a:rPr kumimoji="0" lang="zh-CN" altLang="en-US" sz="2800" b="1" i="0" u="none" strike="noStrike" cap="none" normalizeH="0" baseline="0" smtClean="0">
                          <a:ln>
                            <a:noFill/>
                          </a:ln>
                          <a:solidFill>
                            <a:srgbClr val="020202"/>
                          </a:solidFill>
                          <a:effectLst>
                            <a:outerShdw blurRad="38100" dist="38100" dir="2700000" algn="tl">
                              <a:srgbClr val="C0C0C0"/>
                            </a:outerShdw>
                          </a:effectLst>
                          <a:latin typeface="Times New Roman" pitchFamily="18" charset="0"/>
                          <a:ea typeface="华文中宋" pitchFamily="2" charset="-122"/>
                          <a:cs typeface="Times New Roman" pitchFamily="18" charset="0"/>
                        </a:rPr>
                        <a:t>认证数据</a:t>
                      </a:r>
                      <a:endParaRPr kumimoji="0" lang="zh-CN" altLang="en-US" sz="2800" b="1" i="0" u="none" strike="noStrike" cap="none" normalizeH="0" baseline="0" smtClean="0">
                        <a:ln>
                          <a:noFill/>
                        </a:ln>
                        <a:solidFill>
                          <a:srgbClr val="020202"/>
                        </a:solidFill>
                        <a:effectLst>
                          <a:outerShdw blurRad="38100" dist="38100" dir="2700000" algn="tl">
                            <a:srgbClr val="C0C0C0"/>
                          </a:outerShdw>
                        </a:effectLst>
                        <a:latin typeface="Arial" charset="0"/>
                        <a:ea typeface="华文中宋"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r>
            </a:tbl>
          </a:graphicData>
        </a:graphic>
      </p:graphicFrame>
      <p:sp>
        <p:nvSpPr>
          <p:cNvPr id="6" name="标题 1"/>
          <p:cNvSpPr txBox="1">
            <a:spLocks/>
          </p:cNvSpPr>
          <p:nvPr/>
        </p:nvSpPr>
        <p:spPr bwMode="auto">
          <a:xfrm>
            <a:off x="533400" y="381000"/>
            <a:ext cx="7696200" cy="533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lnSpc>
                <a:spcPct val="120000"/>
              </a:lnSpc>
              <a:spcBef>
                <a:spcPct val="40000"/>
              </a:spcBef>
              <a:spcAft>
                <a:spcPct val="10000"/>
              </a:spcAft>
              <a:buClr>
                <a:schemeClr val="tx2"/>
              </a:buClr>
              <a:buSzPct val="70000"/>
              <a:buFont typeface="Wingdings" pitchFamily="2" charset="2"/>
              <a:buChar char="Ü"/>
              <a:defRPr sz="3200" b="1">
                <a:solidFill>
                  <a:schemeClr val="tx1"/>
                </a:solidFill>
                <a:effectLst>
                  <a:outerShdw blurRad="38100" dist="38100" dir="2700000" algn="tl">
                    <a:srgbClr val="000000">
                      <a:alpha val="43137"/>
                    </a:srgbClr>
                  </a:outerShdw>
                </a:effectLst>
                <a:latin typeface="+mn-lt"/>
                <a:ea typeface="+mn-ea"/>
                <a:cs typeface="+mn-cs"/>
              </a:defRPr>
            </a:lvl1pPr>
            <a:lvl2pPr marL="692150" indent="-347663" algn="l" rtl="0" eaLnBrk="0" fontAlgn="base" hangingPunct="0">
              <a:lnSpc>
                <a:spcPct val="120000"/>
              </a:lnSpc>
              <a:spcBef>
                <a:spcPct val="40000"/>
              </a:spcBef>
              <a:spcAft>
                <a:spcPct val="10000"/>
              </a:spcAft>
              <a:buClr>
                <a:schemeClr val="accent2"/>
              </a:buClr>
              <a:buSzPct val="70000"/>
              <a:buFont typeface="Wingdings" pitchFamily="2" charset="2"/>
              <a:buChar char="l"/>
              <a:defRPr sz="2800" b="1">
                <a:solidFill>
                  <a:schemeClr val="tx1"/>
                </a:solidFill>
                <a:latin typeface="+mn-lt"/>
                <a:ea typeface="+mn-ea"/>
              </a:defRPr>
            </a:lvl2pPr>
            <a:lvl3pPr marL="987425" indent="-293688" algn="l" rtl="0" eaLnBrk="0" fontAlgn="base" hangingPunct="0">
              <a:lnSpc>
                <a:spcPct val="120000"/>
              </a:lnSpc>
              <a:spcBef>
                <a:spcPct val="40000"/>
              </a:spcBef>
              <a:spcAft>
                <a:spcPct val="10000"/>
              </a:spcAft>
              <a:buClr>
                <a:schemeClr val="accent1"/>
              </a:buClr>
              <a:buSzPct val="70000"/>
              <a:buFont typeface="Wingdings" pitchFamily="2" charset="2"/>
              <a:buChar char="l"/>
              <a:defRPr sz="2400" b="1">
                <a:solidFill>
                  <a:schemeClr val="tx1"/>
                </a:solidFill>
                <a:latin typeface="+mn-lt"/>
                <a:ea typeface="+mn-ea"/>
              </a:defRPr>
            </a:lvl3pPr>
            <a:lvl4pPr marL="1281113" indent="-292100" algn="l" rtl="0" eaLnBrk="0" fontAlgn="base" hangingPunct="0">
              <a:lnSpc>
                <a:spcPct val="120000"/>
              </a:lnSpc>
              <a:spcBef>
                <a:spcPct val="40000"/>
              </a:spcBef>
              <a:spcAft>
                <a:spcPct val="10000"/>
              </a:spcAft>
              <a:buClr>
                <a:schemeClr val="tx2"/>
              </a:buClr>
              <a:buSzPct val="75000"/>
              <a:buFont typeface="Wingdings" pitchFamily="2" charset="2"/>
              <a:buChar char="§"/>
              <a:defRPr sz="2000" b="1">
                <a:solidFill>
                  <a:schemeClr val="tx1"/>
                </a:solidFill>
                <a:latin typeface="+mn-lt"/>
                <a:ea typeface="+mn-ea"/>
              </a:defRPr>
            </a:lvl4pPr>
            <a:lvl5pPr marL="1598613" indent="-315913" algn="l" rtl="0" eaLnBrk="0" fontAlgn="base" hangingPunct="0">
              <a:lnSpc>
                <a:spcPct val="120000"/>
              </a:lnSpc>
              <a:spcBef>
                <a:spcPct val="40000"/>
              </a:spcBef>
              <a:spcAft>
                <a:spcPct val="10000"/>
              </a:spcAft>
              <a:buClr>
                <a:schemeClr val="folHlink"/>
              </a:buClr>
              <a:buSzPct val="80000"/>
              <a:buFont typeface="Wingdings" pitchFamily="2" charset="2"/>
              <a:buChar char="§"/>
              <a:defRPr sz="2000" b="1">
                <a:solidFill>
                  <a:schemeClr val="tx1"/>
                </a:solidFill>
                <a:latin typeface="+mn-lt"/>
                <a:ea typeface="+mn-ea"/>
              </a:defRPr>
            </a:lvl5pPr>
            <a:lvl6pPr marL="2055813" indent="-315913" algn="l" rtl="0" fontAlgn="base">
              <a:lnSpc>
                <a:spcPct val="120000"/>
              </a:lnSpc>
              <a:spcBef>
                <a:spcPct val="40000"/>
              </a:spcBef>
              <a:spcAft>
                <a:spcPct val="10000"/>
              </a:spcAft>
              <a:buClr>
                <a:schemeClr val="folHlink"/>
              </a:buClr>
              <a:buSzPct val="80000"/>
              <a:buFont typeface="Wingdings" pitchFamily="2" charset="2"/>
              <a:buChar char="§"/>
              <a:defRPr sz="2000" b="1">
                <a:solidFill>
                  <a:schemeClr val="tx1"/>
                </a:solidFill>
                <a:latin typeface="+mn-lt"/>
                <a:ea typeface="+mn-ea"/>
              </a:defRPr>
            </a:lvl6pPr>
            <a:lvl7pPr marL="2513013" indent="-315913" algn="l" rtl="0" fontAlgn="base">
              <a:lnSpc>
                <a:spcPct val="120000"/>
              </a:lnSpc>
              <a:spcBef>
                <a:spcPct val="40000"/>
              </a:spcBef>
              <a:spcAft>
                <a:spcPct val="10000"/>
              </a:spcAft>
              <a:buClr>
                <a:schemeClr val="folHlink"/>
              </a:buClr>
              <a:buSzPct val="80000"/>
              <a:buFont typeface="Wingdings" pitchFamily="2" charset="2"/>
              <a:buChar char="§"/>
              <a:defRPr sz="2000" b="1">
                <a:solidFill>
                  <a:schemeClr val="tx1"/>
                </a:solidFill>
                <a:latin typeface="+mn-lt"/>
                <a:ea typeface="+mn-ea"/>
              </a:defRPr>
            </a:lvl7pPr>
            <a:lvl8pPr marL="2970213" indent="-315913" algn="l" rtl="0" fontAlgn="base">
              <a:lnSpc>
                <a:spcPct val="120000"/>
              </a:lnSpc>
              <a:spcBef>
                <a:spcPct val="40000"/>
              </a:spcBef>
              <a:spcAft>
                <a:spcPct val="10000"/>
              </a:spcAft>
              <a:buClr>
                <a:schemeClr val="folHlink"/>
              </a:buClr>
              <a:buSzPct val="80000"/>
              <a:buFont typeface="Wingdings" pitchFamily="2" charset="2"/>
              <a:buChar char="§"/>
              <a:defRPr sz="2000" b="1">
                <a:solidFill>
                  <a:schemeClr val="tx1"/>
                </a:solidFill>
                <a:latin typeface="+mn-lt"/>
                <a:ea typeface="+mn-ea"/>
              </a:defRPr>
            </a:lvl8pPr>
            <a:lvl9pPr marL="3427413" indent="-315913" algn="l" rtl="0" fontAlgn="base">
              <a:lnSpc>
                <a:spcPct val="120000"/>
              </a:lnSpc>
              <a:spcBef>
                <a:spcPct val="40000"/>
              </a:spcBef>
              <a:spcAft>
                <a:spcPct val="10000"/>
              </a:spcAft>
              <a:buClr>
                <a:schemeClr val="folHlink"/>
              </a:buClr>
              <a:buSzPct val="80000"/>
              <a:buFont typeface="Wingdings" pitchFamily="2" charset="2"/>
              <a:buChar char="§"/>
              <a:defRPr sz="2000" b="1">
                <a:solidFill>
                  <a:schemeClr val="tx1"/>
                </a:solidFill>
                <a:latin typeface="+mn-lt"/>
                <a:ea typeface="+mn-ea"/>
              </a:defRPr>
            </a:lvl9pPr>
          </a:lstStyle>
          <a:p>
            <a:pPr marL="0" indent="0">
              <a:buNone/>
            </a:pPr>
            <a:r>
              <a:rPr lang="en-US" altLang="zh-CN" dirty="0">
                <a:solidFill>
                  <a:srgbClr val="C3093E"/>
                </a:solidFill>
                <a:latin typeface="+mj-lt"/>
                <a:ea typeface="+mj-ea"/>
                <a:cs typeface="+mj-cs"/>
              </a:rPr>
              <a:t>7.8.3 </a:t>
            </a:r>
            <a:r>
              <a:rPr lang="en-US" altLang="zh-CN" dirty="0" err="1">
                <a:solidFill>
                  <a:srgbClr val="C3093E"/>
                </a:solidFill>
                <a:latin typeface="+mj-lt"/>
                <a:ea typeface="+mj-ea"/>
                <a:cs typeface="+mj-cs"/>
              </a:rPr>
              <a:t>IPSec</a:t>
            </a:r>
            <a:r>
              <a:rPr lang="zh-CN" altLang="en-US" dirty="0">
                <a:solidFill>
                  <a:srgbClr val="C3093E"/>
                </a:solidFill>
                <a:latin typeface="+mj-lt"/>
                <a:ea typeface="+mj-ea"/>
                <a:cs typeface="+mj-cs"/>
              </a:rPr>
              <a:t>协议简介</a:t>
            </a:r>
          </a:p>
        </p:txBody>
      </p:sp>
      <p:sp>
        <p:nvSpPr>
          <p:cNvPr id="7" name="标题 1"/>
          <p:cNvSpPr txBox="1">
            <a:spLocks/>
          </p:cNvSpPr>
          <p:nvPr/>
        </p:nvSpPr>
        <p:spPr bwMode="auto">
          <a:xfrm>
            <a:off x="533400" y="0"/>
            <a:ext cx="7696200" cy="304800"/>
          </a:xfrm>
          <a:prstGeom prst="rect">
            <a:avLst/>
          </a:prstGeom>
          <a:solidFill>
            <a:schemeClr val="accent5"/>
          </a:solidFill>
          <a:ln w="9525">
            <a:noFill/>
            <a:miter lim="800000"/>
            <a:headEnd/>
            <a:tailEnd/>
          </a:ln>
        </p:spPr>
        <p:txBody>
          <a:bodyPr vert="horz" wrap="square" lIns="91440" tIns="45720" rIns="91440" bIns="45720" numCol="1" anchor="b" anchorCtr="0" compatLnSpc="1">
            <a:prstTxWarp prst="textNoShape">
              <a:avLst/>
            </a:prstTxWarp>
          </a:bodyPr>
          <a:lstStyle/>
          <a:p>
            <a:pPr algn="l" eaLnBrk="0" hangingPunct="0">
              <a:defRPr/>
            </a:pPr>
            <a:r>
              <a:rPr lang="zh-CN" altLang="en-US" sz="1800" kern="0" dirty="0" smtClean="0">
                <a:solidFill>
                  <a:srgbClr val="004C00"/>
                </a:solidFill>
                <a:effectLst>
                  <a:outerShdw blurRad="38100" dist="38100" dir="2700000" algn="tl">
                    <a:srgbClr val="000000">
                      <a:alpha val="43137"/>
                    </a:srgbClr>
                  </a:outerShdw>
                </a:effectLst>
                <a:latin typeface="+mj-lt"/>
                <a:ea typeface="+mj-ea"/>
                <a:cs typeface="+mj-cs"/>
              </a:rPr>
              <a:t>第七章 密码协议：</a:t>
            </a:r>
            <a:r>
              <a:rPr lang="en-US" altLang="zh-CN" sz="1800" kern="0" dirty="0" smtClean="0">
                <a:solidFill>
                  <a:srgbClr val="004C00"/>
                </a:solidFill>
                <a:effectLst>
                  <a:outerShdw blurRad="38100" dist="38100" dir="2700000" algn="tl">
                    <a:srgbClr val="000000">
                      <a:alpha val="43137"/>
                    </a:srgbClr>
                  </a:outerShdw>
                </a:effectLst>
                <a:latin typeface="+mj-lt"/>
                <a:ea typeface="+mj-ea"/>
                <a:cs typeface="+mj-cs"/>
              </a:rPr>
              <a:t>7.8 </a:t>
            </a:r>
            <a:r>
              <a:rPr lang="zh-CN" altLang="en-US" sz="1800" kern="0" dirty="0" smtClean="0">
                <a:solidFill>
                  <a:srgbClr val="004C00"/>
                </a:solidFill>
                <a:effectLst>
                  <a:outerShdw blurRad="38100" dist="38100" dir="2700000" algn="tl">
                    <a:srgbClr val="000000">
                      <a:alpha val="43137"/>
                    </a:srgbClr>
                  </a:outerShdw>
                </a:effectLst>
                <a:latin typeface="+mj-lt"/>
                <a:ea typeface="+mj-ea"/>
                <a:cs typeface="+mj-cs"/>
              </a:rPr>
              <a:t>安全协议实践</a:t>
            </a:r>
          </a:p>
        </p:txBody>
      </p:sp>
      <p:sp>
        <p:nvSpPr>
          <p:cNvPr id="8" name="灯片编号占位符 3"/>
          <p:cNvSpPr>
            <a:spLocks noGrp="1"/>
          </p:cNvSpPr>
          <p:nvPr>
            <p:ph type="sldNum" sz="quarter" idx="12"/>
          </p:nvPr>
        </p:nvSpPr>
        <p:spPr>
          <a:xfrm>
            <a:off x="7391400" y="6477000"/>
            <a:ext cx="1295400" cy="304800"/>
          </a:xfrm>
        </p:spPr>
        <p:txBody>
          <a:bodyPr/>
          <a:lstStyle/>
          <a:p>
            <a:pPr>
              <a:defRPr/>
            </a:pPr>
            <a:fld id="{896E1043-1F2A-4C9B-855A-0B3264F68AF7}" type="slidenum">
              <a:rPr lang="en-US" altLang="zh-CN" smtClean="0"/>
              <a:pPr>
                <a:defRPr/>
              </a:pPr>
              <a:t>119</a:t>
            </a:fld>
            <a:r>
              <a:rPr lang="en-US" altLang="zh-CN" dirty="0" smtClean="0"/>
              <a:t>/</a:t>
            </a:r>
            <a:endParaRPr lang="en-US" altLang="zh-CN" dirty="0"/>
          </a:p>
        </p:txBody>
      </p:sp>
    </p:spTree>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7.2.2 </a:t>
            </a:r>
            <a:r>
              <a:rPr lang="en-US" altLang="zh-CN" dirty="0" err="1" smtClean="0"/>
              <a:t>Daolev</a:t>
            </a:r>
            <a:r>
              <a:rPr lang="en-US" altLang="zh-CN" dirty="0" smtClean="0"/>
              <a:t>-Yao</a:t>
            </a:r>
            <a:r>
              <a:rPr lang="zh-CN" altLang="en-US" dirty="0" smtClean="0"/>
              <a:t>威胁模型与常见攻击</a:t>
            </a:r>
            <a:endParaRPr lang="zh-CN" altLang="en-US" dirty="0"/>
          </a:p>
        </p:txBody>
      </p:sp>
      <p:sp>
        <p:nvSpPr>
          <p:cNvPr id="3" name="内容占位符 2"/>
          <p:cNvSpPr>
            <a:spLocks noGrp="1"/>
          </p:cNvSpPr>
          <p:nvPr>
            <p:ph idx="1"/>
          </p:nvPr>
        </p:nvSpPr>
        <p:spPr>
          <a:xfrm>
            <a:off x="457200" y="990600"/>
            <a:ext cx="8382000" cy="5486400"/>
          </a:xfrm>
        </p:spPr>
        <p:txBody>
          <a:bodyPr/>
          <a:lstStyle/>
          <a:p>
            <a:pPr eaLnBrk="1" hangingPunct="1">
              <a:lnSpc>
                <a:spcPct val="110000"/>
              </a:lnSpc>
            </a:pPr>
            <a:r>
              <a:rPr lang="en-US" altLang="zh-CN" sz="1800" dirty="0" smtClean="0"/>
              <a:t>Canetti-</a:t>
            </a:r>
            <a:r>
              <a:rPr lang="en-US" altLang="zh-CN" sz="1800" dirty="0" err="1" smtClean="0"/>
              <a:t>Krawczyk</a:t>
            </a:r>
            <a:r>
              <a:rPr lang="en-US" altLang="zh-CN" sz="1800" dirty="0" smtClean="0"/>
              <a:t>(CK)</a:t>
            </a:r>
            <a:r>
              <a:rPr lang="zh-CN" altLang="en-US" sz="1800" dirty="0" smtClean="0"/>
              <a:t>模型</a:t>
            </a:r>
          </a:p>
          <a:p>
            <a:pPr lvl="1" eaLnBrk="1" hangingPunct="1">
              <a:lnSpc>
                <a:spcPct val="110000"/>
              </a:lnSpc>
            </a:pPr>
            <a:r>
              <a:rPr lang="en-US" altLang="zh-CN" sz="1800" dirty="0" smtClean="0"/>
              <a:t>Canetti</a:t>
            </a:r>
            <a:r>
              <a:rPr lang="zh-CN" altLang="en-US" sz="1800" dirty="0" smtClean="0"/>
              <a:t>和</a:t>
            </a:r>
            <a:r>
              <a:rPr lang="en-US" altLang="zh-CN" sz="1800" dirty="0" err="1" smtClean="0"/>
              <a:t>Krawczyk</a:t>
            </a:r>
            <a:r>
              <a:rPr lang="zh-CN" altLang="en-US" sz="1800" dirty="0" smtClean="0"/>
              <a:t>于</a:t>
            </a:r>
            <a:r>
              <a:rPr lang="en-US" altLang="zh-CN" sz="1800" dirty="0" smtClean="0"/>
              <a:t>2002</a:t>
            </a:r>
            <a:r>
              <a:rPr lang="zh-CN" altLang="en-US" sz="1800" dirty="0" smtClean="0"/>
              <a:t>年提出了一种</a:t>
            </a:r>
            <a:r>
              <a:rPr lang="zh-CN" altLang="en-US" sz="1800" dirty="0" smtClean="0">
                <a:solidFill>
                  <a:srgbClr val="0000FF"/>
                </a:solidFill>
              </a:rPr>
              <a:t>分析和设计密钥交换协议的安全模型</a:t>
            </a:r>
            <a:r>
              <a:rPr lang="en-US" altLang="zh-CN" sz="1800" dirty="0" smtClean="0"/>
              <a:t>.</a:t>
            </a:r>
            <a:r>
              <a:rPr lang="zh-CN" altLang="en-US" sz="1800" dirty="0" smtClean="0"/>
              <a:t>通过模块化的方法来进行协议的安全设计与安全分析，并且采用不可区分性的方法来定义安全：</a:t>
            </a:r>
          </a:p>
          <a:p>
            <a:pPr lvl="1" eaLnBrk="1" hangingPunct="1">
              <a:lnSpc>
                <a:spcPct val="110000"/>
              </a:lnSpc>
            </a:pPr>
            <a:r>
              <a:rPr lang="zh-CN" altLang="en-US" sz="1800" dirty="0" smtClean="0"/>
              <a:t>在允许的攻击能力下，如果攻击者不能够区分协议产生的密钥和一个独立的随机数，那就可以说该密钥交换协议是安全的</a:t>
            </a:r>
            <a:r>
              <a:rPr lang="en-US" altLang="zh-CN" sz="1800" dirty="0" smtClean="0"/>
              <a:t>.</a:t>
            </a:r>
          </a:p>
          <a:p>
            <a:pPr eaLnBrk="1" hangingPunct="1">
              <a:lnSpc>
                <a:spcPct val="110000"/>
              </a:lnSpc>
            </a:pPr>
            <a:r>
              <a:rPr lang="zh-CN" altLang="en-US" sz="1800" dirty="0" smtClean="0"/>
              <a:t>为了区分各种攻击，确保信息在被暴露情况下尽可能的安全，该模型根据攻击者能够得到信息的实际情况将攻击分为以下三种类型：</a:t>
            </a:r>
          </a:p>
          <a:p>
            <a:pPr lvl="1" eaLnBrk="1" hangingPunct="1">
              <a:lnSpc>
                <a:spcPct val="110000"/>
              </a:lnSpc>
            </a:pPr>
            <a:r>
              <a:rPr lang="en-US" altLang="zh-CN" sz="1800" dirty="0" smtClean="0"/>
              <a:t>(1) </a:t>
            </a:r>
            <a:r>
              <a:rPr lang="zh-CN" altLang="en-US" sz="1800" dirty="0" smtClean="0"/>
              <a:t>攻陷参与者</a:t>
            </a:r>
            <a:r>
              <a:rPr lang="en-US" altLang="zh-CN" sz="1800" dirty="0" smtClean="0"/>
              <a:t>(Party Corruption)</a:t>
            </a:r>
            <a:r>
              <a:rPr lang="zh-CN" altLang="en-US" sz="1800" dirty="0" smtClean="0"/>
              <a:t>：攻击者能够随时攻陷任意一个参与者，并能得到该参与者内部存储的所有信息，包括长期的会话密钥、秘密私钥以及和会话相关的信息。</a:t>
            </a:r>
          </a:p>
          <a:p>
            <a:pPr lvl="1" eaLnBrk="1" hangingPunct="1">
              <a:lnSpc>
                <a:spcPct val="110000"/>
              </a:lnSpc>
            </a:pPr>
            <a:r>
              <a:rPr lang="en-US" altLang="zh-CN" sz="1800" dirty="0" smtClean="0"/>
              <a:t>(2) </a:t>
            </a:r>
            <a:r>
              <a:rPr lang="zh-CN" altLang="en-US" sz="1800" dirty="0" smtClean="0"/>
              <a:t>会话密钥查询</a:t>
            </a:r>
            <a:r>
              <a:rPr lang="en-US" altLang="zh-CN" sz="1800" dirty="0" smtClean="0"/>
              <a:t>(Session-Key Query)</a:t>
            </a:r>
            <a:r>
              <a:rPr lang="zh-CN" altLang="en-US" sz="1800" dirty="0" smtClean="0"/>
              <a:t>：攻击者提供某个参与者的身份和该参与者已经完成会话的会话标识，就能得到它所产生的会话密钥。</a:t>
            </a:r>
          </a:p>
          <a:p>
            <a:pPr lvl="1" eaLnBrk="1" hangingPunct="1">
              <a:lnSpc>
                <a:spcPct val="110000"/>
              </a:lnSpc>
            </a:pPr>
            <a:r>
              <a:rPr lang="en-US" altLang="zh-CN" sz="1800" dirty="0" smtClean="0"/>
              <a:t>(3) </a:t>
            </a:r>
            <a:r>
              <a:rPr lang="zh-CN" altLang="en-US" sz="1800" dirty="0" smtClean="0"/>
              <a:t>会话状态暴露</a:t>
            </a:r>
            <a:r>
              <a:rPr lang="en-US" altLang="zh-CN" sz="1800" dirty="0" smtClean="0"/>
              <a:t>(Session-State Reveal)</a:t>
            </a:r>
            <a:r>
              <a:rPr lang="zh-CN" altLang="en-US" sz="1800" dirty="0" smtClean="0"/>
              <a:t>：攻击者提供某个参与者的名字和其中一个尚未完成会话的会话标识，就能得到该会话的相关信息</a:t>
            </a:r>
            <a:endParaRPr lang="en-US" altLang="zh-CN" dirty="0" smtClean="0"/>
          </a:p>
        </p:txBody>
      </p:sp>
      <p:sp>
        <p:nvSpPr>
          <p:cNvPr id="4" name="灯片编号占位符 3"/>
          <p:cNvSpPr>
            <a:spLocks noGrp="1"/>
          </p:cNvSpPr>
          <p:nvPr>
            <p:ph type="sldNum" sz="quarter" idx="12"/>
          </p:nvPr>
        </p:nvSpPr>
        <p:spPr>
          <a:xfrm>
            <a:off x="7391400" y="6477000"/>
            <a:ext cx="1295400" cy="304800"/>
          </a:xfrm>
        </p:spPr>
        <p:txBody>
          <a:bodyPr/>
          <a:lstStyle/>
          <a:p>
            <a:pPr>
              <a:defRPr/>
            </a:pPr>
            <a:fld id="{896E1043-1F2A-4C9B-855A-0B3264F68AF7}" type="slidenum">
              <a:rPr lang="en-US" altLang="zh-CN" smtClean="0"/>
              <a:pPr>
                <a:defRPr/>
              </a:pPr>
              <a:t>12</a:t>
            </a:fld>
            <a:r>
              <a:rPr lang="en-US" altLang="zh-CN" dirty="0" smtClean="0"/>
              <a:t>/</a:t>
            </a:r>
            <a:endParaRPr lang="en-US" altLang="zh-CN" dirty="0"/>
          </a:p>
        </p:txBody>
      </p:sp>
      <p:sp>
        <p:nvSpPr>
          <p:cNvPr id="5" name="标题 1"/>
          <p:cNvSpPr txBox="1">
            <a:spLocks/>
          </p:cNvSpPr>
          <p:nvPr/>
        </p:nvSpPr>
        <p:spPr bwMode="auto">
          <a:xfrm>
            <a:off x="533400" y="0"/>
            <a:ext cx="7696200" cy="304800"/>
          </a:xfrm>
          <a:prstGeom prst="rect">
            <a:avLst/>
          </a:prstGeom>
          <a:solidFill>
            <a:schemeClr val="accent5"/>
          </a:solidFill>
          <a:ln w="9525">
            <a:noFill/>
            <a:miter lim="800000"/>
            <a:headEnd/>
            <a:tailEnd/>
          </a:ln>
        </p:spPr>
        <p:txBody>
          <a:bodyPr vert="horz" wrap="square" lIns="91440" tIns="45720" rIns="91440" bIns="45720" numCol="1" anchor="b" anchorCtr="0" compatLnSpc="1">
            <a:prstTxWarp prst="textNoShape">
              <a:avLst/>
            </a:prstTxWarp>
          </a:bodyPr>
          <a:lstStyle/>
          <a:p>
            <a:pPr algn="l" eaLnBrk="0" hangingPunct="0">
              <a:defRPr/>
            </a:pPr>
            <a:r>
              <a:rPr lang="zh-CN" altLang="en-US" sz="1800" kern="0" dirty="0" smtClean="0">
                <a:solidFill>
                  <a:srgbClr val="004C00"/>
                </a:solidFill>
                <a:effectLst>
                  <a:outerShdw blurRad="38100" dist="38100" dir="2700000" algn="tl">
                    <a:srgbClr val="000000">
                      <a:alpha val="43137"/>
                    </a:srgbClr>
                  </a:outerShdw>
                </a:effectLst>
                <a:latin typeface="+mj-lt"/>
                <a:ea typeface="+mj-ea"/>
                <a:cs typeface="+mj-cs"/>
              </a:rPr>
              <a:t>第七章 密码协议：</a:t>
            </a:r>
            <a:r>
              <a:rPr lang="en-US" altLang="zh-CN" sz="1800" kern="0" dirty="0" smtClean="0">
                <a:solidFill>
                  <a:srgbClr val="004C00"/>
                </a:solidFill>
                <a:effectLst>
                  <a:outerShdw blurRad="38100" dist="38100" dir="2700000" algn="tl">
                    <a:srgbClr val="000000">
                      <a:alpha val="43137"/>
                    </a:srgbClr>
                  </a:outerShdw>
                </a:effectLst>
              </a:rPr>
              <a:t>7.2 </a:t>
            </a:r>
            <a:r>
              <a:rPr lang="zh-CN" altLang="en-US" sz="1800" kern="0" dirty="0" smtClean="0">
                <a:solidFill>
                  <a:srgbClr val="004C00"/>
                </a:solidFill>
                <a:effectLst>
                  <a:outerShdw blurRad="38100" dist="38100" dir="2700000" algn="tl">
                    <a:srgbClr val="000000">
                      <a:alpha val="43137"/>
                    </a:srgbClr>
                  </a:outerShdw>
                </a:effectLst>
              </a:rPr>
              <a:t>认证协议概述</a:t>
            </a:r>
          </a:p>
        </p:txBody>
      </p:sp>
    </p:spTree>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2371" name="Rectangle 3"/>
          <p:cNvSpPr>
            <a:spLocks noGrp="1" noChangeArrowheads="1"/>
          </p:cNvSpPr>
          <p:nvPr>
            <p:ph type="body" idx="1"/>
          </p:nvPr>
        </p:nvSpPr>
        <p:spPr>
          <a:xfrm>
            <a:off x="304800" y="1066800"/>
            <a:ext cx="8534400" cy="5064125"/>
          </a:xfrm>
        </p:spPr>
        <p:txBody>
          <a:bodyPr/>
          <a:lstStyle/>
          <a:p>
            <a:r>
              <a:rPr lang="zh-CN" altLang="en-US" sz="2800" dirty="0">
                <a:latin typeface="Times New Roman" pitchFamily="18" charset="0"/>
              </a:rPr>
              <a:t>因特网密钥交换协议</a:t>
            </a:r>
          </a:p>
          <a:p>
            <a:pPr lvl="1"/>
            <a:r>
              <a:rPr lang="en-US" altLang="zh-CN" sz="2600" dirty="0">
                <a:latin typeface="Times New Roman" pitchFamily="18" charset="0"/>
              </a:rPr>
              <a:t>(Internet Key Exchange Protocol</a:t>
            </a:r>
            <a:r>
              <a:rPr lang="zh-CN" altLang="en-US" sz="2600" dirty="0">
                <a:latin typeface="Times New Roman" pitchFamily="18" charset="0"/>
              </a:rPr>
              <a:t>，</a:t>
            </a:r>
            <a:r>
              <a:rPr lang="en-US" altLang="zh-CN" sz="2600" dirty="0">
                <a:latin typeface="Times New Roman" pitchFamily="18" charset="0"/>
              </a:rPr>
              <a:t>IKE</a:t>
            </a:r>
            <a:r>
              <a:rPr lang="zh-CN" altLang="en-US" sz="2600" dirty="0">
                <a:latin typeface="Times New Roman" pitchFamily="18" charset="0"/>
              </a:rPr>
              <a:t>协议</a:t>
            </a:r>
            <a:r>
              <a:rPr lang="en-US" altLang="zh-CN" sz="2600" dirty="0">
                <a:latin typeface="Times New Roman" pitchFamily="18" charset="0"/>
              </a:rPr>
              <a:t>)</a:t>
            </a:r>
          </a:p>
          <a:p>
            <a:pPr lvl="1"/>
            <a:r>
              <a:rPr lang="en-US" altLang="zh-CN" dirty="0">
                <a:latin typeface="Times New Roman" pitchFamily="18" charset="0"/>
              </a:rPr>
              <a:t>IKE</a:t>
            </a:r>
            <a:r>
              <a:rPr lang="zh-CN" altLang="en-US" dirty="0">
                <a:latin typeface="Times New Roman" pitchFamily="18" charset="0"/>
              </a:rPr>
              <a:t>协议负责密钥管理，定义了通信实体间进行身份认证、协商加密算法以及生成共享的会话密钥的方法。</a:t>
            </a:r>
          </a:p>
          <a:p>
            <a:pPr lvl="1"/>
            <a:r>
              <a:rPr lang="en-US" altLang="zh-CN" dirty="0">
                <a:latin typeface="Times New Roman" pitchFamily="18" charset="0"/>
              </a:rPr>
              <a:t>IKE</a:t>
            </a:r>
            <a:r>
              <a:rPr lang="zh-CN" altLang="en-US" dirty="0">
                <a:latin typeface="Times New Roman" pitchFamily="18" charset="0"/>
              </a:rPr>
              <a:t>将密钥协商的结果保留在安全联盟（</a:t>
            </a:r>
            <a:r>
              <a:rPr lang="en-US" altLang="zh-CN" dirty="0">
                <a:latin typeface="Times New Roman" pitchFamily="18" charset="0"/>
              </a:rPr>
              <a:t>SA</a:t>
            </a:r>
            <a:r>
              <a:rPr lang="zh-CN" altLang="en-US" dirty="0">
                <a:latin typeface="Times New Roman" pitchFamily="18" charset="0"/>
              </a:rPr>
              <a:t>）中，供</a:t>
            </a:r>
            <a:r>
              <a:rPr lang="en-US" altLang="zh-CN" dirty="0">
                <a:latin typeface="Times New Roman" pitchFamily="18" charset="0"/>
              </a:rPr>
              <a:t>AH</a:t>
            </a:r>
            <a:r>
              <a:rPr lang="zh-CN" altLang="en-US" dirty="0">
                <a:latin typeface="Times New Roman" pitchFamily="18" charset="0"/>
              </a:rPr>
              <a:t>和</a:t>
            </a:r>
            <a:r>
              <a:rPr lang="en-US" altLang="zh-CN" dirty="0">
                <a:latin typeface="Times New Roman" pitchFamily="18" charset="0"/>
              </a:rPr>
              <a:t>ESP</a:t>
            </a:r>
            <a:r>
              <a:rPr lang="zh-CN" altLang="en-US" dirty="0">
                <a:latin typeface="Times New Roman" pitchFamily="18" charset="0"/>
              </a:rPr>
              <a:t>以后通信时使用。为了改进</a:t>
            </a:r>
            <a:r>
              <a:rPr lang="en-US" altLang="zh-CN" dirty="0">
                <a:latin typeface="Times New Roman" pitchFamily="18" charset="0"/>
              </a:rPr>
              <a:t>IKE</a:t>
            </a:r>
            <a:r>
              <a:rPr lang="zh-CN" altLang="en-US" dirty="0">
                <a:latin typeface="Times New Roman" pitchFamily="18" charset="0"/>
              </a:rPr>
              <a:t>协议效率等方面的缺陷，又提出了</a:t>
            </a:r>
            <a:r>
              <a:rPr lang="en-US" altLang="zh-CN" dirty="0">
                <a:latin typeface="Times New Roman" pitchFamily="18" charset="0"/>
              </a:rPr>
              <a:t>IKEv2</a:t>
            </a:r>
            <a:r>
              <a:rPr lang="zh-CN" altLang="en-US" dirty="0">
                <a:latin typeface="Times New Roman" pitchFamily="18" charset="0"/>
              </a:rPr>
              <a:t>协议</a:t>
            </a:r>
          </a:p>
        </p:txBody>
      </p:sp>
      <p:sp>
        <p:nvSpPr>
          <p:cNvPr id="4" name="标题 1"/>
          <p:cNvSpPr>
            <a:spLocks noGrp="1"/>
          </p:cNvSpPr>
          <p:nvPr>
            <p:ph type="title"/>
          </p:nvPr>
        </p:nvSpPr>
        <p:spPr>
          <a:xfrm>
            <a:off x="533400" y="381000"/>
            <a:ext cx="7696200" cy="533400"/>
          </a:xfrm>
        </p:spPr>
        <p:txBody>
          <a:bodyPr/>
          <a:lstStyle/>
          <a:p>
            <a:r>
              <a:rPr lang="en-US" altLang="zh-CN" dirty="0" smtClean="0"/>
              <a:t>7.8.3 IPSec</a:t>
            </a:r>
            <a:r>
              <a:rPr lang="zh-CN" altLang="en-US" dirty="0" smtClean="0"/>
              <a:t>协议简介</a:t>
            </a:r>
            <a:endParaRPr lang="zh-CN" altLang="en-US" dirty="0"/>
          </a:p>
        </p:txBody>
      </p:sp>
      <p:sp>
        <p:nvSpPr>
          <p:cNvPr id="6" name="标题 1"/>
          <p:cNvSpPr txBox="1">
            <a:spLocks/>
          </p:cNvSpPr>
          <p:nvPr/>
        </p:nvSpPr>
        <p:spPr bwMode="auto">
          <a:xfrm>
            <a:off x="533400" y="0"/>
            <a:ext cx="7696200" cy="304800"/>
          </a:xfrm>
          <a:prstGeom prst="rect">
            <a:avLst/>
          </a:prstGeom>
          <a:solidFill>
            <a:schemeClr val="accent5"/>
          </a:solidFill>
          <a:ln w="9525">
            <a:noFill/>
            <a:miter lim="800000"/>
            <a:headEnd/>
            <a:tailEnd/>
          </a:ln>
        </p:spPr>
        <p:txBody>
          <a:bodyPr vert="horz" wrap="square" lIns="91440" tIns="45720" rIns="91440" bIns="45720" numCol="1" anchor="b" anchorCtr="0" compatLnSpc="1">
            <a:prstTxWarp prst="textNoShape">
              <a:avLst/>
            </a:prstTxWarp>
          </a:bodyPr>
          <a:lstStyle/>
          <a:p>
            <a:pPr algn="l" eaLnBrk="0" hangingPunct="0">
              <a:defRPr/>
            </a:pPr>
            <a:r>
              <a:rPr lang="zh-CN" altLang="en-US" sz="1800" kern="0" dirty="0" smtClean="0">
                <a:solidFill>
                  <a:srgbClr val="004C00"/>
                </a:solidFill>
                <a:effectLst>
                  <a:outerShdw blurRad="38100" dist="38100" dir="2700000" algn="tl">
                    <a:srgbClr val="000000">
                      <a:alpha val="43137"/>
                    </a:srgbClr>
                  </a:outerShdw>
                </a:effectLst>
                <a:latin typeface="+mj-lt"/>
                <a:ea typeface="+mj-ea"/>
                <a:cs typeface="+mj-cs"/>
              </a:rPr>
              <a:t>第七章 密码协议：</a:t>
            </a:r>
            <a:r>
              <a:rPr lang="en-US" altLang="zh-CN" sz="1800" kern="0" dirty="0" smtClean="0">
                <a:solidFill>
                  <a:srgbClr val="004C00"/>
                </a:solidFill>
                <a:effectLst>
                  <a:outerShdw blurRad="38100" dist="38100" dir="2700000" algn="tl">
                    <a:srgbClr val="000000">
                      <a:alpha val="43137"/>
                    </a:srgbClr>
                  </a:outerShdw>
                </a:effectLst>
                <a:latin typeface="+mj-lt"/>
                <a:ea typeface="+mj-ea"/>
                <a:cs typeface="+mj-cs"/>
              </a:rPr>
              <a:t>7.8 </a:t>
            </a:r>
            <a:r>
              <a:rPr lang="zh-CN" altLang="en-US" sz="1800" kern="0" dirty="0" smtClean="0">
                <a:solidFill>
                  <a:srgbClr val="004C00"/>
                </a:solidFill>
                <a:effectLst>
                  <a:outerShdw blurRad="38100" dist="38100" dir="2700000" algn="tl">
                    <a:srgbClr val="000000">
                      <a:alpha val="43137"/>
                    </a:srgbClr>
                  </a:outerShdw>
                </a:effectLst>
                <a:latin typeface="+mj-lt"/>
                <a:ea typeface="+mj-ea"/>
                <a:cs typeface="+mj-cs"/>
              </a:rPr>
              <a:t>安全协议实践</a:t>
            </a:r>
          </a:p>
        </p:txBody>
      </p:sp>
      <p:sp>
        <p:nvSpPr>
          <p:cNvPr id="7" name="灯片编号占位符 3"/>
          <p:cNvSpPr>
            <a:spLocks noGrp="1"/>
          </p:cNvSpPr>
          <p:nvPr>
            <p:ph type="sldNum" sz="quarter" idx="12"/>
          </p:nvPr>
        </p:nvSpPr>
        <p:spPr>
          <a:xfrm>
            <a:off x="7391400" y="6477000"/>
            <a:ext cx="1295400" cy="304800"/>
          </a:xfrm>
        </p:spPr>
        <p:txBody>
          <a:bodyPr/>
          <a:lstStyle/>
          <a:p>
            <a:pPr>
              <a:defRPr/>
            </a:pPr>
            <a:fld id="{896E1043-1F2A-4C9B-855A-0B3264F68AF7}" type="slidenum">
              <a:rPr lang="en-US" altLang="zh-CN" smtClean="0"/>
              <a:pPr>
                <a:defRPr/>
              </a:pPr>
              <a:t>120</a:t>
            </a:fld>
            <a:r>
              <a:rPr lang="en-US" altLang="zh-CN" dirty="0" smtClean="0"/>
              <a:t>/</a:t>
            </a:r>
            <a:endParaRPr lang="en-US" altLang="zh-CN" dirty="0"/>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3395" name="Rectangle 3"/>
          <p:cNvSpPr>
            <a:spLocks noGrp="1" noChangeArrowheads="1"/>
          </p:cNvSpPr>
          <p:nvPr>
            <p:ph type="body" idx="1"/>
          </p:nvPr>
        </p:nvSpPr>
        <p:spPr>
          <a:xfrm>
            <a:off x="457200" y="1066800"/>
            <a:ext cx="8229600" cy="5064125"/>
          </a:xfrm>
        </p:spPr>
        <p:txBody>
          <a:bodyPr/>
          <a:lstStyle/>
          <a:p>
            <a:pPr lvl="1">
              <a:lnSpc>
                <a:spcPct val="100000"/>
              </a:lnSpc>
            </a:pPr>
            <a:r>
              <a:rPr lang="zh-CN" altLang="en-US" dirty="0">
                <a:latin typeface="Times New Roman" pitchFamily="18" charset="0"/>
              </a:rPr>
              <a:t>假设发起方</a:t>
            </a:r>
            <a:r>
              <a:rPr lang="en-US" altLang="zh-CN" dirty="0">
                <a:latin typeface="Times New Roman" pitchFamily="18" charset="0"/>
              </a:rPr>
              <a:t>I</a:t>
            </a:r>
            <a:r>
              <a:rPr lang="zh-CN" altLang="en-US" dirty="0">
                <a:latin typeface="Times New Roman" pitchFamily="18" charset="0"/>
              </a:rPr>
              <a:t>使用</a:t>
            </a:r>
            <a:r>
              <a:rPr lang="en-US" altLang="zh-CN" dirty="0">
                <a:latin typeface="Times New Roman" pitchFamily="18" charset="0"/>
              </a:rPr>
              <a:t>IKEv2</a:t>
            </a:r>
            <a:r>
              <a:rPr lang="zh-CN" altLang="en-US" dirty="0">
                <a:latin typeface="Times New Roman" pitchFamily="18" charset="0"/>
              </a:rPr>
              <a:t>协议发起与响应方</a:t>
            </a:r>
            <a:r>
              <a:rPr lang="en-US" altLang="zh-CN" dirty="0">
                <a:latin typeface="Times New Roman" pitchFamily="18" charset="0"/>
              </a:rPr>
              <a:t>R</a:t>
            </a:r>
            <a:r>
              <a:rPr lang="zh-CN" altLang="en-US" dirty="0">
                <a:latin typeface="Times New Roman" pitchFamily="18" charset="0"/>
              </a:rPr>
              <a:t>的密钥协商，创建</a:t>
            </a:r>
            <a:r>
              <a:rPr lang="en-US" altLang="zh-CN" dirty="0" err="1">
                <a:latin typeface="Times New Roman" pitchFamily="18" charset="0"/>
              </a:rPr>
              <a:t>IPSec</a:t>
            </a:r>
            <a:r>
              <a:rPr lang="en-US" altLang="zh-CN" dirty="0">
                <a:latin typeface="Times New Roman" pitchFamily="18" charset="0"/>
              </a:rPr>
              <a:t>/SA</a:t>
            </a:r>
            <a:r>
              <a:rPr lang="zh-CN" altLang="en-US" dirty="0">
                <a:latin typeface="Times New Roman" pitchFamily="18" charset="0"/>
              </a:rPr>
              <a:t>，则该过程包含如下四条消息：</a:t>
            </a:r>
          </a:p>
          <a:p>
            <a:pPr lvl="2">
              <a:lnSpc>
                <a:spcPct val="100000"/>
              </a:lnSpc>
            </a:pPr>
            <a:r>
              <a:rPr lang="zh-CN" altLang="en-US" dirty="0">
                <a:latin typeface="Times New Roman" pitchFamily="18" charset="0"/>
              </a:rPr>
              <a:t>①发起方</a:t>
            </a:r>
            <a:r>
              <a:rPr lang="en-US" altLang="zh-CN" dirty="0">
                <a:latin typeface="Times New Roman" pitchFamily="18" charset="0"/>
              </a:rPr>
              <a:t>I</a:t>
            </a:r>
            <a:r>
              <a:rPr lang="zh-CN" altLang="en-US" dirty="0">
                <a:latin typeface="Times New Roman" pitchFamily="18" charset="0"/>
              </a:rPr>
              <a:t>向响应方</a:t>
            </a:r>
            <a:r>
              <a:rPr lang="en-US" altLang="zh-CN" dirty="0">
                <a:latin typeface="Times New Roman" pitchFamily="18" charset="0"/>
              </a:rPr>
              <a:t>R</a:t>
            </a:r>
            <a:r>
              <a:rPr lang="zh-CN" altLang="en-US" dirty="0">
                <a:latin typeface="Times New Roman" pitchFamily="18" charset="0"/>
              </a:rPr>
              <a:t>发送</a:t>
            </a:r>
            <a:r>
              <a:rPr lang="en-US" altLang="zh-CN" dirty="0">
                <a:latin typeface="Times New Roman" pitchFamily="18" charset="0"/>
              </a:rPr>
              <a:t>IKE/SA</a:t>
            </a:r>
            <a:r>
              <a:rPr lang="zh-CN" altLang="en-US" dirty="0">
                <a:latin typeface="Times New Roman" pitchFamily="18" charset="0"/>
              </a:rPr>
              <a:t>初始消息</a:t>
            </a:r>
          </a:p>
          <a:p>
            <a:pPr lvl="3">
              <a:lnSpc>
                <a:spcPct val="100000"/>
              </a:lnSpc>
            </a:pPr>
            <a:r>
              <a:rPr lang="en-US" altLang="zh-CN" dirty="0">
                <a:latin typeface="Times New Roman" pitchFamily="18" charset="0"/>
              </a:rPr>
              <a:t>{Ni</a:t>
            </a:r>
            <a:r>
              <a:rPr lang="zh-CN" altLang="en-US" dirty="0">
                <a:latin typeface="Times New Roman" pitchFamily="18" charset="0"/>
              </a:rPr>
              <a:t>，</a:t>
            </a:r>
            <a:r>
              <a:rPr lang="en-US" altLang="zh-CN" dirty="0">
                <a:latin typeface="Times New Roman" pitchFamily="18" charset="0"/>
              </a:rPr>
              <a:t>SAi1</a:t>
            </a:r>
            <a:r>
              <a:rPr lang="zh-CN" altLang="en-US" dirty="0">
                <a:latin typeface="Times New Roman" pitchFamily="18" charset="0"/>
              </a:rPr>
              <a:t>，</a:t>
            </a:r>
            <a:r>
              <a:rPr lang="en-US" altLang="zh-CN" dirty="0" err="1">
                <a:latin typeface="Times New Roman" pitchFamily="18" charset="0"/>
              </a:rPr>
              <a:t>KEi</a:t>
            </a:r>
            <a:r>
              <a:rPr lang="en-US" altLang="zh-CN" dirty="0">
                <a:latin typeface="Times New Roman" pitchFamily="18" charset="0"/>
              </a:rPr>
              <a:t>}</a:t>
            </a:r>
            <a:r>
              <a:rPr lang="zh-CN" altLang="en-US" dirty="0">
                <a:latin typeface="Times New Roman" pitchFamily="18" charset="0"/>
              </a:rPr>
              <a:t>；</a:t>
            </a:r>
          </a:p>
          <a:p>
            <a:pPr lvl="2">
              <a:lnSpc>
                <a:spcPct val="100000"/>
              </a:lnSpc>
            </a:pPr>
            <a:r>
              <a:rPr lang="zh-CN" altLang="en-US" dirty="0">
                <a:latin typeface="Times New Roman" pitchFamily="18" charset="0"/>
              </a:rPr>
              <a:t>②响应方</a:t>
            </a:r>
            <a:r>
              <a:rPr lang="en-US" altLang="zh-CN" dirty="0">
                <a:latin typeface="Times New Roman" pitchFamily="18" charset="0"/>
              </a:rPr>
              <a:t>R</a:t>
            </a:r>
            <a:r>
              <a:rPr lang="zh-CN" altLang="en-US" dirty="0">
                <a:latin typeface="Times New Roman" pitchFamily="18" charset="0"/>
              </a:rPr>
              <a:t>向发起方</a:t>
            </a:r>
            <a:r>
              <a:rPr lang="en-US" altLang="zh-CN" dirty="0">
                <a:latin typeface="Times New Roman" pitchFamily="18" charset="0"/>
              </a:rPr>
              <a:t>I</a:t>
            </a:r>
            <a:r>
              <a:rPr lang="zh-CN" altLang="en-US" dirty="0">
                <a:latin typeface="Times New Roman" pitchFamily="18" charset="0"/>
              </a:rPr>
              <a:t>发送</a:t>
            </a:r>
            <a:r>
              <a:rPr lang="en-US" altLang="zh-CN" dirty="0">
                <a:latin typeface="Times New Roman" pitchFamily="18" charset="0"/>
              </a:rPr>
              <a:t>IKE/SA</a:t>
            </a:r>
            <a:r>
              <a:rPr lang="zh-CN" altLang="en-US" dirty="0">
                <a:latin typeface="Times New Roman" pitchFamily="18" charset="0"/>
              </a:rPr>
              <a:t>响应消息</a:t>
            </a:r>
          </a:p>
          <a:p>
            <a:pPr lvl="3">
              <a:lnSpc>
                <a:spcPct val="100000"/>
              </a:lnSpc>
            </a:pPr>
            <a:r>
              <a:rPr lang="en-US" altLang="zh-CN" dirty="0">
                <a:latin typeface="Times New Roman" pitchFamily="18" charset="0"/>
              </a:rPr>
              <a:t>{[CERTREQ]</a:t>
            </a:r>
            <a:r>
              <a:rPr lang="zh-CN" altLang="en-US" dirty="0">
                <a:latin typeface="Times New Roman" pitchFamily="18" charset="0"/>
              </a:rPr>
              <a:t>，</a:t>
            </a:r>
            <a:r>
              <a:rPr lang="en-US" altLang="zh-CN" dirty="0">
                <a:latin typeface="Times New Roman" pitchFamily="18" charset="0"/>
              </a:rPr>
              <a:t>Nr</a:t>
            </a:r>
            <a:r>
              <a:rPr lang="zh-CN" altLang="en-US" dirty="0">
                <a:latin typeface="Times New Roman" pitchFamily="18" charset="0"/>
              </a:rPr>
              <a:t>，</a:t>
            </a:r>
            <a:r>
              <a:rPr lang="en-US" altLang="zh-CN" dirty="0">
                <a:latin typeface="Times New Roman" pitchFamily="18" charset="0"/>
              </a:rPr>
              <a:t>SAr1</a:t>
            </a:r>
            <a:r>
              <a:rPr lang="zh-CN" altLang="en-US" dirty="0">
                <a:latin typeface="Times New Roman" pitchFamily="18" charset="0"/>
              </a:rPr>
              <a:t>，</a:t>
            </a:r>
            <a:r>
              <a:rPr lang="en-US" altLang="zh-CN" dirty="0" err="1">
                <a:latin typeface="Times New Roman" pitchFamily="18" charset="0"/>
              </a:rPr>
              <a:t>KEr</a:t>
            </a:r>
            <a:r>
              <a:rPr lang="en-US" altLang="zh-CN" dirty="0">
                <a:latin typeface="Times New Roman" pitchFamily="18" charset="0"/>
              </a:rPr>
              <a:t>}</a:t>
            </a:r>
            <a:r>
              <a:rPr lang="zh-CN" altLang="en-US" dirty="0">
                <a:latin typeface="Times New Roman" pitchFamily="18" charset="0"/>
              </a:rPr>
              <a:t>；</a:t>
            </a:r>
          </a:p>
          <a:p>
            <a:pPr lvl="2">
              <a:lnSpc>
                <a:spcPct val="100000"/>
              </a:lnSpc>
            </a:pPr>
            <a:r>
              <a:rPr lang="zh-CN" altLang="en-US" dirty="0">
                <a:latin typeface="Times New Roman" pitchFamily="18" charset="0"/>
              </a:rPr>
              <a:t>③发起方</a:t>
            </a:r>
            <a:r>
              <a:rPr lang="en-US" altLang="zh-CN" dirty="0">
                <a:latin typeface="Times New Roman" pitchFamily="18" charset="0"/>
              </a:rPr>
              <a:t>I</a:t>
            </a:r>
            <a:r>
              <a:rPr lang="zh-CN" altLang="en-US" dirty="0">
                <a:latin typeface="Times New Roman" pitchFamily="18" charset="0"/>
              </a:rPr>
              <a:t>向响应方</a:t>
            </a:r>
            <a:r>
              <a:rPr lang="en-US" altLang="zh-CN" dirty="0">
                <a:latin typeface="Times New Roman" pitchFamily="18" charset="0"/>
              </a:rPr>
              <a:t>R</a:t>
            </a:r>
            <a:r>
              <a:rPr lang="zh-CN" altLang="en-US" dirty="0">
                <a:latin typeface="Times New Roman" pitchFamily="18" charset="0"/>
              </a:rPr>
              <a:t>发送</a:t>
            </a:r>
            <a:r>
              <a:rPr lang="en-US" altLang="zh-CN" dirty="0">
                <a:latin typeface="Times New Roman" pitchFamily="18" charset="0"/>
              </a:rPr>
              <a:t>IKE/AUTH</a:t>
            </a:r>
            <a:r>
              <a:rPr lang="zh-CN" altLang="en-US" dirty="0">
                <a:latin typeface="Times New Roman" pitchFamily="18" charset="0"/>
              </a:rPr>
              <a:t>初始消息</a:t>
            </a:r>
          </a:p>
          <a:p>
            <a:pPr lvl="3">
              <a:lnSpc>
                <a:spcPct val="100000"/>
              </a:lnSpc>
            </a:pPr>
            <a:r>
              <a:rPr lang="en-US" altLang="zh-CN" dirty="0">
                <a:latin typeface="Times New Roman" pitchFamily="18" charset="0"/>
              </a:rPr>
              <a:t>{</a:t>
            </a:r>
            <a:r>
              <a:rPr lang="en-US" altLang="zh-CN" dirty="0" err="1">
                <a:latin typeface="Times New Roman" pitchFamily="18" charset="0"/>
              </a:rPr>
              <a:t>IDi</a:t>
            </a:r>
            <a:r>
              <a:rPr lang="zh-CN" altLang="en-US" dirty="0">
                <a:latin typeface="Times New Roman" pitchFamily="18" charset="0"/>
              </a:rPr>
              <a:t>，</a:t>
            </a:r>
            <a:r>
              <a:rPr lang="en-US" altLang="zh-CN" dirty="0">
                <a:latin typeface="Times New Roman" pitchFamily="18" charset="0"/>
              </a:rPr>
              <a:t>[CERT]</a:t>
            </a:r>
            <a:r>
              <a:rPr lang="zh-CN" altLang="en-US" dirty="0">
                <a:latin typeface="Times New Roman" pitchFamily="18" charset="0"/>
              </a:rPr>
              <a:t>，</a:t>
            </a:r>
            <a:r>
              <a:rPr lang="en-US" altLang="zh-CN" dirty="0">
                <a:latin typeface="Times New Roman" pitchFamily="18" charset="0"/>
              </a:rPr>
              <a:t>[CERTREQ]</a:t>
            </a:r>
            <a:r>
              <a:rPr lang="zh-CN" altLang="en-US" dirty="0">
                <a:latin typeface="Times New Roman" pitchFamily="18" charset="0"/>
              </a:rPr>
              <a:t>，</a:t>
            </a:r>
            <a:r>
              <a:rPr lang="en-US" altLang="zh-CN" dirty="0">
                <a:latin typeface="Times New Roman" pitchFamily="18" charset="0"/>
              </a:rPr>
              <a:t>AUTH</a:t>
            </a:r>
            <a:r>
              <a:rPr lang="zh-CN" altLang="en-US" dirty="0">
                <a:latin typeface="Times New Roman" pitchFamily="18" charset="0"/>
              </a:rPr>
              <a:t>，</a:t>
            </a:r>
            <a:r>
              <a:rPr lang="en-US" altLang="zh-CN" dirty="0">
                <a:latin typeface="Times New Roman" pitchFamily="18" charset="0"/>
              </a:rPr>
              <a:t>SAi2}</a:t>
            </a:r>
            <a:r>
              <a:rPr lang="zh-CN" altLang="en-US" dirty="0">
                <a:latin typeface="Times New Roman" pitchFamily="18" charset="0"/>
              </a:rPr>
              <a:t>；</a:t>
            </a:r>
          </a:p>
          <a:p>
            <a:pPr lvl="2">
              <a:lnSpc>
                <a:spcPct val="100000"/>
              </a:lnSpc>
            </a:pPr>
            <a:r>
              <a:rPr lang="zh-CN" altLang="en-US" dirty="0">
                <a:latin typeface="Times New Roman" pitchFamily="18" charset="0"/>
              </a:rPr>
              <a:t>④响应方</a:t>
            </a:r>
            <a:r>
              <a:rPr lang="en-US" altLang="zh-CN" dirty="0">
                <a:latin typeface="Times New Roman" pitchFamily="18" charset="0"/>
              </a:rPr>
              <a:t>R</a:t>
            </a:r>
            <a:r>
              <a:rPr lang="zh-CN" altLang="en-US" dirty="0">
                <a:latin typeface="Times New Roman" pitchFamily="18" charset="0"/>
              </a:rPr>
              <a:t>向发起方</a:t>
            </a:r>
            <a:r>
              <a:rPr lang="en-US" altLang="zh-CN" dirty="0">
                <a:latin typeface="Times New Roman" pitchFamily="18" charset="0"/>
              </a:rPr>
              <a:t>I</a:t>
            </a:r>
            <a:r>
              <a:rPr lang="zh-CN" altLang="en-US" dirty="0">
                <a:latin typeface="Times New Roman" pitchFamily="18" charset="0"/>
              </a:rPr>
              <a:t>发送</a:t>
            </a:r>
            <a:r>
              <a:rPr lang="en-US" altLang="zh-CN" dirty="0">
                <a:latin typeface="Times New Roman" pitchFamily="18" charset="0"/>
              </a:rPr>
              <a:t>IKE/AUTH</a:t>
            </a:r>
            <a:r>
              <a:rPr lang="zh-CN" altLang="en-US" dirty="0">
                <a:latin typeface="Times New Roman" pitchFamily="18" charset="0"/>
              </a:rPr>
              <a:t>响应消息</a:t>
            </a:r>
          </a:p>
          <a:p>
            <a:pPr lvl="3">
              <a:lnSpc>
                <a:spcPct val="100000"/>
              </a:lnSpc>
            </a:pPr>
            <a:r>
              <a:rPr lang="en-US" altLang="zh-CN" dirty="0">
                <a:latin typeface="Times New Roman" pitchFamily="18" charset="0"/>
              </a:rPr>
              <a:t>{</a:t>
            </a:r>
            <a:r>
              <a:rPr lang="en-US" altLang="zh-CN" dirty="0" err="1">
                <a:latin typeface="Times New Roman" pitchFamily="18" charset="0"/>
              </a:rPr>
              <a:t>IDr</a:t>
            </a:r>
            <a:r>
              <a:rPr lang="zh-CN" altLang="en-US" dirty="0">
                <a:latin typeface="Times New Roman" pitchFamily="18" charset="0"/>
              </a:rPr>
              <a:t>，</a:t>
            </a:r>
            <a:r>
              <a:rPr lang="en-US" altLang="zh-CN" dirty="0">
                <a:latin typeface="Times New Roman" pitchFamily="18" charset="0"/>
              </a:rPr>
              <a:t>[CERT]</a:t>
            </a:r>
            <a:r>
              <a:rPr lang="zh-CN" altLang="en-US" dirty="0">
                <a:latin typeface="Times New Roman" pitchFamily="18" charset="0"/>
              </a:rPr>
              <a:t>，</a:t>
            </a:r>
            <a:r>
              <a:rPr lang="en-US" altLang="zh-CN" dirty="0">
                <a:latin typeface="Times New Roman" pitchFamily="18" charset="0"/>
              </a:rPr>
              <a:t>AUTH</a:t>
            </a:r>
            <a:r>
              <a:rPr lang="zh-CN" altLang="en-US" dirty="0">
                <a:latin typeface="Times New Roman" pitchFamily="18" charset="0"/>
              </a:rPr>
              <a:t>，</a:t>
            </a:r>
            <a:r>
              <a:rPr lang="en-US" altLang="zh-CN" dirty="0">
                <a:latin typeface="Times New Roman" pitchFamily="18" charset="0"/>
              </a:rPr>
              <a:t>SAr2}</a:t>
            </a:r>
            <a:endParaRPr lang="en-US" altLang="zh-CN" sz="1800" dirty="0"/>
          </a:p>
        </p:txBody>
      </p:sp>
      <p:sp>
        <p:nvSpPr>
          <p:cNvPr id="4" name="标题 1"/>
          <p:cNvSpPr>
            <a:spLocks noGrp="1"/>
          </p:cNvSpPr>
          <p:nvPr>
            <p:ph type="title"/>
          </p:nvPr>
        </p:nvSpPr>
        <p:spPr>
          <a:xfrm>
            <a:off x="533400" y="381000"/>
            <a:ext cx="7696200" cy="533400"/>
          </a:xfrm>
        </p:spPr>
        <p:txBody>
          <a:bodyPr/>
          <a:lstStyle/>
          <a:p>
            <a:r>
              <a:rPr lang="en-US" altLang="zh-CN" dirty="0" smtClean="0"/>
              <a:t>7.8.3 IPSec</a:t>
            </a:r>
            <a:r>
              <a:rPr lang="zh-CN" altLang="en-US" dirty="0" smtClean="0"/>
              <a:t>协议简介</a:t>
            </a:r>
            <a:endParaRPr lang="zh-CN" altLang="en-US" dirty="0"/>
          </a:p>
        </p:txBody>
      </p:sp>
      <p:sp>
        <p:nvSpPr>
          <p:cNvPr id="6" name="标题 1"/>
          <p:cNvSpPr txBox="1">
            <a:spLocks/>
          </p:cNvSpPr>
          <p:nvPr/>
        </p:nvSpPr>
        <p:spPr bwMode="auto">
          <a:xfrm>
            <a:off x="533400" y="0"/>
            <a:ext cx="7696200" cy="304800"/>
          </a:xfrm>
          <a:prstGeom prst="rect">
            <a:avLst/>
          </a:prstGeom>
          <a:solidFill>
            <a:schemeClr val="accent5"/>
          </a:solidFill>
          <a:ln w="9525">
            <a:noFill/>
            <a:miter lim="800000"/>
            <a:headEnd/>
            <a:tailEnd/>
          </a:ln>
        </p:spPr>
        <p:txBody>
          <a:bodyPr vert="horz" wrap="square" lIns="91440" tIns="45720" rIns="91440" bIns="45720" numCol="1" anchor="b" anchorCtr="0" compatLnSpc="1">
            <a:prstTxWarp prst="textNoShape">
              <a:avLst/>
            </a:prstTxWarp>
          </a:bodyPr>
          <a:lstStyle/>
          <a:p>
            <a:pPr algn="l" eaLnBrk="0" hangingPunct="0">
              <a:defRPr/>
            </a:pPr>
            <a:r>
              <a:rPr lang="zh-CN" altLang="en-US" sz="1800" kern="0" dirty="0" smtClean="0">
                <a:solidFill>
                  <a:srgbClr val="004C00"/>
                </a:solidFill>
                <a:effectLst>
                  <a:outerShdw blurRad="38100" dist="38100" dir="2700000" algn="tl">
                    <a:srgbClr val="000000">
                      <a:alpha val="43137"/>
                    </a:srgbClr>
                  </a:outerShdw>
                </a:effectLst>
                <a:latin typeface="+mj-lt"/>
                <a:ea typeface="+mj-ea"/>
                <a:cs typeface="+mj-cs"/>
              </a:rPr>
              <a:t>第七章 密码协议：</a:t>
            </a:r>
            <a:r>
              <a:rPr lang="en-US" altLang="zh-CN" sz="1800" kern="0" dirty="0" smtClean="0">
                <a:solidFill>
                  <a:srgbClr val="004C00"/>
                </a:solidFill>
                <a:effectLst>
                  <a:outerShdw blurRad="38100" dist="38100" dir="2700000" algn="tl">
                    <a:srgbClr val="000000">
                      <a:alpha val="43137"/>
                    </a:srgbClr>
                  </a:outerShdw>
                </a:effectLst>
                <a:latin typeface="+mj-lt"/>
                <a:ea typeface="+mj-ea"/>
                <a:cs typeface="+mj-cs"/>
              </a:rPr>
              <a:t>7.8 </a:t>
            </a:r>
            <a:r>
              <a:rPr lang="zh-CN" altLang="en-US" sz="1800" kern="0" dirty="0" smtClean="0">
                <a:solidFill>
                  <a:srgbClr val="004C00"/>
                </a:solidFill>
                <a:effectLst>
                  <a:outerShdw blurRad="38100" dist="38100" dir="2700000" algn="tl">
                    <a:srgbClr val="000000">
                      <a:alpha val="43137"/>
                    </a:srgbClr>
                  </a:outerShdw>
                </a:effectLst>
                <a:latin typeface="+mj-lt"/>
                <a:ea typeface="+mj-ea"/>
                <a:cs typeface="+mj-cs"/>
              </a:rPr>
              <a:t>安全协议实践</a:t>
            </a:r>
          </a:p>
        </p:txBody>
      </p:sp>
      <p:sp>
        <p:nvSpPr>
          <p:cNvPr id="7" name="灯片编号占位符 3"/>
          <p:cNvSpPr>
            <a:spLocks noGrp="1"/>
          </p:cNvSpPr>
          <p:nvPr>
            <p:ph type="sldNum" sz="quarter" idx="12"/>
          </p:nvPr>
        </p:nvSpPr>
        <p:spPr>
          <a:xfrm>
            <a:off x="7391400" y="6477000"/>
            <a:ext cx="1295400" cy="304800"/>
          </a:xfrm>
        </p:spPr>
        <p:txBody>
          <a:bodyPr/>
          <a:lstStyle/>
          <a:p>
            <a:pPr>
              <a:defRPr/>
            </a:pPr>
            <a:fld id="{896E1043-1F2A-4C9B-855A-0B3264F68AF7}" type="slidenum">
              <a:rPr lang="en-US" altLang="zh-CN" smtClean="0"/>
              <a:pPr>
                <a:defRPr/>
              </a:pPr>
              <a:t>121</a:t>
            </a:fld>
            <a:r>
              <a:rPr lang="en-US" altLang="zh-CN" dirty="0" smtClean="0"/>
              <a:t>/</a:t>
            </a:r>
            <a:endParaRPr lang="en-US" altLang="zh-CN" dirty="0"/>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4419" name="Rectangle 3"/>
          <p:cNvSpPr>
            <a:spLocks noGrp="1" noChangeArrowheads="1"/>
          </p:cNvSpPr>
          <p:nvPr>
            <p:ph type="body" idx="1"/>
          </p:nvPr>
        </p:nvSpPr>
        <p:spPr>
          <a:xfrm>
            <a:off x="457200" y="990600"/>
            <a:ext cx="8229600" cy="5140325"/>
          </a:xfrm>
        </p:spPr>
        <p:txBody>
          <a:bodyPr/>
          <a:lstStyle/>
          <a:p>
            <a:pPr lvl="1">
              <a:lnSpc>
                <a:spcPct val="100000"/>
              </a:lnSpc>
            </a:pPr>
            <a:r>
              <a:rPr lang="zh-CN" altLang="en-US"/>
              <a:t>在以上四条消息中，每一条消息都有一个消息头</a:t>
            </a:r>
            <a:r>
              <a:rPr lang="en-US" altLang="zh-CN"/>
              <a:t>HDR</a:t>
            </a:r>
            <a:r>
              <a:rPr lang="zh-CN" altLang="en-US"/>
              <a:t>，该消息头包括安全参数索引</a:t>
            </a:r>
            <a:r>
              <a:rPr lang="en-US" altLang="zh-CN"/>
              <a:t>SPI</a:t>
            </a:r>
            <a:r>
              <a:rPr lang="zh-CN" altLang="en-US"/>
              <a:t>、</a:t>
            </a:r>
            <a:r>
              <a:rPr lang="en-US" altLang="zh-CN"/>
              <a:t>IKE</a:t>
            </a:r>
            <a:r>
              <a:rPr lang="zh-CN" altLang="en-US"/>
              <a:t>协议的版本号、其它各种标志</a:t>
            </a:r>
          </a:p>
          <a:p>
            <a:pPr lvl="1">
              <a:lnSpc>
                <a:spcPct val="100000"/>
              </a:lnSpc>
            </a:pPr>
            <a:r>
              <a:rPr lang="zh-CN" altLang="en-US"/>
              <a:t>在后两条消息中包括发起者和响应者的选择符</a:t>
            </a:r>
            <a:r>
              <a:rPr lang="en-US" altLang="zh-CN"/>
              <a:t>TSi</a:t>
            </a:r>
            <a:r>
              <a:rPr lang="zh-CN" altLang="en-US"/>
              <a:t>和</a:t>
            </a:r>
            <a:r>
              <a:rPr lang="en-US" altLang="zh-CN"/>
              <a:t>TSr</a:t>
            </a:r>
            <a:r>
              <a:rPr lang="zh-CN" altLang="en-US"/>
              <a:t>。它们不是影响密钥交换的主要载荷，因此为简便起见在消息描述中省略了这些消息成份</a:t>
            </a:r>
          </a:p>
          <a:p>
            <a:pPr lvl="1">
              <a:lnSpc>
                <a:spcPct val="100000"/>
              </a:lnSpc>
            </a:pPr>
            <a:r>
              <a:rPr lang="en-US" altLang="zh-CN"/>
              <a:t>IKEv2</a:t>
            </a:r>
            <a:r>
              <a:rPr lang="zh-CN" altLang="en-US"/>
              <a:t>协议的</a:t>
            </a:r>
            <a:r>
              <a:rPr lang="zh-CN" altLang="en-US">
                <a:solidFill>
                  <a:srgbClr val="0000CC"/>
                </a:solidFill>
              </a:rPr>
              <a:t>前两条消息通过</a:t>
            </a:r>
            <a:r>
              <a:rPr lang="en-US" altLang="zh-CN">
                <a:solidFill>
                  <a:srgbClr val="0000CC"/>
                </a:solidFill>
              </a:rPr>
              <a:t>DH</a:t>
            </a:r>
            <a:r>
              <a:rPr lang="zh-CN" altLang="en-US">
                <a:solidFill>
                  <a:srgbClr val="0000CC"/>
                </a:solidFill>
              </a:rPr>
              <a:t>密钥交换创建</a:t>
            </a:r>
            <a:r>
              <a:rPr lang="en-US" altLang="zh-CN">
                <a:solidFill>
                  <a:srgbClr val="0000CC"/>
                </a:solidFill>
              </a:rPr>
              <a:t>IKE/SA</a:t>
            </a:r>
            <a:r>
              <a:rPr lang="zh-CN" altLang="en-US">
                <a:solidFill>
                  <a:srgbClr val="0000CC"/>
                </a:solidFill>
              </a:rPr>
              <a:t>，用于保护后两条消息</a:t>
            </a:r>
            <a:r>
              <a:rPr lang="zh-CN" altLang="en-US"/>
              <a:t>。后两条消息用于创建保护数据报的</a:t>
            </a:r>
            <a:r>
              <a:rPr lang="en-US" altLang="zh-CN"/>
              <a:t>IPSec/SA</a:t>
            </a:r>
            <a:r>
              <a:rPr lang="zh-CN" altLang="en-US"/>
              <a:t>。</a:t>
            </a:r>
          </a:p>
        </p:txBody>
      </p:sp>
      <p:sp>
        <p:nvSpPr>
          <p:cNvPr id="4" name="标题 1"/>
          <p:cNvSpPr>
            <a:spLocks noGrp="1"/>
          </p:cNvSpPr>
          <p:nvPr>
            <p:ph type="title"/>
          </p:nvPr>
        </p:nvSpPr>
        <p:spPr>
          <a:xfrm>
            <a:off x="533400" y="381000"/>
            <a:ext cx="7696200" cy="533400"/>
          </a:xfrm>
        </p:spPr>
        <p:txBody>
          <a:bodyPr/>
          <a:lstStyle/>
          <a:p>
            <a:r>
              <a:rPr lang="en-US" altLang="zh-CN" dirty="0" smtClean="0"/>
              <a:t>7.8.3 IPSec</a:t>
            </a:r>
            <a:r>
              <a:rPr lang="zh-CN" altLang="en-US" dirty="0" smtClean="0"/>
              <a:t>协议简介</a:t>
            </a:r>
            <a:endParaRPr lang="zh-CN" altLang="en-US" dirty="0"/>
          </a:p>
        </p:txBody>
      </p:sp>
      <p:sp>
        <p:nvSpPr>
          <p:cNvPr id="6" name="标题 1"/>
          <p:cNvSpPr txBox="1">
            <a:spLocks/>
          </p:cNvSpPr>
          <p:nvPr/>
        </p:nvSpPr>
        <p:spPr bwMode="auto">
          <a:xfrm>
            <a:off x="533400" y="0"/>
            <a:ext cx="7696200" cy="304800"/>
          </a:xfrm>
          <a:prstGeom prst="rect">
            <a:avLst/>
          </a:prstGeom>
          <a:solidFill>
            <a:schemeClr val="accent5"/>
          </a:solidFill>
          <a:ln w="9525">
            <a:noFill/>
            <a:miter lim="800000"/>
            <a:headEnd/>
            <a:tailEnd/>
          </a:ln>
        </p:spPr>
        <p:txBody>
          <a:bodyPr vert="horz" wrap="square" lIns="91440" tIns="45720" rIns="91440" bIns="45720" numCol="1" anchor="b" anchorCtr="0" compatLnSpc="1">
            <a:prstTxWarp prst="textNoShape">
              <a:avLst/>
            </a:prstTxWarp>
          </a:bodyPr>
          <a:lstStyle/>
          <a:p>
            <a:pPr algn="l" eaLnBrk="0" hangingPunct="0">
              <a:defRPr/>
            </a:pPr>
            <a:r>
              <a:rPr lang="zh-CN" altLang="en-US" sz="1800" kern="0" dirty="0" smtClean="0">
                <a:solidFill>
                  <a:srgbClr val="004C00"/>
                </a:solidFill>
                <a:effectLst>
                  <a:outerShdw blurRad="38100" dist="38100" dir="2700000" algn="tl">
                    <a:srgbClr val="000000">
                      <a:alpha val="43137"/>
                    </a:srgbClr>
                  </a:outerShdw>
                </a:effectLst>
                <a:latin typeface="+mj-lt"/>
                <a:ea typeface="+mj-ea"/>
                <a:cs typeface="+mj-cs"/>
              </a:rPr>
              <a:t>第七章 密码协议：</a:t>
            </a:r>
            <a:r>
              <a:rPr lang="en-US" altLang="zh-CN" sz="1800" kern="0" dirty="0" smtClean="0">
                <a:solidFill>
                  <a:srgbClr val="004C00"/>
                </a:solidFill>
                <a:effectLst>
                  <a:outerShdw blurRad="38100" dist="38100" dir="2700000" algn="tl">
                    <a:srgbClr val="000000">
                      <a:alpha val="43137"/>
                    </a:srgbClr>
                  </a:outerShdw>
                </a:effectLst>
                <a:latin typeface="+mj-lt"/>
                <a:ea typeface="+mj-ea"/>
                <a:cs typeface="+mj-cs"/>
              </a:rPr>
              <a:t>7.8 </a:t>
            </a:r>
            <a:r>
              <a:rPr lang="zh-CN" altLang="en-US" sz="1800" kern="0" dirty="0" smtClean="0">
                <a:solidFill>
                  <a:srgbClr val="004C00"/>
                </a:solidFill>
                <a:effectLst>
                  <a:outerShdw blurRad="38100" dist="38100" dir="2700000" algn="tl">
                    <a:srgbClr val="000000">
                      <a:alpha val="43137"/>
                    </a:srgbClr>
                  </a:outerShdw>
                </a:effectLst>
                <a:latin typeface="+mj-lt"/>
                <a:ea typeface="+mj-ea"/>
                <a:cs typeface="+mj-cs"/>
              </a:rPr>
              <a:t>安全协议实践</a:t>
            </a:r>
          </a:p>
        </p:txBody>
      </p:sp>
      <p:sp>
        <p:nvSpPr>
          <p:cNvPr id="7" name="灯片编号占位符 3"/>
          <p:cNvSpPr>
            <a:spLocks noGrp="1"/>
          </p:cNvSpPr>
          <p:nvPr>
            <p:ph type="sldNum" sz="quarter" idx="12"/>
          </p:nvPr>
        </p:nvSpPr>
        <p:spPr>
          <a:xfrm>
            <a:off x="7391400" y="6477000"/>
            <a:ext cx="1295400" cy="304800"/>
          </a:xfrm>
        </p:spPr>
        <p:txBody>
          <a:bodyPr/>
          <a:lstStyle/>
          <a:p>
            <a:pPr>
              <a:defRPr/>
            </a:pPr>
            <a:fld id="{896E1043-1F2A-4C9B-855A-0B3264F68AF7}" type="slidenum">
              <a:rPr lang="en-US" altLang="zh-CN" smtClean="0"/>
              <a:pPr>
                <a:defRPr/>
              </a:pPr>
              <a:t>122</a:t>
            </a:fld>
            <a:r>
              <a:rPr lang="en-US" altLang="zh-CN" dirty="0" smtClean="0"/>
              <a:t>/</a:t>
            </a:r>
            <a:endParaRPr lang="en-US" altLang="zh-CN" dirty="0"/>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0098" name="Rectangle 2"/>
          <p:cNvSpPr>
            <a:spLocks noChangeArrowheads="1"/>
          </p:cNvSpPr>
          <p:nvPr/>
        </p:nvSpPr>
        <p:spPr bwMode="auto">
          <a:xfrm>
            <a:off x="5410200" y="6324600"/>
            <a:ext cx="3733800" cy="533400"/>
          </a:xfrm>
          <a:prstGeom prst="rect">
            <a:avLst/>
          </a:prstGeom>
          <a:noFill/>
          <a:ln w="9525">
            <a:noFill/>
            <a:miter lim="800000"/>
            <a:headEnd/>
            <a:tailEnd/>
          </a:ln>
          <a:effectLst/>
        </p:spPr>
        <p:txBody>
          <a:bodyPr lIns="92075" tIns="46038" rIns="92075" bIns="46038" anchor="ctr"/>
          <a:lstStyle/>
          <a:p>
            <a:pPr marL="342900" indent="-342900" algn="l">
              <a:spcBef>
                <a:spcPct val="20000"/>
              </a:spcBef>
              <a:buClr>
                <a:schemeClr val="accent2"/>
              </a:buClr>
              <a:buSzPct val="80000"/>
              <a:buFont typeface="Wingdings" pitchFamily="2" charset="2"/>
              <a:buNone/>
            </a:pPr>
            <a:r>
              <a:rPr kumimoji="1" lang="en-US" altLang="zh-CN" sz="1800" b="0">
                <a:latin typeface="Times New Roman" pitchFamily="18" charset="0"/>
              </a:rPr>
              <a:t> </a:t>
            </a:r>
          </a:p>
        </p:txBody>
      </p:sp>
      <p:sp>
        <p:nvSpPr>
          <p:cNvPr id="900099" name="Rectangle 3"/>
          <p:cNvSpPr>
            <a:spLocks noChangeArrowheads="1"/>
          </p:cNvSpPr>
          <p:nvPr/>
        </p:nvSpPr>
        <p:spPr bwMode="auto">
          <a:xfrm>
            <a:off x="990600" y="1146619"/>
            <a:ext cx="7273925" cy="685800"/>
          </a:xfrm>
          <a:prstGeom prst="rect">
            <a:avLst/>
          </a:prstGeom>
          <a:noFill/>
          <a:ln w="9525" algn="ctr">
            <a:noFill/>
            <a:miter lim="800000"/>
            <a:headEnd/>
            <a:tailEnd/>
          </a:ln>
          <a:effectLst/>
        </p:spPr>
        <p:txBody>
          <a:bodyPr anchor="ctr"/>
          <a:lstStyle/>
          <a:p>
            <a:pPr algn="l"/>
            <a:r>
              <a:rPr lang="en-US" altLang="zh-CN" sz="3200" dirty="0">
                <a:solidFill>
                  <a:srgbClr val="FF0000"/>
                </a:solidFill>
                <a:effectLst>
                  <a:outerShdw blurRad="38100" dist="38100" dir="2700000" algn="tl">
                    <a:srgbClr val="C0C0C0"/>
                  </a:outerShdw>
                </a:effectLst>
                <a:ea typeface="华文中宋" pitchFamily="2" charset="-122"/>
                <a:cs typeface="Times New Roman" pitchFamily="18" charset="0"/>
              </a:rPr>
              <a:t>ISAKMP</a:t>
            </a:r>
            <a:r>
              <a:rPr lang="zh-CN" altLang="en-US" sz="3200" dirty="0">
                <a:solidFill>
                  <a:srgbClr val="FF0000"/>
                </a:solidFill>
                <a:effectLst>
                  <a:outerShdw blurRad="38100" dist="38100" dir="2700000" algn="tl">
                    <a:srgbClr val="C0C0C0"/>
                  </a:outerShdw>
                </a:effectLst>
                <a:ea typeface="华文中宋" pitchFamily="2" charset="-122"/>
                <a:cs typeface="Times New Roman" pitchFamily="18" charset="0"/>
              </a:rPr>
              <a:t>报头格式</a:t>
            </a:r>
          </a:p>
        </p:txBody>
      </p:sp>
      <p:graphicFrame>
        <p:nvGraphicFramePr>
          <p:cNvPr id="900118" name="Group 22"/>
          <p:cNvGraphicFramePr>
            <a:graphicFrameLocks noGrp="1"/>
          </p:cNvGraphicFramePr>
          <p:nvPr>
            <p:ph/>
            <p:extLst>
              <p:ext uri="{D42A27DB-BD31-4B8C-83A1-F6EECF244321}">
                <p14:modId xmlns:p14="http://schemas.microsoft.com/office/powerpoint/2010/main" xmlns="" val="2655014683"/>
              </p:ext>
            </p:extLst>
          </p:nvPr>
        </p:nvGraphicFramePr>
        <p:xfrm>
          <a:off x="990600" y="1913382"/>
          <a:ext cx="6970713" cy="3954018"/>
        </p:xfrm>
        <a:graphic>
          <a:graphicData uri="http://schemas.openxmlformats.org/drawingml/2006/table">
            <a:tbl>
              <a:tblPr/>
              <a:tblGrid>
                <a:gridCol w="1757363"/>
                <a:gridCol w="1738312"/>
                <a:gridCol w="1924050"/>
                <a:gridCol w="1550988"/>
              </a:tblGrid>
              <a:tr h="946150">
                <a:tc gridSpan="4">
                  <a:txBody>
                    <a:bodyPr/>
                    <a:lstStyle/>
                    <a:p>
                      <a:pPr marL="0" marR="0" lvl="0" indent="0" algn="ctr" defTabSz="914400" rtl="0" eaLnBrk="1" fontAlgn="base" latinLnBrk="0" hangingPunct="1">
                        <a:lnSpc>
                          <a:spcPct val="120000"/>
                        </a:lnSpc>
                        <a:spcBef>
                          <a:spcPct val="0"/>
                        </a:spcBef>
                        <a:spcAft>
                          <a:spcPct val="10000"/>
                        </a:spcAft>
                        <a:buClrTx/>
                        <a:buSzPct val="70000"/>
                        <a:buFontTx/>
                        <a:buNone/>
                        <a:tabLst/>
                      </a:pPr>
                      <a:r>
                        <a:rPr kumimoji="0" lang="zh-CN" altLang="en-US" sz="2800" b="1" i="0" u="none" strike="noStrike" cap="none" normalizeH="0" baseline="0" smtClean="0">
                          <a:ln>
                            <a:noFill/>
                          </a:ln>
                          <a:solidFill>
                            <a:srgbClr val="020202"/>
                          </a:solidFill>
                          <a:effectLst>
                            <a:outerShdw blurRad="38100" dist="38100" dir="2700000" algn="tl">
                              <a:srgbClr val="C0C0C0"/>
                            </a:outerShdw>
                          </a:effectLst>
                          <a:latin typeface="Times New Roman" pitchFamily="18" charset="0"/>
                          <a:ea typeface="华文中宋" pitchFamily="2" charset="-122"/>
                          <a:cs typeface="Times New Roman" pitchFamily="18" charset="0"/>
                        </a:rPr>
                        <a:t>初始方</a:t>
                      </a:r>
                      <a:r>
                        <a:rPr kumimoji="0" lang="zh-CN" altLang="en-US" sz="2800" b="1" i="0" u="none" strike="noStrike" cap="none" normalizeH="0" baseline="0" smtClean="0">
                          <a:ln>
                            <a:noFill/>
                          </a:ln>
                          <a:solidFill>
                            <a:srgbClr val="020202"/>
                          </a:solidFill>
                          <a:effectLst>
                            <a:outerShdw blurRad="38100" dist="38100" dir="2700000" algn="tl">
                              <a:srgbClr val="C0C0C0"/>
                            </a:outerShdw>
                          </a:effectLst>
                          <a:latin typeface="华文中宋"/>
                          <a:ea typeface="华文中宋" pitchFamily="2" charset="-122"/>
                          <a:cs typeface="Times New Roman" pitchFamily="18" charset="0"/>
                        </a:rPr>
                        <a:t>“</a:t>
                      </a:r>
                      <a:r>
                        <a:rPr kumimoji="0" lang="en-US" altLang="zh-CN" sz="2800" b="1" i="0" u="none" strike="noStrike" cap="none" normalizeH="0" baseline="0" smtClean="0">
                          <a:ln>
                            <a:noFill/>
                          </a:ln>
                          <a:solidFill>
                            <a:srgbClr val="020202"/>
                          </a:solidFill>
                          <a:effectLst>
                            <a:outerShdw blurRad="38100" dist="38100" dir="2700000" algn="tl">
                              <a:srgbClr val="C0C0C0"/>
                            </a:outerShdw>
                          </a:effectLst>
                          <a:latin typeface="Times New Roman" pitchFamily="18" charset="0"/>
                          <a:ea typeface="华文中宋" pitchFamily="2" charset="-122"/>
                          <a:cs typeface="Times New Roman" pitchFamily="18" charset="0"/>
                        </a:rPr>
                        <a:t>Cookie</a:t>
                      </a:r>
                      <a:r>
                        <a:rPr kumimoji="0" lang="en-US" altLang="zh-CN" sz="2800" b="1" i="0" u="none" strike="noStrike" cap="none" normalizeH="0" baseline="0" smtClean="0">
                          <a:ln>
                            <a:noFill/>
                          </a:ln>
                          <a:solidFill>
                            <a:srgbClr val="020202"/>
                          </a:solidFill>
                          <a:effectLst>
                            <a:outerShdw blurRad="38100" dist="38100" dir="2700000" algn="tl">
                              <a:srgbClr val="C0C0C0"/>
                            </a:outerShdw>
                          </a:effectLst>
                          <a:latin typeface="华文中宋"/>
                          <a:ea typeface="华文中宋" pitchFamily="2" charset="-122"/>
                          <a:cs typeface="Times New Roman" pitchFamily="18" charset="0"/>
                        </a:rPr>
                        <a:t>”</a:t>
                      </a:r>
                      <a:r>
                        <a:rPr kumimoji="0" lang="en-US" altLang="zh-CN" sz="2800" b="1" i="0" u="none" strike="noStrike" cap="none" normalizeH="0" baseline="0" smtClean="0">
                          <a:ln>
                            <a:noFill/>
                          </a:ln>
                          <a:solidFill>
                            <a:srgbClr val="020202"/>
                          </a:solidFill>
                          <a:effectLst>
                            <a:outerShdw blurRad="38100" dist="38100" dir="2700000" algn="tl">
                              <a:srgbClr val="C0C0C0"/>
                            </a:outerShdw>
                          </a:effectLst>
                          <a:latin typeface="Times New Roman" pitchFamily="18" charset="0"/>
                          <a:ea typeface="华文中宋" pitchFamily="2" charset="-122"/>
                          <a:cs typeface="Times New Roman" pitchFamily="18" charset="0"/>
                        </a:rPr>
                        <a:t> </a:t>
                      </a:r>
                      <a:endParaRPr kumimoji="0" lang="en-US" altLang="zh-CN" sz="2800" b="1" i="0" u="none" strike="noStrike" cap="none" normalizeH="0" baseline="0" smtClean="0">
                        <a:ln>
                          <a:noFill/>
                        </a:ln>
                        <a:solidFill>
                          <a:srgbClr val="020202"/>
                        </a:solidFill>
                        <a:effectLst>
                          <a:outerShdw blurRad="38100" dist="38100" dir="2700000" algn="tl">
                            <a:srgbClr val="C0C0C0"/>
                          </a:outerShdw>
                        </a:effectLst>
                        <a:latin typeface="Arial" charset="0"/>
                        <a:ea typeface="华文中宋"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r>
              <a:tr h="946150">
                <a:tc gridSpan="4">
                  <a:txBody>
                    <a:bodyPr/>
                    <a:lstStyle/>
                    <a:p>
                      <a:pPr marL="0" marR="0" lvl="0" indent="0" algn="ctr" defTabSz="914400" rtl="0" eaLnBrk="1" fontAlgn="base" latinLnBrk="0" hangingPunct="1">
                        <a:lnSpc>
                          <a:spcPct val="120000"/>
                        </a:lnSpc>
                        <a:spcBef>
                          <a:spcPct val="0"/>
                        </a:spcBef>
                        <a:spcAft>
                          <a:spcPct val="10000"/>
                        </a:spcAft>
                        <a:buClrTx/>
                        <a:buSzPct val="70000"/>
                        <a:buFontTx/>
                        <a:buNone/>
                        <a:tabLst/>
                      </a:pPr>
                      <a:r>
                        <a:rPr kumimoji="0" lang="zh-CN" altLang="en-US" sz="2800" b="1" i="0" u="none" strike="noStrike" cap="none" normalizeH="0" baseline="0" smtClean="0">
                          <a:ln>
                            <a:noFill/>
                          </a:ln>
                          <a:solidFill>
                            <a:srgbClr val="020202"/>
                          </a:solidFill>
                          <a:effectLst>
                            <a:outerShdw blurRad="38100" dist="38100" dir="2700000" algn="tl">
                              <a:srgbClr val="C0C0C0"/>
                            </a:outerShdw>
                          </a:effectLst>
                          <a:latin typeface="Times New Roman" pitchFamily="18" charset="0"/>
                          <a:ea typeface="华文中宋" pitchFamily="2" charset="-122"/>
                          <a:cs typeface="Times New Roman" pitchFamily="18" charset="0"/>
                        </a:rPr>
                        <a:t>响应方</a:t>
                      </a:r>
                      <a:r>
                        <a:rPr kumimoji="0" lang="zh-CN" altLang="en-US" sz="2800" b="1" i="0" u="none" strike="noStrike" cap="none" normalizeH="0" baseline="0" smtClean="0">
                          <a:ln>
                            <a:noFill/>
                          </a:ln>
                          <a:solidFill>
                            <a:srgbClr val="020202"/>
                          </a:solidFill>
                          <a:effectLst>
                            <a:outerShdw blurRad="38100" dist="38100" dir="2700000" algn="tl">
                              <a:srgbClr val="C0C0C0"/>
                            </a:outerShdw>
                          </a:effectLst>
                          <a:latin typeface="华文中宋"/>
                          <a:ea typeface="华文中宋" pitchFamily="2" charset="-122"/>
                          <a:cs typeface="Times New Roman" pitchFamily="18" charset="0"/>
                        </a:rPr>
                        <a:t>“</a:t>
                      </a:r>
                      <a:r>
                        <a:rPr kumimoji="0" lang="en-US" altLang="zh-CN" sz="2800" b="1" i="0" u="none" strike="noStrike" cap="none" normalizeH="0" baseline="0" smtClean="0">
                          <a:ln>
                            <a:noFill/>
                          </a:ln>
                          <a:solidFill>
                            <a:srgbClr val="020202"/>
                          </a:solidFill>
                          <a:effectLst>
                            <a:outerShdw blurRad="38100" dist="38100" dir="2700000" algn="tl">
                              <a:srgbClr val="C0C0C0"/>
                            </a:outerShdw>
                          </a:effectLst>
                          <a:latin typeface="Times New Roman" pitchFamily="18" charset="0"/>
                          <a:ea typeface="华文中宋" pitchFamily="2" charset="-122"/>
                          <a:cs typeface="Times New Roman" pitchFamily="18" charset="0"/>
                        </a:rPr>
                        <a:t>Cookie</a:t>
                      </a:r>
                      <a:r>
                        <a:rPr kumimoji="0" lang="en-US" altLang="zh-CN" sz="2800" b="1" i="0" u="none" strike="noStrike" cap="none" normalizeH="0" baseline="0" smtClean="0">
                          <a:ln>
                            <a:noFill/>
                          </a:ln>
                          <a:solidFill>
                            <a:srgbClr val="020202"/>
                          </a:solidFill>
                          <a:effectLst>
                            <a:outerShdw blurRad="38100" dist="38100" dir="2700000" algn="tl">
                              <a:srgbClr val="C0C0C0"/>
                            </a:outerShdw>
                          </a:effectLst>
                          <a:latin typeface="华文中宋"/>
                          <a:ea typeface="华文中宋" pitchFamily="2" charset="-122"/>
                          <a:cs typeface="Times New Roman" pitchFamily="18" charset="0"/>
                        </a:rPr>
                        <a:t>”</a:t>
                      </a:r>
                      <a:endParaRPr kumimoji="0" lang="en-US" altLang="zh-CN" sz="2800" b="1" i="0" u="none" strike="noStrike" cap="none" normalizeH="0" baseline="0" smtClean="0">
                        <a:ln>
                          <a:noFill/>
                        </a:ln>
                        <a:solidFill>
                          <a:srgbClr val="020202"/>
                        </a:solidFill>
                        <a:effectLst>
                          <a:outerShdw blurRad="38100" dist="38100" dir="2700000" algn="tl">
                            <a:srgbClr val="C0C0C0"/>
                          </a:outerShdw>
                        </a:effectLst>
                        <a:latin typeface="Arial" charset="0"/>
                        <a:ea typeface="华文中宋"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r>
              <a:tr h="946150">
                <a:tc>
                  <a:txBody>
                    <a:bodyPr/>
                    <a:lstStyle/>
                    <a:p>
                      <a:pPr marL="0" marR="0" lvl="0" indent="0" algn="ctr" defTabSz="914400" rtl="0" eaLnBrk="1" fontAlgn="base" latinLnBrk="0" hangingPunct="1">
                        <a:lnSpc>
                          <a:spcPct val="120000"/>
                        </a:lnSpc>
                        <a:spcBef>
                          <a:spcPct val="0"/>
                        </a:spcBef>
                        <a:spcAft>
                          <a:spcPct val="10000"/>
                        </a:spcAft>
                        <a:buClrTx/>
                        <a:buSzPct val="70000"/>
                        <a:buFontTx/>
                        <a:buNone/>
                        <a:tabLst/>
                      </a:pPr>
                      <a:r>
                        <a:rPr kumimoji="0" lang="zh-CN" altLang="en-US" sz="2800" b="1" i="0" u="none" strike="noStrike" cap="none" normalizeH="0" baseline="0" smtClean="0">
                          <a:ln>
                            <a:noFill/>
                          </a:ln>
                          <a:solidFill>
                            <a:srgbClr val="020202"/>
                          </a:solidFill>
                          <a:effectLst>
                            <a:outerShdw blurRad="38100" dist="38100" dir="2700000" algn="tl">
                              <a:srgbClr val="C0C0C0"/>
                            </a:outerShdw>
                          </a:effectLst>
                          <a:latin typeface="Times New Roman" pitchFamily="18" charset="0"/>
                          <a:ea typeface="华文中宋" pitchFamily="2" charset="-122"/>
                          <a:cs typeface="Times New Roman" pitchFamily="18" charset="0"/>
                        </a:rPr>
                        <a:t>下一个有效负载</a:t>
                      </a:r>
                      <a:endParaRPr kumimoji="0" lang="zh-CN" altLang="en-US" sz="2800" b="1" i="0" u="none" strike="noStrike" cap="none" normalizeH="0" baseline="0" smtClean="0">
                        <a:ln>
                          <a:noFill/>
                        </a:ln>
                        <a:solidFill>
                          <a:srgbClr val="020202"/>
                        </a:solidFill>
                        <a:effectLst>
                          <a:outerShdw blurRad="38100" dist="38100" dir="2700000" algn="tl">
                            <a:srgbClr val="C0C0C0"/>
                          </a:outerShdw>
                        </a:effectLst>
                        <a:latin typeface="Arial" charset="0"/>
                        <a:ea typeface="华文中宋"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20000"/>
                        </a:lnSpc>
                        <a:spcBef>
                          <a:spcPct val="0"/>
                        </a:spcBef>
                        <a:spcAft>
                          <a:spcPct val="10000"/>
                        </a:spcAft>
                        <a:buClrTx/>
                        <a:buSzPct val="70000"/>
                        <a:buFontTx/>
                        <a:buNone/>
                        <a:tabLst/>
                      </a:pPr>
                      <a:r>
                        <a:rPr kumimoji="0" lang="zh-CN" altLang="en-US" sz="2800" b="1" i="0" u="none" strike="noStrike" cap="none" normalizeH="0" baseline="0" smtClean="0">
                          <a:ln>
                            <a:noFill/>
                          </a:ln>
                          <a:solidFill>
                            <a:srgbClr val="020202"/>
                          </a:solidFill>
                          <a:effectLst>
                            <a:outerShdw blurRad="38100" dist="38100" dir="2700000" algn="tl">
                              <a:srgbClr val="C0C0C0"/>
                            </a:outerShdw>
                          </a:effectLst>
                          <a:latin typeface="Times New Roman" pitchFamily="18" charset="0"/>
                          <a:ea typeface="华文中宋" pitchFamily="2" charset="-122"/>
                          <a:cs typeface="Times New Roman" pitchFamily="18" charset="0"/>
                        </a:rPr>
                        <a:t>版本号</a:t>
                      </a:r>
                      <a:endParaRPr kumimoji="0" lang="zh-CN" altLang="en-US" sz="2800" b="1" i="0" u="none" strike="noStrike" cap="none" normalizeH="0" baseline="0" smtClean="0">
                        <a:ln>
                          <a:noFill/>
                        </a:ln>
                        <a:solidFill>
                          <a:srgbClr val="020202"/>
                        </a:solidFill>
                        <a:effectLst>
                          <a:outerShdw blurRad="38100" dist="38100" dir="2700000" algn="tl">
                            <a:srgbClr val="C0C0C0"/>
                          </a:outerShdw>
                        </a:effectLst>
                        <a:latin typeface="Arial" charset="0"/>
                        <a:ea typeface="华文中宋"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20000"/>
                        </a:lnSpc>
                        <a:spcBef>
                          <a:spcPct val="0"/>
                        </a:spcBef>
                        <a:spcAft>
                          <a:spcPct val="10000"/>
                        </a:spcAft>
                        <a:buClrTx/>
                        <a:buSzPct val="70000"/>
                        <a:buFontTx/>
                        <a:buNone/>
                        <a:tabLst/>
                      </a:pPr>
                      <a:r>
                        <a:rPr kumimoji="0" lang="zh-CN" altLang="en-US" sz="2800" b="1" i="0" u="none" strike="noStrike" cap="none" normalizeH="0" baseline="0" smtClean="0">
                          <a:ln>
                            <a:noFill/>
                          </a:ln>
                          <a:solidFill>
                            <a:srgbClr val="020202"/>
                          </a:solidFill>
                          <a:effectLst>
                            <a:outerShdw blurRad="38100" dist="38100" dir="2700000" algn="tl">
                              <a:srgbClr val="C0C0C0"/>
                            </a:outerShdw>
                          </a:effectLst>
                          <a:latin typeface="Times New Roman" pitchFamily="18" charset="0"/>
                          <a:ea typeface="华文中宋" pitchFamily="2" charset="-122"/>
                          <a:cs typeface="Times New Roman" pitchFamily="18" charset="0"/>
                        </a:rPr>
                        <a:t>交换类型</a:t>
                      </a:r>
                      <a:endParaRPr kumimoji="0" lang="zh-CN" altLang="en-US" sz="2800" b="1" i="0" u="none" strike="noStrike" cap="none" normalizeH="0" baseline="0" smtClean="0">
                        <a:ln>
                          <a:noFill/>
                        </a:ln>
                        <a:solidFill>
                          <a:srgbClr val="020202"/>
                        </a:solidFill>
                        <a:effectLst>
                          <a:outerShdw blurRad="38100" dist="38100" dir="2700000" algn="tl">
                            <a:srgbClr val="C0C0C0"/>
                          </a:outerShdw>
                        </a:effectLst>
                        <a:latin typeface="Arial" charset="0"/>
                        <a:ea typeface="华文中宋"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20000"/>
                        </a:lnSpc>
                        <a:spcBef>
                          <a:spcPct val="0"/>
                        </a:spcBef>
                        <a:spcAft>
                          <a:spcPct val="10000"/>
                        </a:spcAft>
                        <a:buClrTx/>
                        <a:buSzPct val="70000"/>
                        <a:buFontTx/>
                        <a:buNone/>
                        <a:tabLst/>
                      </a:pPr>
                      <a:r>
                        <a:rPr kumimoji="0" lang="zh-CN" altLang="en-US" sz="2800" b="1" i="0" u="none" strike="noStrike" cap="none" normalizeH="0" baseline="0" smtClean="0">
                          <a:ln>
                            <a:noFill/>
                          </a:ln>
                          <a:solidFill>
                            <a:srgbClr val="020202"/>
                          </a:solidFill>
                          <a:effectLst>
                            <a:outerShdw blurRad="38100" dist="38100" dir="2700000" algn="tl">
                              <a:srgbClr val="C0C0C0"/>
                            </a:outerShdw>
                          </a:effectLst>
                          <a:latin typeface="Times New Roman" pitchFamily="18" charset="0"/>
                          <a:ea typeface="华文中宋" pitchFamily="2" charset="-122"/>
                          <a:cs typeface="Times New Roman" pitchFamily="18" charset="0"/>
                        </a:rPr>
                        <a:t>标志</a:t>
                      </a:r>
                      <a:endParaRPr kumimoji="0" lang="zh-CN" altLang="en-US" sz="2800" b="1" i="0" u="none" strike="noStrike" cap="none" normalizeH="0" baseline="0" smtClean="0">
                        <a:ln>
                          <a:noFill/>
                        </a:ln>
                        <a:solidFill>
                          <a:srgbClr val="020202"/>
                        </a:solidFill>
                        <a:effectLst>
                          <a:outerShdw blurRad="38100" dist="38100" dir="2700000" algn="tl">
                            <a:srgbClr val="C0C0C0"/>
                          </a:outerShdw>
                        </a:effectLst>
                        <a:latin typeface="Arial" charset="0"/>
                        <a:ea typeface="华文中宋"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r>
              <a:tr h="946150">
                <a:tc gridSpan="4">
                  <a:txBody>
                    <a:bodyPr/>
                    <a:lstStyle/>
                    <a:p>
                      <a:pPr marL="0" marR="0" lvl="0" indent="0" algn="ctr" defTabSz="914400" rtl="0" eaLnBrk="1" fontAlgn="base" latinLnBrk="0" hangingPunct="1">
                        <a:lnSpc>
                          <a:spcPct val="120000"/>
                        </a:lnSpc>
                        <a:spcBef>
                          <a:spcPct val="0"/>
                        </a:spcBef>
                        <a:spcAft>
                          <a:spcPct val="10000"/>
                        </a:spcAft>
                        <a:buClrTx/>
                        <a:buSzPct val="70000"/>
                        <a:buFontTx/>
                        <a:buNone/>
                        <a:tabLst/>
                      </a:pPr>
                      <a:r>
                        <a:rPr kumimoji="0" lang="zh-CN" altLang="en-US" sz="2800" b="1" i="0" u="none" strike="noStrike" cap="none" normalizeH="0" baseline="0" smtClean="0">
                          <a:ln>
                            <a:noFill/>
                          </a:ln>
                          <a:solidFill>
                            <a:srgbClr val="020202"/>
                          </a:solidFill>
                          <a:effectLst>
                            <a:outerShdw blurRad="38100" dist="38100" dir="2700000" algn="tl">
                              <a:srgbClr val="C0C0C0"/>
                            </a:outerShdw>
                          </a:effectLst>
                          <a:latin typeface="Times New Roman" pitchFamily="18" charset="0"/>
                          <a:ea typeface="华文中宋" pitchFamily="2" charset="-122"/>
                          <a:cs typeface="Times New Roman" pitchFamily="18" charset="0"/>
                        </a:rPr>
                        <a:t>长度</a:t>
                      </a:r>
                      <a:endParaRPr kumimoji="0" lang="zh-CN" altLang="en-US" sz="2800" b="1" i="0" u="none" strike="noStrike" cap="none" normalizeH="0" baseline="0" smtClean="0">
                        <a:ln>
                          <a:noFill/>
                        </a:ln>
                        <a:solidFill>
                          <a:srgbClr val="020202"/>
                        </a:solidFill>
                        <a:effectLst>
                          <a:outerShdw blurRad="38100" dist="38100" dir="2700000" algn="tl">
                            <a:srgbClr val="C0C0C0"/>
                          </a:outerShdw>
                        </a:effectLst>
                        <a:latin typeface="Arial" charset="0"/>
                        <a:ea typeface="华文中宋"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r>
            </a:tbl>
          </a:graphicData>
        </a:graphic>
      </p:graphicFrame>
      <p:sp>
        <p:nvSpPr>
          <p:cNvPr id="6" name="标题 1"/>
          <p:cNvSpPr txBox="1">
            <a:spLocks/>
          </p:cNvSpPr>
          <p:nvPr/>
        </p:nvSpPr>
        <p:spPr bwMode="auto">
          <a:xfrm>
            <a:off x="533400" y="381000"/>
            <a:ext cx="7696200" cy="533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lnSpc>
                <a:spcPct val="120000"/>
              </a:lnSpc>
              <a:spcBef>
                <a:spcPct val="40000"/>
              </a:spcBef>
              <a:spcAft>
                <a:spcPct val="10000"/>
              </a:spcAft>
              <a:buClr>
                <a:schemeClr val="tx2"/>
              </a:buClr>
              <a:buSzPct val="70000"/>
              <a:buFont typeface="Wingdings" pitchFamily="2" charset="2"/>
              <a:buChar char="Ü"/>
              <a:defRPr sz="3200" b="1">
                <a:solidFill>
                  <a:schemeClr val="tx1"/>
                </a:solidFill>
                <a:effectLst>
                  <a:outerShdw blurRad="38100" dist="38100" dir="2700000" algn="tl">
                    <a:srgbClr val="000000">
                      <a:alpha val="43137"/>
                    </a:srgbClr>
                  </a:outerShdw>
                </a:effectLst>
                <a:latin typeface="+mn-lt"/>
                <a:ea typeface="+mn-ea"/>
                <a:cs typeface="+mn-cs"/>
              </a:defRPr>
            </a:lvl1pPr>
            <a:lvl2pPr marL="692150" indent="-347663" algn="l" rtl="0" eaLnBrk="0" fontAlgn="base" hangingPunct="0">
              <a:lnSpc>
                <a:spcPct val="120000"/>
              </a:lnSpc>
              <a:spcBef>
                <a:spcPct val="40000"/>
              </a:spcBef>
              <a:spcAft>
                <a:spcPct val="10000"/>
              </a:spcAft>
              <a:buClr>
                <a:schemeClr val="accent2"/>
              </a:buClr>
              <a:buSzPct val="70000"/>
              <a:buFont typeface="Wingdings" pitchFamily="2" charset="2"/>
              <a:buChar char="l"/>
              <a:defRPr sz="2800" b="1">
                <a:solidFill>
                  <a:schemeClr val="tx1"/>
                </a:solidFill>
                <a:latin typeface="+mn-lt"/>
                <a:ea typeface="+mn-ea"/>
              </a:defRPr>
            </a:lvl2pPr>
            <a:lvl3pPr marL="987425" indent="-293688" algn="l" rtl="0" eaLnBrk="0" fontAlgn="base" hangingPunct="0">
              <a:lnSpc>
                <a:spcPct val="120000"/>
              </a:lnSpc>
              <a:spcBef>
                <a:spcPct val="40000"/>
              </a:spcBef>
              <a:spcAft>
                <a:spcPct val="10000"/>
              </a:spcAft>
              <a:buClr>
                <a:schemeClr val="accent1"/>
              </a:buClr>
              <a:buSzPct val="70000"/>
              <a:buFont typeface="Wingdings" pitchFamily="2" charset="2"/>
              <a:buChar char="l"/>
              <a:defRPr sz="2400" b="1">
                <a:solidFill>
                  <a:schemeClr val="tx1"/>
                </a:solidFill>
                <a:latin typeface="+mn-lt"/>
                <a:ea typeface="+mn-ea"/>
              </a:defRPr>
            </a:lvl3pPr>
            <a:lvl4pPr marL="1281113" indent="-292100" algn="l" rtl="0" eaLnBrk="0" fontAlgn="base" hangingPunct="0">
              <a:lnSpc>
                <a:spcPct val="120000"/>
              </a:lnSpc>
              <a:spcBef>
                <a:spcPct val="40000"/>
              </a:spcBef>
              <a:spcAft>
                <a:spcPct val="10000"/>
              </a:spcAft>
              <a:buClr>
                <a:schemeClr val="tx2"/>
              </a:buClr>
              <a:buSzPct val="75000"/>
              <a:buFont typeface="Wingdings" pitchFamily="2" charset="2"/>
              <a:buChar char="§"/>
              <a:defRPr sz="2000" b="1">
                <a:solidFill>
                  <a:schemeClr val="tx1"/>
                </a:solidFill>
                <a:latin typeface="+mn-lt"/>
                <a:ea typeface="+mn-ea"/>
              </a:defRPr>
            </a:lvl4pPr>
            <a:lvl5pPr marL="1598613" indent="-315913" algn="l" rtl="0" eaLnBrk="0" fontAlgn="base" hangingPunct="0">
              <a:lnSpc>
                <a:spcPct val="120000"/>
              </a:lnSpc>
              <a:spcBef>
                <a:spcPct val="40000"/>
              </a:spcBef>
              <a:spcAft>
                <a:spcPct val="10000"/>
              </a:spcAft>
              <a:buClr>
                <a:schemeClr val="folHlink"/>
              </a:buClr>
              <a:buSzPct val="80000"/>
              <a:buFont typeface="Wingdings" pitchFamily="2" charset="2"/>
              <a:buChar char="§"/>
              <a:defRPr sz="2000" b="1">
                <a:solidFill>
                  <a:schemeClr val="tx1"/>
                </a:solidFill>
                <a:latin typeface="+mn-lt"/>
                <a:ea typeface="+mn-ea"/>
              </a:defRPr>
            </a:lvl5pPr>
            <a:lvl6pPr marL="2055813" indent="-315913" algn="l" rtl="0" fontAlgn="base">
              <a:lnSpc>
                <a:spcPct val="120000"/>
              </a:lnSpc>
              <a:spcBef>
                <a:spcPct val="40000"/>
              </a:spcBef>
              <a:spcAft>
                <a:spcPct val="10000"/>
              </a:spcAft>
              <a:buClr>
                <a:schemeClr val="folHlink"/>
              </a:buClr>
              <a:buSzPct val="80000"/>
              <a:buFont typeface="Wingdings" pitchFamily="2" charset="2"/>
              <a:buChar char="§"/>
              <a:defRPr sz="2000" b="1">
                <a:solidFill>
                  <a:schemeClr val="tx1"/>
                </a:solidFill>
                <a:latin typeface="+mn-lt"/>
                <a:ea typeface="+mn-ea"/>
              </a:defRPr>
            </a:lvl6pPr>
            <a:lvl7pPr marL="2513013" indent="-315913" algn="l" rtl="0" fontAlgn="base">
              <a:lnSpc>
                <a:spcPct val="120000"/>
              </a:lnSpc>
              <a:spcBef>
                <a:spcPct val="40000"/>
              </a:spcBef>
              <a:spcAft>
                <a:spcPct val="10000"/>
              </a:spcAft>
              <a:buClr>
                <a:schemeClr val="folHlink"/>
              </a:buClr>
              <a:buSzPct val="80000"/>
              <a:buFont typeface="Wingdings" pitchFamily="2" charset="2"/>
              <a:buChar char="§"/>
              <a:defRPr sz="2000" b="1">
                <a:solidFill>
                  <a:schemeClr val="tx1"/>
                </a:solidFill>
                <a:latin typeface="+mn-lt"/>
                <a:ea typeface="+mn-ea"/>
              </a:defRPr>
            </a:lvl7pPr>
            <a:lvl8pPr marL="2970213" indent="-315913" algn="l" rtl="0" fontAlgn="base">
              <a:lnSpc>
                <a:spcPct val="120000"/>
              </a:lnSpc>
              <a:spcBef>
                <a:spcPct val="40000"/>
              </a:spcBef>
              <a:spcAft>
                <a:spcPct val="10000"/>
              </a:spcAft>
              <a:buClr>
                <a:schemeClr val="folHlink"/>
              </a:buClr>
              <a:buSzPct val="80000"/>
              <a:buFont typeface="Wingdings" pitchFamily="2" charset="2"/>
              <a:buChar char="§"/>
              <a:defRPr sz="2000" b="1">
                <a:solidFill>
                  <a:schemeClr val="tx1"/>
                </a:solidFill>
                <a:latin typeface="+mn-lt"/>
                <a:ea typeface="+mn-ea"/>
              </a:defRPr>
            </a:lvl8pPr>
            <a:lvl9pPr marL="3427413" indent="-315913" algn="l" rtl="0" fontAlgn="base">
              <a:lnSpc>
                <a:spcPct val="120000"/>
              </a:lnSpc>
              <a:spcBef>
                <a:spcPct val="40000"/>
              </a:spcBef>
              <a:spcAft>
                <a:spcPct val="10000"/>
              </a:spcAft>
              <a:buClr>
                <a:schemeClr val="folHlink"/>
              </a:buClr>
              <a:buSzPct val="80000"/>
              <a:buFont typeface="Wingdings" pitchFamily="2" charset="2"/>
              <a:buChar char="§"/>
              <a:defRPr sz="2000" b="1">
                <a:solidFill>
                  <a:schemeClr val="tx1"/>
                </a:solidFill>
                <a:latin typeface="+mn-lt"/>
                <a:ea typeface="+mn-ea"/>
              </a:defRPr>
            </a:lvl9pPr>
          </a:lstStyle>
          <a:p>
            <a:pPr marL="0" indent="0">
              <a:buNone/>
            </a:pPr>
            <a:r>
              <a:rPr lang="en-US" altLang="zh-CN" dirty="0">
                <a:solidFill>
                  <a:srgbClr val="C3093E"/>
                </a:solidFill>
                <a:latin typeface="+mj-lt"/>
                <a:ea typeface="+mj-ea"/>
                <a:cs typeface="+mj-cs"/>
              </a:rPr>
              <a:t>7.8.3 </a:t>
            </a:r>
            <a:r>
              <a:rPr lang="en-US" altLang="zh-CN" dirty="0" err="1">
                <a:solidFill>
                  <a:srgbClr val="C3093E"/>
                </a:solidFill>
                <a:latin typeface="+mj-lt"/>
                <a:ea typeface="+mj-ea"/>
                <a:cs typeface="+mj-cs"/>
              </a:rPr>
              <a:t>IPSec</a:t>
            </a:r>
            <a:r>
              <a:rPr lang="zh-CN" altLang="en-US" dirty="0">
                <a:solidFill>
                  <a:srgbClr val="C3093E"/>
                </a:solidFill>
                <a:latin typeface="+mj-lt"/>
                <a:ea typeface="+mj-ea"/>
                <a:cs typeface="+mj-cs"/>
              </a:rPr>
              <a:t>协议简介</a:t>
            </a:r>
          </a:p>
        </p:txBody>
      </p:sp>
      <p:sp>
        <p:nvSpPr>
          <p:cNvPr id="7" name="标题 1"/>
          <p:cNvSpPr txBox="1">
            <a:spLocks/>
          </p:cNvSpPr>
          <p:nvPr/>
        </p:nvSpPr>
        <p:spPr bwMode="auto">
          <a:xfrm>
            <a:off x="533400" y="0"/>
            <a:ext cx="7696200" cy="304800"/>
          </a:xfrm>
          <a:prstGeom prst="rect">
            <a:avLst/>
          </a:prstGeom>
          <a:solidFill>
            <a:schemeClr val="accent5"/>
          </a:solidFill>
          <a:ln w="9525">
            <a:noFill/>
            <a:miter lim="800000"/>
            <a:headEnd/>
            <a:tailEnd/>
          </a:ln>
        </p:spPr>
        <p:txBody>
          <a:bodyPr vert="horz" wrap="square" lIns="91440" tIns="45720" rIns="91440" bIns="45720" numCol="1" anchor="b" anchorCtr="0" compatLnSpc="1">
            <a:prstTxWarp prst="textNoShape">
              <a:avLst/>
            </a:prstTxWarp>
          </a:bodyPr>
          <a:lstStyle/>
          <a:p>
            <a:pPr algn="l" eaLnBrk="0" hangingPunct="0">
              <a:defRPr/>
            </a:pPr>
            <a:r>
              <a:rPr lang="zh-CN" altLang="en-US" sz="1800" kern="0" dirty="0" smtClean="0">
                <a:solidFill>
                  <a:srgbClr val="004C00"/>
                </a:solidFill>
                <a:effectLst>
                  <a:outerShdw blurRad="38100" dist="38100" dir="2700000" algn="tl">
                    <a:srgbClr val="000000">
                      <a:alpha val="43137"/>
                    </a:srgbClr>
                  </a:outerShdw>
                </a:effectLst>
                <a:latin typeface="+mj-lt"/>
                <a:ea typeface="+mj-ea"/>
                <a:cs typeface="+mj-cs"/>
              </a:rPr>
              <a:t>第七章 密码协议：</a:t>
            </a:r>
            <a:r>
              <a:rPr lang="en-US" altLang="zh-CN" sz="1800" kern="0" dirty="0" smtClean="0">
                <a:solidFill>
                  <a:srgbClr val="004C00"/>
                </a:solidFill>
                <a:effectLst>
                  <a:outerShdw blurRad="38100" dist="38100" dir="2700000" algn="tl">
                    <a:srgbClr val="000000">
                      <a:alpha val="43137"/>
                    </a:srgbClr>
                  </a:outerShdw>
                </a:effectLst>
                <a:latin typeface="+mj-lt"/>
                <a:ea typeface="+mj-ea"/>
                <a:cs typeface="+mj-cs"/>
              </a:rPr>
              <a:t>7.8 </a:t>
            </a:r>
            <a:r>
              <a:rPr lang="zh-CN" altLang="en-US" sz="1800" kern="0" dirty="0" smtClean="0">
                <a:solidFill>
                  <a:srgbClr val="004C00"/>
                </a:solidFill>
                <a:effectLst>
                  <a:outerShdw blurRad="38100" dist="38100" dir="2700000" algn="tl">
                    <a:srgbClr val="000000">
                      <a:alpha val="43137"/>
                    </a:srgbClr>
                  </a:outerShdw>
                </a:effectLst>
                <a:latin typeface="+mj-lt"/>
                <a:ea typeface="+mj-ea"/>
                <a:cs typeface="+mj-cs"/>
              </a:rPr>
              <a:t>安全协议实践</a:t>
            </a:r>
          </a:p>
        </p:txBody>
      </p:sp>
      <p:sp>
        <p:nvSpPr>
          <p:cNvPr id="8" name="灯片编号占位符 3"/>
          <p:cNvSpPr>
            <a:spLocks noGrp="1"/>
          </p:cNvSpPr>
          <p:nvPr>
            <p:ph type="sldNum" sz="quarter" idx="12"/>
          </p:nvPr>
        </p:nvSpPr>
        <p:spPr>
          <a:xfrm>
            <a:off x="7391400" y="6477000"/>
            <a:ext cx="1295400" cy="304800"/>
          </a:xfrm>
        </p:spPr>
        <p:txBody>
          <a:bodyPr/>
          <a:lstStyle/>
          <a:p>
            <a:pPr>
              <a:defRPr/>
            </a:pPr>
            <a:fld id="{896E1043-1F2A-4C9B-855A-0B3264F68AF7}" type="slidenum">
              <a:rPr lang="en-US" altLang="zh-CN" smtClean="0"/>
              <a:pPr>
                <a:defRPr/>
              </a:pPr>
              <a:t>123</a:t>
            </a:fld>
            <a:r>
              <a:rPr lang="en-US" altLang="zh-CN" dirty="0" smtClean="0"/>
              <a:t>/</a:t>
            </a:r>
            <a:endParaRPr lang="en-US" altLang="zh-CN" dirty="0"/>
          </a:p>
        </p:txBody>
      </p:sp>
    </p:spTree>
  </p:cSld>
  <p:clrMapOvr>
    <a:masterClrMapping/>
  </p:clrMapOvr>
  <p:transition/>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7.8.4 PGP</a:t>
            </a:r>
            <a:r>
              <a:rPr lang="zh-CN" altLang="en-US" dirty="0" smtClean="0"/>
              <a:t>协议简介</a:t>
            </a:r>
            <a:endParaRPr lang="zh-CN" altLang="en-US" dirty="0"/>
          </a:p>
        </p:txBody>
      </p:sp>
      <p:sp>
        <p:nvSpPr>
          <p:cNvPr id="5" name="标题 1"/>
          <p:cNvSpPr txBox="1">
            <a:spLocks/>
          </p:cNvSpPr>
          <p:nvPr/>
        </p:nvSpPr>
        <p:spPr bwMode="auto">
          <a:xfrm>
            <a:off x="533400" y="0"/>
            <a:ext cx="7696200" cy="304800"/>
          </a:xfrm>
          <a:prstGeom prst="rect">
            <a:avLst/>
          </a:prstGeom>
          <a:solidFill>
            <a:schemeClr val="accent5"/>
          </a:solidFill>
          <a:ln w="9525">
            <a:noFill/>
            <a:miter lim="800000"/>
            <a:headEnd/>
            <a:tailEnd/>
          </a:ln>
        </p:spPr>
        <p:txBody>
          <a:bodyPr vert="horz" wrap="square" lIns="91440" tIns="45720" rIns="91440" bIns="45720" numCol="1" anchor="b" anchorCtr="0" compatLnSpc="1">
            <a:prstTxWarp prst="textNoShape">
              <a:avLst/>
            </a:prstTxWarp>
          </a:bodyPr>
          <a:lstStyle/>
          <a:p>
            <a:pPr algn="l" eaLnBrk="0" hangingPunct="0">
              <a:defRPr/>
            </a:pPr>
            <a:r>
              <a:rPr lang="zh-CN" altLang="en-US" sz="1800" kern="0" dirty="0" smtClean="0">
                <a:solidFill>
                  <a:srgbClr val="004C00"/>
                </a:solidFill>
                <a:effectLst>
                  <a:outerShdw blurRad="38100" dist="38100" dir="2700000" algn="tl">
                    <a:srgbClr val="000000">
                      <a:alpha val="43137"/>
                    </a:srgbClr>
                  </a:outerShdw>
                </a:effectLst>
                <a:latin typeface="+mj-lt"/>
                <a:ea typeface="+mj-ea"/>
                <a:cs typeface="+mj-cs"/>
              </a:rPr>
              <a:t>第七章 密码协议：</a:t>
            </a:r>
            <a:r>
              <a:rPr lang="en-US" altLang="zh-CN" sz="1800" kern="0" dirty="0" smtClean="0">
                <a:solidFill>
                  <a:srgbClr val="004C00"/>
                </a:solidFill>
                <a:effectLst>
                  <a:outerShdw blurRad="38100" dist="38100" dir="2700000" algn="tl">
                    <a:srgbClr val="000000">
                      <a:alpha val="43137"/>
                    </a:srgbClr>
                  </a:outerShdw>
                </a:effectLst>
                <a:latin typeface="+mj-lt"/>
                <a:ea typeface="+mj-ea"/>
                <a:cs typeface="+mj-cs"/>
              </a:rPr>
              <a:t>7.8 </a:t>
            </a:r>
            <a:r>
              <a:rPr lang="zh-CN" altLang="en-US" sz="1800" kern="0" dirty="0" smtClean="0">
                <a:solidFill>
                  <a:srgbClr val="004C00"/>
                </a:solidFill>
                <a:effectLst>
                  <a:outerShdw blurRad="38100" dist="38100" dir="2700000" algn="tl">
                    <a:srgbClr val="000000">
                      <a:alpha val="43137"/>
                    </a:srgbClr>
                  </a:outerShdw>
                </a:effectLst>
                <a:latin typeface="+mj-lt"/>
                <a:ea typeface="+mj-ea"/>
                <a:cs typeface="+mj-cs"/>
              </a:rPr>
              <a:t>安全协议实践</a:t>
            </a:r>
          </a:p>
        </p:txBody>
      </p:sp>
      <p:sp>
        <p:nvSpPr>
          <p:cNvPr id="8" name="内容占位符 7"/>
          <p:cNvSpPr>
            <a:spLocks noGrp="1"/>
          </p:cNvSpPr>
          <p:nvPr>
            <p:ph idx="1"/>
          </p:nvPr>
        </p:nvSpPr>
        <p:spPr>
          <a:xfrm>
            <a:off x="457200" y="990600"/>
            <a:ext cx="8534400" cy="5486400"/>
          </a:xfrm>
        </p:spPr>
        <p:txBody>
          <a:bodyPr/>
          <a:lstStyle/>
          <a:p>
            <a:pPr>
              <a:lnSpc>
                <a:spcPct val="100000"/>
              </a:lnSpc>
            </a:pPr>
            <a:r>
              <a:rPr lang="zh-CN" altLang="en-US" sz="2000" dirty="0" smtClean="0"/>
              <a:t>创作人：</a:t>
            </a:r>
            <a:r>
              <a:rPr lang="en-US" altLang="zh-CN" sz="2000" dirty="0" smtClean="0"/>
              <a:t>Phil Zimmermann </a:t>
            </a:r>
          </a:p>
          <a:p>
            <a:pPr>
              <a:lnSpc>
                <a:spcPct val="100000"/>
              </a:lnSpc>
            </a:pPr>
            <a:r>
              <a:rPr lang="en-US" altLang="zh-CN" sz="2000" dirty="0" smtClean="0"/>
              <a:t>PGP </a:t>
            </a:r>
            <a:r>
              <a:rPr lang="zh-CN" altLang="en-US" sz="2000" dirty="0" smtClean="0"/>
              <a:t>（</a:t>
            </a:r>
            <a:r>
              <a:rPr lang="en-US" altLang="zh-CN" sz="2000" dirty="0" smtClean="0"/>
              <a:t>Pretty Good Privacy</a:t>
            </a:r>
            <a:r>
              <a:rPr lang="zh-CN" altLang="en-US" sz="2000" dirty="0" smtClean="0"/>
              <a:t>） 于</a:t>
            </a:r>
            <a:r>
              <a:rPr lang="en-US" altLang="zh-CN" sz="2000" dirty="0" smtClean="0"/>
              <a:t>1991</a:t>
            </a:r>
            <a:r>
              <a:rPr lang="zh-CN" altLang="en-US" sz="2000" dirty="0" smtClean="0"/>
              <a:t>年在</a:t>
            </a:r>
            <a:r>
              <a:rPr lang="en-US" altLang="zh-CN" sz="2000" dirty="0" smtClean="0"/>
              <a:t>Internet</a:t>
            </a:r>
            <a:r>
              <a:rPr lang="zh-CN" altLang="en-US" sz="2000" dirty="0" smtClean="0"/>
              <a:t>上免费的发布</a:t>
            </a:r>
            <a:r>
              <a:rPr lang="en-US" altLang="zh-CN" sz="2000" dirty="0" smtClean="0"/>
              <a:t>, </a:t>
            </a:r>
            <a:r>
              <a:rPr lang="zh-CN" altLang="en-US" sz="2000" dirty="0" smtClean="0"/>
              <a:t>它的最初设计目标是一个保护人权的工具</a:t>
            </a:r>
            <a:r>
              <a:rPr lang="en-US" altLang="zh-CN" sz="2000" dirty="0" smtClean="0"/>
              <a:t>. </a:t>
            </a:r>
          </a:p>
          <a:p>
            <a:pPr lvl="1">
              <a:lnSpc>
                <a:spcPct val="100000"/>
              </a:lnSpc>
            </a:pPr>
            <a:r>
              <a:rPr lang="zh-CN" altLang="en-US" sz="1800" dirty="0" smtClean="0"/>
              <a:t>免费、可用于多平台。</a:t>
            </a:r>
            <a:r>
              <a:rPr lang="en-US" altLang="zh-CN" sz="1800" dirty="0" smtClean="0"/>
              <a:t>DOS/Windows</a:t>
            </a:r>
            <a:r>
              <a:rPr lang="zh-CN" altLang="en-US" sz="1800" dirty="0" smtClean="0"/>
              <a:t>、</a:t>
            </a:r>
            <a:r>
              <a:rPr lang="en-US" altLang="zh-CN" sz="1800" dirty="0" smtClean="0"/>
              <a:t>Unix</a:t>
            </a:r>
            <a:r>
              <a:rPr lang="zh-CN" altLang="en-US" sz="1800" dirty="0" smtClean="0"/>
              <a:t>、</a:t>
            </a:r>
            <a:r>
              <a:rPr lang="en-US" altLang="zh-CN" sz="1800" dirty="0" smtClean="0"/>
              <a:t>Macintosh</a:t>
            </a:r>
          </a:p>
          <a:p>
            <a:pPr lvl="1">
              <a:lnSpc>
                <a:spcPct val="100000"/>
              </a:lnSpc>
            </a:pPr>
            <a:r>
              <a:rPr lang="zh-CN" altLang="en-US" sz="1800" dirty="0" smtClean="0"/>
              <a:t>选用算法的生命力和安全性公众认可。</a:t>
            </a:r>
          </a:p>
          <a:p>
            <a:pPr lvl="1">
              <a:lnSpc>
                <a:spcPct val="100000"/>
              </a:lnSpc>
            </a:pPr>
            <a:r>
              <a:rPr lang="zh-CN" altLang="en-US" sz="1800" dirty="0" smtClean="0"/>
              <a:t>具有广泛的可用性</a:t>
            </a:r>
          </a:p>
          <a:p>
            <a:pPr lvl="1">
              <a:lnSpc>
                <a:spcPct val="100000"/>
              </a:lnSpc>
            </a:pPr>
            <a:r>
              <a:rPr lang="zh-CN" altLang="en-US" sz="1800" dirty="0" smtClean="0"/>
              <a:t>不由政府或标准化组织控制。</a:t>
            </a:r>
          </a:p>
          <a:p>
            <a:pPr>
              <a:lnSpc>
                <a:spcPct val="100000"/>
              </a:lnSpc>
            </a:pPr>
            <a:r>
              <a:rPr lang="en-US" altLang="zh-CN" sz="2000" dirty="0" smtClean="0"/>
              <a:t>PGP</a:t>
            </a:r>
            <a:r>
              <a:rPr lang="zh-CN" altLang="en-US" sz="2000" dirty="0" smtClean="0"/>
              <a:t>现在已成为</a:t>
            </a:r>
            <a:r>
              <a:rPr lang="en-US" altLang="zh-CN" sz="2000" dirty="0" smtClean="0"/>
              <a:t>Internet</a:t>
            </a:r>
            <a:r>
              <a:rPr lang="zh-CN" altLang="en-US" sz="2000" dirty="0" smtClean="0"/>
              <a:t>标准文档</a:t>
            </a:r>
            <a:r>
              <a:rPr lang="en-US" altLang="zh-CN" sz="2000" dirty="0" smtClean="0"/>
              <a:t>(RFC 3156)</a:t>
            </a:r>
          </a:p>
          <a:p>
            <a:pPr>
              <a:lnSpc>
                <a:spcPct val="100000"/>
              </a:lnSpc>
            </a:pPr>
            <a:r>
              <a:rPr lang="zh-CN" altLang="en-US" sz="2000" dirty="0" smtClean="0"/>
              <a:t>主要功能：提供可用于电子邮件和文件存储应用的保密与鉴别服务。主要用于</a:t>
            </a:r>
            <a:r>
              <a:rPr lang="en-US" altLang="zh-CN" sz="2000" dirty="0" smtClean="0"/>
              <a:t>Internet</a:t>
            </a:r>
            <a:r>
              <a:rPr lang="zh-CN" altLang="en-US" sz="2000" dirty="0" smtClean="0"/>
              <a:t>个人或小企业应用</a:t>
            </a:r>
            <a:r>
              <a:rPr lang="en-US" altLang="zh-CN" sz="2000" dirty="0" smtClean="0"/>
              <a:t>,</a:t>
            </a:r>
            <a:r>
              <a:rPr lang="zh-CN" altLang="en-US" sz="2000" dirty="0" smtClean="0"/>
              <a:t>包括安全电子邮件、安全文件加密、</a:t>
            </a:r>
            <a:r>
              <a:rPr lang="en-US" altLang="zh-CN" sz="2000" dirty="0" smtClean="0"/>
              <a:t>VPN</a:t>
            </a:r>
            <a:r>
              <a:rPr lang="zh-CN" altLang="en-US" sz="2000" dirty="0" smtClean="0"/>
              <a:t>等环境。</a:t>
            </a:r>
          </a:p>
          <a:p>
            <a:pPr lvl="1">
              <a:lnSpc>
                <a:spcPct val="100000"/>
              </a:lnSpc>
            </a:pPr>
            <a:r>
              <a:rPr lang="zh-CN" altLang="en-US" sz="1800" dirty="0" smtClean="0"/>
              <a:t>加密：文件，磁盘，邮件，即时通信</a:t>
            </a:r>
          </a:p>
          <a:p>
            <a:pPr lvl="1">
              <a:lnSpc>
                <a:spcPct val="100000"/>
              </a:lnSpc>
            </a:pPr>
            <a:r>
              <a:rPr lang="zh-CN" altLang="en-US" sz="1800" dirty="0" smtClean="0"/>
              <a:t>签名；虚拟磁盘加密；文件粉碎；虚拟专用网</a:t>
            </a:r>
          </a:p>
          <a:p>
            <a:pPr>
              <a:lnSpc>
                <a:spcPct val="100000"/>
              </a:lnSpc>
            </a:pPr>
            <a:endParaRPr lang="zh-CN" altLang="en-US" sz="1800" dirty="0">
              <a:solidFill>
                <a:srgbClr val="020202"/>
              </a:solidFill>
              <a:effectLst>
                <a:outerShdw blurRad="38100" dist="38100" dir="2700000" algn="tl">
                  <a:srgbClr val="C0C0C0"/>
                </a:outerShdw>
              </a:effectLst>
            </a:endParaRPr>
          </a:p>
        </p:txBody>
      </p:sp>
      <p:sp>
        <p:nvSpPr>
          <p:cNvPr id="6" name="灯片编号占位符 3"/>
          <p:cNvSpPr>
            <a:spLocks noGrp="1"/>
          </p:cNvSpPr>
          <p:nvPr>
            <p:ph type="sldNum" sz="quarter" idx="12"/>
          </p:nvPr>
        </p:nvSpPr>
        <p:spPr>
          <a:xfrm>
            <a:off x="7391400" y="6477000"/>
            <a:ext cx="1295400" cy="304800"/>
          </a:xfrm>
        </p:spPr>
        <p:txBody>
          <a:bodyPr/>
          <a:lstStyle/>
          <a:p>
            <a:pPr>
              <a:defRPr/>
            </a:pPr>
            <a:fld id="{896E1043-1F2A-4C9B-855A-0B3264F68AF7}" type="slidenum">
              <a:rPr lang="en-US" altLang="zh-CN" smtClean="0"/>
              <a:pPr>
                <a:defRPr/>
              </a:pPr>
              <a:t>124</a:t>
            </a:fld>
            <a:r>
              <a:rPr lang="en-US" altLang="zh-CN" dirty="0" smtClean="0"/>
              <a:t>/</a:t>
            </a:r>
            <a:endParaRPr lang="en-US" altLang="zh-CN" dirty="0"/>
          </a:p>
        </p:txBody>
      </p:sp>
    </p:spTree>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8067" name="Rectangle 3"/>
          <p:cNvSpPr>
            <a:spLocks noGrp="1" noChangeArrowheads="1"/>
          </p:cNvSpPr>
          <p:nvPr>
            <p:ph type="body" idx="1"/>
          </p:nvPr>
        </p:nvSpPr>
        <p:spPr>
          <a:xfrm>
            <a:off x="457200" y="990600"/>
            <a:ext cx="8229600" cy="5140325"/>
          </a:xfrm>
        </p:spPr>
        <p:txBody>
          <a:bodyPr/>
          <a:lstStyle/>
          <a:p>
            <a:pPr>
              <a:lnSpc>
                <a:spcPct val="110000"/>
              </a:lnSpc>
            </a:pPr>
            <a:r>
              <a:rPr lang="en-US" altLang="zh-CN" dirty="0"/>
              <a:t>PGP</a:t>
            </a:r>
            <a:r>
              <a:rPr lang="zh-CN" altLang="en-US" dirty="0"/>
              <a:t>发展特点</a:t>
            </a:r>
          </a:p>
          <a:p>
            <a:pPr lvl="1">
              <a:lnSpc>
                <a:spcPct val="110000"/>
              </a:lnSpc>
            </a:pPr>
            <a:r>
              <a:rPr lang="en-US" altLang="zh-CN" dirty="0"/>
              <a:t>1) </a:t>
            </a:r>
            <a:r>
              <a:rPr lang="zh-CN" altLang="en-US" dirty="0"/>
              <a:t>选择最好的可用加密算法作为系统的构造模块</a:t>
            </a:r>
          </a:p>
          <a:p>
            <a:pPr lvl="1">
              <a:lnSpc>
                <a:spcPct val="110000"/>
              </a:lnSpc>
            </a:pPr>
            <a:r>
              <a:rPr lang="en-US" altLang="zh-CN" dirty="0"/>
              <a:t>2) </a:t>
            </a:r>
            <a:r>
              <a:rPr lang="zh-CN" altLang="en-US" dirty="0"/>
              <a:t>将这些算法集成到一个通用的应用程序中，该程序独立于操作系统和处理器，并且基于一个使用方便的小命令集。</a:t>
            </a:r>
          </a:p>
          <a:p>
            <a:pPr lvl="1">
              <a:lnSpc>
                <a:spcPct val="110000"/>
              </a:lnSpc>
            </a:pPr>
            <a:r>
              <a:rPr lang="en-US" altLang="zh-CN" dirty="0"/>
              <a:t>3) </a:t>
            </a:r>
            <a:r>
              <a:rPr lang="zh-CN" altLang="en-US" dirty="0"/>
              <a:t>设计了程序、文档，并在</a:t>
            </a:r>
            <a:r>
              <a:rPr lang="en-US" altLang="zh-CN" dirty="0"/>
              <a:t>Internet</a:t>
            </a:r>
            <a:r>
              <a:rPr lang="zh-CN" altLang="en-US" dirty="0"/>
              <a:t>上公开</a:t>
            </a:r>
          </a:p>
          <a:p>
            <a:pPr lvl="1">
              <a:lnSpc>
                <a:spcPct val="110000"/>
              </a:lnSpc>
            </a:pPr>
            <a:r>
              <a:rPr lang="en-US" altLang="zh-CN" dirty="0"/>
              <a:t>4) </a:t>
            </a:r>
            <a:r>
              <a:rPr lang="zh-CN" altLang="en-US" dirty="0"/>
              <a:t>一个商业公司（</a:t>
            </a:r>
            <a:r>
              <a:rPr lang="en-US" altLang="zh-CN" dirty="0" err="1"/>
              <a:t>Viacrypt</a:t>
            </a:r>
            <a:r>
              <a:rPr lang="en-US" altLang="zh-CN" dirty="0"/>
              <a:t> </a:t>
            </a:r>
            <a:r>
              <a:rPr lang="zh-CN" altLang="en-US" dirty="0"/>
              <a:t>即</a:t>
            </a:r>
            <a:r>
              <a:rPr lang="en-US" altLang="zh-CN" dirty="0"/>
              <a:t>Network Associates)</a:t>
            </a:r>
            <a:r>
              <a:rPr lang="zh-CN" altLang="en-US" dirty="0"/>
              <a:t>提供全兼容、低成本的商业版本</a:t>
            </a:r>
          </a:p>
        </p:txBody>
      </p:sp>
      <p:sp>
        <p:nvSpPr>
          <p:cNvPr id="4" name="标题 1"/>
          <p:cNvSpPr>
            <a:spLocks noGrp="1"/>
          </p:cNvSpPr>
          <p:nvPr>
            <p:ph type="title"/>
          </p:nvPr>
        </p:nvSpPr>
        <p:spPr>
          <a:xfrm>
            <a:off x="533400" y="381000"/>
            <a:ext cx="7696200" cy="533400"/>
          </a:xfrm>
        </p:spPr>
        <p:txBody>
          <a:bodyPr/>
          <a:lstStyle/>
          <a:p>
            <a:r>
              <a:rPr lang="en-US" altLang="zh-CN" dirty="0" smtClean="0"/>
              <a:t>7.8.4 PGP</a:t>
            </a:r>
            <a:r>
              <a:rPr lang="zh-CN" altLang="en-US" dirty="0" smtClean="0"/>
              <a:t>协议简介</a:t>
            </a:r>
            <a:endParaRPr lang="zh-CN" altLang="en-US" dirty="0"/>
          </a:p>
        </p:txBody>
      </p:sp>
      <p:sp>
        <p:nvSpPr>
          <p:cNvPr id="6" name="标题 1"/>
          <p:cNvSpPr txBox="1">
            <a:spLocks/>
          </p:cNvSpPr>
          <p:nvPr/>
        </p:nvSpPr>
        <p:spPr bwMode="auto">
          <a:xfrm>
            <a:off x="533400" y="0"/>
            <a:ext cx="7696200" cy="304800"/>
          </a:xfrm>
          <a:prstGeom prst="rect">
            <a:avLst/>
          </a:prstGeom>
          <a:solidFill>
            <a:schemeClr val="accent5"/>
          </a:solidFill>
          <a:ln w="9525">
            <a:noFill/>
            <a:miter lim="800000"/>
            <a:headEnd/>
            <a:tailEnd/>
          </a:ln>
        </p:spPr>
        <p:txBody>
          <a:bodyPr vert="horz" wrap="square" lIns="91440" tIns="45720" rIns="91440" bIns="45720" numCol="1" anchor="b" anchorCtr="0" compatLnSpc="1">
            <a:prstTxWarp prst="textNoShape">
              <a:avLst/>
            </a:prstTxWarp>
          </a:bodyPr>
          <a:lstStyle/>
          <a:p>
            <a:pPr algn="l" eaLnBrk="0" hangingPunct="0">
              <a:defRPr/>
            </a:pPr>
            <a:r>
              <a:rPr lang="zh-CN" altLang="en-US" sz="1800" kern="0" dirty="0" smtClean="0">
                <a:solidFill>
                  <a:srgbClr val="004C00"/>
                </a:solidFill>
                <a:effectLst>
                  <a:outerShdw blurRad="38100" dist="38100" dir="2700000" algn="tl">
                    <a:srgbClr val="000000">
                      <a:alpha val="43137"/>
                    </a:srgbClr>
                  </a:outerShdw>
                </a:effectLst>
                <a:latin typeface="+mj-lt"/>
                <a:ea typeface="+mj-ea"/>
                <a:cs typeface="+mj-cs"/>
              </a:rPr>
              <a:t>第七章 密码协议：</a:t>
            </a:r>
            <a:r>
              <a:rPr lang="en-US" altLang="zh-CN" sz="1800" kern="0" dirty="0" smtClean="0">
                <a:solidFill>
                  <a:srgbClr val="004C00"/>
                </a:solidFill>
                <a:effectLst>
                  <a:outerShdw blurRad="38100" dist="38100" dir="2700000" algn="tl">
                    <a:srgbClr val="000000">
                      <a:alpha val="43137"/>
                    </a:srgbClr>
                  </a:outerShdw>
                </a:effectLst>
                <a:latin typeface="+mj-lt"/>
                <a:ea typeface="+mj-ea"/>
                <a:cs typeface="+mj-cs"/>
              </a:rPr>
              <a:t>7.8 </a:t>
            </a:r>
            <a:r>
              <a:rPr lang="zh-CN" altLang="en-US" sz="1800" kern="0" dirty="0" smtClean="0">
                <a:solidFill>
                  <a:srgbClr val="004C00"/>
                </a:solidFill>
                <a:effectLst>
                  <a:outerShdw blurRad="38100" dist="38100" dir="2700000" algn="tl">
                    <a:srgbClr val="000000">
                      <a:alpha val="43137"/>
                    </a:srgbClr>
                  </a:outerShdw>
                </a:effectLst>
                <a:latin typeface="+mj-lt"/>
                <a:ea typeface="+mj-ea"/>
                <a:cs typeface="+mj-cs"/>
              </a:rPr>
              <a:t>安全协议实践</a:t>
            </a:r>
          </a:p>
        </p:txBody>
      </p:sp>
      <p:sp>
        <p:nvSpPr>
          <p:cNvPr id="7" name="灯片编号占位符 3"/>
          <p:cNvSpPr>
            <a:spLocks noGrp="1"/>
          </p:cNvSpPr>
          <p:nvPr>
            <p:ph type="sldNum" sz="quarter" idx="12"/>
          </p:nvPr>
        </p:nvSpPr>
        <p:spPr>
          <a:xfrm>
            <a:off x="7391400" y="6477000"/>
            <a:ext cx="1295400" cy="304800"/>
          </a:xfrm>
        </p:spPr>
        <p:txBody>
          <a:bodyPr/>
          <a:lstStyle/>
          <a:p>
            <a:pPr>
              <a:defRPr/>
            </a:pPr>
            <a:fld id="{896E1043-1F2A-4C9B-855A-0B3264F68AF7}" type="slidenum">
              <a:rPr lang="en-US" altLang="zh-CN" smtClean="0"/>
              <a:pPr>
                <a:defRPr/>
              </a:pPr>
              <a:t>125</a:t>
            </a:fld>
            <a:r>
              <a:rPr lang="en-US" altLang="zh-CN" dirty="0" smtClean="0"/>
              <a:t>/</a:t>
            </a:r>
            <a:endParaRPr lang="en-US" altLang="zh-CN" dirty="0"/>
          </a:p>
        </p:txBody>
      </p:sp>
    </p:spTree>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6979" name="Rectangle 3"/>
          <p:cNvSpPr>
            <a:spLocks noGrp="1" noChangeArrowheads="1"/>
          </p:cNvSpPr>
          <p:nvPr>
            <p:ph type="body" idx="1"/>
          </p:nvPr>
        </p:nvSpPr>
        <p:spPr>
          <a:xfrm>
            <a:off x="304800" y="914400"/>
            <a:ext cx="8534400" cy="5715000"/>
          </a:xfrm>
        </p:spPr>
        <p:txBody>
          <a:bodyPr/>
          <a:lstStyle/>
          <a:p>
            <a:pPr>
              <a:lnSpc>
                <a:spcPct val="100000"/>
              </a:lnSpc>
            </a:pPr>
            <a:r>
              <a:rPr lang="en-US" altLang="zh-CN" sz="2000" dirty="0"/>
              <a:t>1992</a:t>
            </a:r>
            <a:r>
              <a:rPr lang="zh-CN" altLang="en-US" sz="2000" dirty="0"/>
              <a:t>年，第二版</a:t>
            </a:r>
          </a:p>
          <a:p>
            <a:pPr lvl="1">
              <a:lnSpc>
                <a:spcPct val="100000"/>
              </a:lnSpc>
            </a:pPr>
            <a:r>
              <a:rPr lang="zh-CN" altLang="en-US" sz="1800" dirty="0"/>
              <a:t>由于</a:t>
            </a:r>
            <a:r>
              <a:rPr lang="en-US" altLang="zh-CN" sz="1800" dirty="0"/>
              <a:t>PGP</a:t>
            </a:r>
            <a:r>
              <a:rPr lang="zh-CN" altLang="en-US" sz="1800" dirty="0"/>
              <a:t>在世界范围的传播违反了美国政府关于加密软件的出口限制，</a:t>
            </a:r>
            <a:r>
              <a:rPr lang="en-US" altLang="zh-CN" sz="1800" dirty="0"/>
              <a:t>1993</a:t>
            </a:r>
            <a:r>
              <a:rPr lang="zh-CN" altLang="en-US" sz="1800" dirty="0"/>
              <a:t>年，美国政府对他进行司法调查和控告。</a:t>
            </a:r>
          </a:p>
          <a:p>
            <a:pPr lvl="1">
              <a:lnSpc>
                <a:spcPct val="100000"/>
              </a:lnSpc>
            </a:pPr>
            <a:r>
              <a:rPr lang="zh-CN" altLang="en-US" sz="1800" dirty="0"/>
              <a:t>经过三年诉讼，美国政府撤诉。</a:t>
            </a:r>
          </a:p>
          <a:p>
            <a:pPr lvl="1">
              <a:lnSpc>
                <a:spcPct val="100000"/>
              </a:lnSpc>
            </a:pPr>
            <a:r>
              <a:rPr lang="zh-CN" altLang="en-US" sz="1800" dirty="0"/>
              <a:t>随后作者创建</a:t>
            </a:r>
            <a:r>
              <a:rPr lang="en-US" altLang="zh-CN" sz="1800" dirty="0"/>
              <a:t>PGP</a:t>
            </a:r>
            <a:r>
              <a:rPr lang="zh-CN" altLang="en-US" sz="1800" dirty="0"/>
              <a:t>公司。</a:t>
            </a:r>
          </a:p>
          <a:p>
            <a:pPr lvl="1">
              <a:lnSpc>
                <a:spcPct val="100000"/>
              </a:lnSpc>
            </a:pPr>
            <a:r>
              <a:rPr lang="en-US" altLang="zh-CN" sz="1800" dirty="0"/>
              <a:t>1997</a:t>
            </a:r>
            <a:r>
              <a:rPr lang="zh-CN" altLang="en-US" sz="1800" dirty="0"/>
              <a:t>年， </a:t>
            </a:r>
            <a:r>
              <a:rPr lang="en-US" altLang="zh-CN" sz="1800" dirty="0"/>
              <a:t>PGP</a:t>
            </a:r>
            <a:r>
              <a:rPr lang="zh-CN" altLang="en-US" sz="1800" dirty="0"/>
              <a:t>公司被</a:t>
            </a:r>
            <a:r>
              <a:rPr lang="en-US" altLang="zh-CN" sz="1800" dirty="0"/>
              <a:t>NAI</a:t>
            </a:r>
            <a:r>
              <a:rPr lang="zh-CN" altLang="en-US" sz="1800" dirty="0"/>
              <a:t>公司收购，增加了许多新的功能。</a:t>
            </a:r>
          </a:p>
          <a:p>
            <a:pPr lvl="1">
              <a:lnSpc>
                <a:spcPct val="100000"/>
              </a:lnSpc>
            </a:pPr>
            <a:r>
              <a:rPr lang="en-US" altLang="zh-CN" sz="1800" dirty="0"/>
              <a:t>2001</a:t>
            </a:r>
            <a:r>
              <a:rPr lang="zh-CN" altLang="en-US" sz="1800" dirty="0"/>
              <a:t>年，</a:t>
            </a:r>
            <a:r>
              <a:rPr lang="en-US" altLang="zh-CN" sz="1800" dirty="0"/>
              <a:t>NAI</a:t>
            </a:r>
            <a:r>
              <a:rPr lang="zh-CN" altLang="en-US" sz="1800" dirty="0"/>
              <a:t>出售</a:t>
            </a:r>
            <a:r>
              <a:rPr lang="en-US" altLang="zh-CN" sz="1800" dirty="0"/>
              <a:t>PGP</a:t>
            </a:r>
            <a:r>
              <a:rPr lang="zh-CN" altLang="en-US" sz="1800" dirty="0"/>
              <a:t>公司的股份，投资者收购后成立了新的</a:t>
            </a:r>
            <a:r>
              <a:rPr lang="en-US" altLang="zh-CN" sz="1800" dirty="0"/>
              <a:t>PGP</a:t>
            </a:r>
            <a:r>
              <a:rPr lang="zh-CN" altLang="en-US" sz="1800" dirty="0"/>
              <a:t>有限公司</a:t>
            </a:r>
          </a:p>
          <a:p>
            <a:pPr>
              <a:lnSpc>
                <a:spcPct val="100000"/>
              </a:lnSpc>
            </a:pPr>
            <a:r>
              <a:rPr lang="zh-CN" altLang="en-US" sz="2000" dirty="0"/>
              <a:t>规避美国法律限制：</a:t>
            </a:r>
          </a:p>
          <a:p>
            <a:pPr lvl="1">
              <a:lnSpc>
                <a:spcPct val="100000"/>
              </a:lnSpc>
            </a:pPr>
            <a:r>
              <a:rPr lang="en-US" altLang="zh-CN" sz="1800" dirty="0"/>
              <a:t>1</a:t>
            </a:r>
            <a:r>
              <a:rPr lang="zh-CN" altLang="en-US" sz="1800" dirty="0"/>
              <a:t>）把程序源代码放到美国国外</a:t>
            </a:r>
          </a:p>
          <a:p>
            <a:pPr lvl="1">
              <a:lnSpc>
                <a:spcPct val="100000"/>
              </a:lnSpc>
            </a:pPr>
            <a:r>
              <a:rPr lang="en-US" altLang="zh-CN" sz="1800" dirty="0"/>
              <a:t>2</a:t>
            </a:r>
            <a:r>
              <a:rPr lang="zh-CN" altLang="en-US" sz="1800" dirty="0"/>
              <a:t>）</a:t>
            </a:r>
            <a:r>
              <a:rPr lang="en-US" altLang="zh-CN" sz="1800" dirty="0"/>
              <a:t>1997</a:t>
            </a:r>
            <a:r>
              <a:rPr lang="zh-CN" altLang="en-US" sz="1800" dirty="0"/>
              <a:t>年，源代码印刷成书，出口国外后，由志愿者识别文字后重新编译</a:t>
            </a:r>
          </a:p>
          <a:p>
            <a:pPr>
              <a:lnSpc>
                <a:spcPct val="100000"/>
              </a:lnSpc>
            </a:pPr>
            <a:r>
              <a:rPr lang="zh-CN" altLang="en-US" sz="2000" dirty="0"/>
              <a:t>优势： </a:t>
            </a:r>
          </a:p>
          <a:p>
            <a:pPr lvl="1">
              <a:lnSpc>
                <a:spcPct val="100000"/>
              </a:lnSpc>
            </a:pPr>
            <a:r>
              <a:rPr lang="en-US" altLang="zh-CN" sz="1800" dirty="0"/>
              <a:t>1</a:t>
            </a:r>
            <a:r>
              <a:rPr lang="zh-CN" altLang="en-US" sz="1800" dirty="0"/>
              <a:t>）把</a:t>
            </a:r>
            <a:r>
              <a:rPr lang="en-US" altLang="zh-CN" sz="1800" dirty="0"/>
              <a:t>RSA</a:t>
            </a:r>
            <a:r>
              <a:rPr lang="zh-CN" altLang="en-US" sz="1800" dirty="0"/>
              <a:t>公钥体制和传统对称加密体制进行高度结合， </a:t>
            </a:r>
            <a:r>
              <a:rPr lang="en-US" altLang="zh-CN" sz="1800" dirty="0"/>
              <a:t>2</a:t>
            </a:r>
            <a:r>
              <a:rPr lang="zh-CN" altLang="en-US" sz="1800" dirty="0"/>
              <a:t>）**源码开放：算法安全性，漏洞弥补，避免后门， </a:t>
            </a:r>
            <a:r>
              <a:rPr lang="en-US" altLang="zh-CN" sz="1800" dirty="0"/>
              <a:t>3</a:t>
            </a:r>
            <a:r>
              <a:rPr lang="zh-CN" altLang="en-US" sz="1800" dirty="0"/>
              <a:t>）多操作系统平台支持，</a:t>
            </a:r>
            <a:r>
              <a:rPr lang="en-US" altLang="zh-CN" sz="1800" dirty="0"/>
              <a:t>4</a:t>
            </a:r>
            <a:r>
              <a:rPr lang="zh-CN" altLang="en-US" sz="1800" dirty="0"/>
              <a:t>）在数字签名和密钥管理方面有独特的设计， </a:t>
            </a:r>
            <a:r>
              <a:rPr lang="en-US" altLang="zh-CN" sz="1800" dirty="0"/>
              <a:t>5</a:t>
            </a:r>
            <a:r>
              <a:rPr lang="zh-CN" altLang="en-US" sz="1800" dirty="0"/>
              <a:t>）历史悠久，功能全面，用户较多，成为事实标准</a:t>
            </a:r>
          </a:p>
        </p:txBody>
      </p:sp>
      <p:sp>
        <p:nvSpPr>
          <p:cNvPr id="9" name="标题 1"/>
          <p:cNvSpPr>
            <a:spLocks noGrp="1"/>
          </p:cNvSpPr>
          <p:nvPr>
            <p:ph type="title"/>
          </p:nvPr>
        </p:nvSpPr>
        <p:spPr>
          <a:xfrm>
            <a:off x="533400" y="381000"/>
            <a:ext cx="7696200" cy="533400"/>
          </a:xfrm>
        </p:spPr>
        <p:txBody>
          <a:bodyPr/>
          <a:lstStyle/>
          <a:p>
            <a:r>
              <a:rPr lang="en-US" altLang="zh-CN" dirty="0" smtClean="0"/>
              <a:t>7.8.4 PGP</a:t>
            </a:r>
            <a:r>
              <a:rPr lang="zh-CN" altLang="en-US" dirty="0" smtClean="0"/>
              <a:t>协议简介</a:t>
            </a:r>
            <a:endParaRPr lang="zh-CN" altLang="en-US" dirty="0"/>
          </a:p>
        </p:txBody>
      </p:sp>
      <p:sp>
        <p:nvSpPr>
          <p:cNvPr id="10" name="标题 1"/>
          <p:cNvSpPr txBox="1">
            <a:spLocks/>
          </p:cNvSpPr>
          <p:nvPr/>
        </p:nvSpPr>
        <p:spPr bwMode="auto">
          <a:xfrm>
            <a:off x="533400" y="0"/>
            <a:ext cx="7696200" cy="304800"/>
          </a:xfrm>
          <a:prstGeom prst="rect">
            <a:avLst/>
          </a:prstGeom>
          <a:solidFill>
            <a:schemeClr val="accent5"/>
          </a:solidFill>
          <a:ln w="9525">
            <a:noFill/>
            <a:miter lim="800000"/>
            <a:headEnd/>
            <a:tailEnd/>
          </a:ln>
        </p:spPr>
        <p:txBody>
          <a:bodyPr vert="horz" wrap="square" lIns="91440" tIns="45720" rIns="91440" bIns="45720" numCol="1" anchor="b" anchorCtr="0" compatLnSpc="1">
            <a:prstTxWarp prst="textNoShape">
              <a:avLst/>
            </a:prstTxWarp>
          </a:bodyPr>
          <a:lstStyle/>
          <a:p>
            <a:pPr algn="l" eaLnBrk="0" hangingPunct="0">
              <a:defRPr/>
            </a:pPr>
            <a:r>
              <a:rPr lang="zh-CN" altLang="en-US" sz="1800" kern="0" dirty="0" smtClean="0">
                <a:solidFill>
                  <a:srgbClr val="004C00"/>
                </a:solidFill>
                <a:effectLst>
                  <a:outerShdw blurRad="38100" dist="38100" dir="2700000" algn="tl">
                    <a:srgbClr val="000000">
                      <a:alpha val="43137"/>
                    </a:srgbClr>
                  </a:outerShdw>
                </a:effectLst>
                <a:latin typeface="+mj-lt"/>
                <a:ea typeface="+mj-ea"/>
                <a:cs typeface="+mj-cs"/>
              </a:rPr>
              <a:t>第七章 密码协议：</a:t>
            </a:r>
            <a:r>
              <a:rPr lang="en-US" altLang="zh-CN" sz="1800" kern="0" dirty="0" smtClean="0">
                <a:solidFill>
                  <a:srgbClr val="004C00"/>
                </a:solidFill>
                <a:effectLst>
                  <a:outerShdw blurRad="38100" dist="38100" dir="2700000" algn="tl">
                    <a:srgbClr val="000000">
                      <a:alpha val="43137"/>
                    </a:srgbClr>
                  </a:outerShdw>
                </a:effectLst>
                <a:latin typeface="+mj-lt"/>
                <a:ea typeface="+mj-ea"/>
                <a:cs typeface="+mj-cs"/>
              </a:rPr>
              <a:t>7.8 </a:t>
            </a:r>
            <a:r>
              <a:rPr lang="zh-CN" altLang="en-US" sz="1800" kern="0" dirty="0" smtClean="0">
                <a:solidFill>
                  <a:srgbClr val="004C00"/>
                </a:solidFill>
                <a:effectLst>
                  <a:outerShdw blurRad="38100" dist="38100" dir="2700000" algn="tl">
                    <a:srgbClr val="000000">
                      <a:alpha val="43137"/>
                    </a:srgbClr>
                  </a:outerShdw>
                </a:effectLst>
                <a:latin typeface="+mj-lt"/>
                <a:ea typeface="+mj-ea"/>
                <a:cs typeface="+mj-cs"/>
              </a:rPr>
              <a:t>安全协议实践</a:t>
            </a:r>
          </a:p>
        </p:txBody>
      </p:sp>
      <p:sp>
        <p:nvSpPr>
          <p:cNvPr id="11" name="灯片编号占位符 3"/>
          <p:cNvSpPr>
            <a:spLocks noGrp="1"/>
          </p:cNvSpPr>
          <p:nvPr>
            <p:ph type="sldNum" sz="quarter" idx="12"/>
          </p:nvPr>
        </p:nvSpPr>
        <p:spPr>
          <a:xfrm>
            <a:off x="7391400" y="6477000"/>
            <a:ext cx="1295400" cy="304800"/>
          </a:xfrm>
        </p:spPr>
        <p:txBody>
          <a:bodyPr/>
          <a:lstStyle/>
          <a:p>
            <a:pPr>
              <a:defRPr/>
            </a:pPr>
            <a:fld id="{896E1043-1F2A-4C9B-855A-0B3264F68AF7}" type="slidenum">
              <a:rPr lang="en-US" altLang="zh-CN" smtClean="0"/>
              <a:pPr>
                <a:defRPr/>
              </a:pPr>
              <a:t>126</a:t>
            </a:fld>
            <a:r>
              <a:rPr lang="en-US" altLang="zh-CN" dirty="0" smtClean="0"/>
              <a:t>/</a:t>
            </a:r>
            <a:endParaRPr lang="en-US" altLang="zh-CN" dirty="0"/>
          </a:p>
        </p:txBody>
      </p:sp>
    </p:spTree>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03" name="Rectangle 3"/>
          <p:cNvSpPr>
            <a:spLocks noGrp="1" noChangeArrowheads="1"/>
          </p:cNvSpPr>
          <p:nvPr>
            <p:ph type="body" idx="1"/>
          </p:nvPr>
        </p:nvSpPr>
        <p:spPr/>
        <p:txBody>
          <a:bodyPr/>
          <a:lstStyle/>
          <a:p>
            <a:pPr>
              <a:lnSpc>
                <a:spcPct val="110000"/>
              </a:lnSpc>
            </a:pPr>
            <a:r>
              <a:rPr lang="zh-CN" altLang="en-US"/>
              <a:t>标准化进程</a:t>
            </a:r>
          </a:p>
          <a:p>
            <a:pPr lvl="1">
              <a:lnSpc>
                <a:spcPct val="110000"/>
              </a:lnSpc>
            </a:pPr>
            <a:r>
              <a:rPr lang="en-US" altLang="zh-CN"/>
              <a:t>RFC1991 </a:t>
            </a:r>
            <a:r>
              <a:rPr lang="en-US" altLang="zh-CN">
                <a:latin typeface="华文中宋"/>
              </a:rPr>
              <a:t>——</a:t>
            </a:r>
            <a:r>
              <a:rPr lang="en-US" altLang="zh-CN"/>
              <a:t> PGP Message Exchange Formats </a:t>
            </a:r>
          </a:p>
          <a:p>
            <a:pPr lvl="1">
              <a:lnSpc>
                <a:spcPct val="110000"/>
              </a:lnSpc>
            </a:pPr>
            <a:r>
              <a:rPr lang="en-US" altLang="zh-CN"/>
              <a:t>RFC2015</a:t>
            </a:r>
            <a:r>
              <a:rPr lang="en-US" altLang="zh-CN">
                <a:latin typeface="华文中宋"/>
              </a:rPr>
              <a:t>——</a:t>
            </a:r>
            <a:r>
              <a:rPr lang="en-US" altLang="zh-CN"/>
              <a:t>MIME Security with Pretty Good Privacy (PGP)</a:t>
            </a:r>
          </a:p>
          <a:p>
            <a:pPr lvl="1">
              <a:lnSpc>
                <a:spcPct val="110000"/>
              </a:lnSpc>
            </a:pPr>
            <a:r>
              <a:rPr lang="en-US" altLang="zh-CN"/>
              <a:t>RFC3156 </a:t>
            </a:r>
            <a:r>
              <a:rPr lang="en-US" altLang="zh-CN">
                <a:latin typeface="华文中宋"/>
              </a:rPr>
              <a:t>——</a:t>
            </a:r>
            <a:r>
              <a:rPr lang="en-US" altLang="zh-CN"/>
              <a:t> MIME Security with OpenPGP</a:t>
            </a:r>
          </a:p>
          <a:p>
            <a:pPr lvl="1">
              <a:lnSpc>
                <a:spcPct val="110000"/>
              </a:lnSpc>
            </a:pPr>
            <a:r>
              <a:rPr lang="en-US" altLang="zh-CN"/>
              <a:t>RFC4880 </a:t>
            </a:r>
            <a:r>
              <a:rPr lang="en-US" altLang="zh-CN">
                <a:latin typeface="华文中宋"/>
              </a:rPr>
              <a:t>——</a:t>
            </a:r>
            <a:r>
              <a:rPr lang="en-US" altLang="zh-CN"/>
              <a:t> OpenPGP Message Format</a:t>
            </a:r>
          </a:p>
          <a:p>
            <a:pPr lvl="1">
              <a:lnSpc>
                <a:spcPct val="110000"/>
              </a:lnSpc>
            </a:pPr>
            <a:endParaRPr lang="en-US" altLang="zh-CN"/>
          </a:p>
        </p:txBody>
      </p:sp>
      <p:sp>
        <p:nvSpPr>
          <p:cNvPr id="5" name="标题 1"/>
          <p:cNvSpPr>
            <a:spLocks noGrp="1"/>
          </p:cNvSpPr>
          <p:nvPr>
            <p:ph type="title"/>
          </p:nvPr>
        </p:nvSpPr>
        <p:spPr>
          <a:xfrm>
            <a:off x="533400" y="381000"/>
            <a:ext cx="7696200" cy="533400"/>
          </a:xfrm>
        </p:spPr>
        <p:txBody>
          <a:bodyPr/>
          <a:lstStyle/>
          <a:p>
            <a:r>
              <a:rPr lang="en-US" altLang="zh-CN" dirty="0" smtClean="0"/>
              <a:t>7.8.4 PGP</a:t>
            </a:r>
            <a:r>
              <a:rPr lang="zh-CN" altLang="en-US" dirty="0" smtClean="0"/>
              <a:t>协议简介</a:t>
            </a:r>
            <a:endParaRPr lang="zh-CN" altLang="en-US" dirty="0"/>
          </a:p>
        </p:txBody>
      </p:sp>
      <p:sp>
        <p:nvSpPr>
          <p:cNvPr id="7" name="标题 1"/>
          <p:cNvSpPr txBox="1">
            <a:spLocks/>
          </p:cNvSpPr>
          <p:nvPr/>
        </p:nvSpPr>
        <p:spPr bwMode="auto">
          <a:xfrm>
            <a:off x="533400" y="0"/>
            <a:ext cx="7696200" cy="304800"/>
          </a:xfrm>
          <a:prstGeom prst="rect">
            <a:avLst/>
          </a:prstGeom>
          <a:solidFill>
            <a:schemeClr val="accent5"/>
          </a:solidFill>
          <a:ln w="9525">
            <a:noFill/>
            <a:miter lim="800000"/>
            <a:headEnd/>
            <a:tailEnd/>
          </a:ln>
        </p:spPr>
        <p:txBody>
          <a:bodyPr vert="horz" wrap="square" lIns="91440" tIns="45720" rIns="91440" bIns="45720" numCol="1" anchor="b" anchorCtr="0" compatLnSpc="1">
            <a:prstTxWarp prst="textNoShape">
              <a:avLst/>
            </a:prstTxWarp>
          </a:bodyPr>
          <a:lstStyle/>
          <a:p>
            <a:pPr algn="l" eaLnBrk="0" hangingPunct="0">
              <a:defRPr/>
            </a:pPr>
            <a:r>
              <a:rPr lang="zh-CN" altLang="en-US" sz="1800" kern="0" dirty="0" smtClean="0">
                <a:solidFill>
                  <a:srgbClr val="004C00"/>
                </a:solidFill>
                <a:effectLst>
                  <a:outerShdw blurRad="38100" dist="38100" dir="2700000" algn="tl">
                    <a:srgbClr val="000000">
                      <a:alpha val="43137"/>
                    </a:srgbClr>
                  </a:outerShdw>
                </a:effectLst>
                <a:latin typeface="+mj-lt"/>
                <a:ea typeface="+mj-ea"/>
                <a:cs typeface="+mj-cs"/>
              </a:rPr>
              <a:t>第七章 密码协议：</a:t>
            </a:r>
            <a:r>
              <a:rPr lang="en-US" altLang="zh-CN" sz="1800" kern="0" dirty="0" smtClean="0">
                <a:solidFill>
                  <a:srgbClr val="004C00"/>
                </a:solidFill>
                <a:effectLst>
                  <a:outerShdw blurRad="38100" dist="38100" dir="2700000" algn="tl">
                    <a:srgbClr val="000000">
                      <a:alpha val="43137"/>
                    </a:srgbClr>
                  </a:outerShdw>
                </a:effectLst>
                <a:latin typeface="+mj-lt"/>
                <a:ea typeface="+mj-ea"/>
                <a:cs typeface="+mj-cs"/>
              </a:rPr>
              <a:t>7.8 </a:t>
            </a:r>
            <a:r>
              <a:rPr lang="zh-CN" altLang="en-US" sz="1800" kern="0" dirty="0" smtClean="0">
                <a:solidFill>
                  <a:srgbClr val="004C00"/>
                </a:solidFill>
                <a:effectLst>
                  <a:outerShdw blurRad="38100" dist="38100" dir="2700000" algn="tl">
                    <a:srgbClr val="000000">
                      <a:alpha val="43137"/>
                    </a:srgbClr>
                  </a:outerShdw>
                </a:effectLst>
                <a:latin typeface="+mj-lt"/>
                <a:ea typeface="+mj-ea"/>
                <a:cs typeface="+mj-cs"/>
              </a:rPr>
              <a:t>安全协议实践</a:t>
            </a:r>
          </a:p>
        </p:txBody>
      </p:sp>
      <p:sp>
        <p:nvSpPr>
          <p:cNvPr id="8" name="灯片编号占位符 3"/>
          <p:cNvSpPr>
            <a:spLocks noGrp="1"/>
          </p:cNvSpPr>
          <p:nvPr>
            <p:ph type="sldNum" sz="quarter" idx="12"/>
          </p:nvPr>
        </p:nvSpPr>
        <p:spPr>
          <a:xfrm>
            <a:off x="7391400" y="6477000"/>
            <a:ext cx="1295400" cy="304800"/>
          </a:xfrm>
        </p:spPr>
        <p:txBody>
          <a:bodyPr/>
          <a:lstStyle/>
          <a:p>
            <a:pPr>
              <a:defRPr/>
            </a:pPr>
            <a:fld id="{896E1043-1F2A-4C9B-855A-0B3264F68AF7}" type="slidenum">
              <a:rPr lang="en-US" altLang="zh-CN" smtClean="0"/>
              <a:pPr>
                <a:defRPr/>
              </a:pPr>
              <a:t>127</a:t>
            </a:fld>
            <a:r>
              <a:rPr lang="en-US" altLang="zh-CN" dirty="0" smtClean="0"/>
              <a:t>/</a:t>
            </a:r>
            <a:endParaRPr lang="en-US" altLang="zh-CN" dirty="0"/>
          </a:p>
        </p:txBody>
      </p:sp>
    </p:spTree>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9027" name="Rectangle 3"/>
          <p:cNvSpPr>
            <a:spLocks noGrp="1" noChangeArrowheads="1"/>
          </p:cNvSpPr>
          <p:nvPr>
            <p:ph type="body" sz="half" idx="1"/>
          </p:nvPr>
        </p:nvSpPr>
        <p:spPr>
          <a:xfrm>
            <a:off x="381000" y="1143000"/>
            <a:ext cx="8153400" cy="1752600"/>
          </a:xfrm>
        </p:spPr>
        <p:txBody>
          <a:bodyPr/>
          <a:lstStyle/>
          <a:p>
            <a:pPr>
              <a:lnSpc>
                <a:spcPct val="110000"/>
              </a:lnSpc>
            </a:pPr>
            <a:r>
              <a:rPr lang="en-US" altLang="zh-CN" sz="2800" dirty="0"/>
              <a:t>PGP</a:t>
            </a:r>
            <a:r>
              <a:rPr lang="zh-CN" altLang="en-US" sz="2800" dirty="0"/>
              <a:t>提供</a:t>
            </a:r>
            <a:r>
              <a:rPr lang="en-US" altLang="zh-CN" sz="2800" dirty="0"/>
              <a:t>5</a:t>
            </a:r>
            <a:r>
              <a:rPr lang="zh-CN" altLang="en-US" sz="2800" dirty="0"/>
              <a:t>种业务</a:t>
            </a:r>
          </a:p>
          <a:p>
            <a:pPr lvl="1">
              <a:lnSpc>
                <a:spcPct val="110000"/>
              </a:lnSpc>
            </a:pPr>
            <a:r>
              <a:rPr lang="zh-CN" altLang="en-US" sz="2400" dirty="0"/>
              <a:t>认证性；保密性；数据压缩；电子邮件兼容性；分段</a:t>
            </a:r>
          </a:p>
          <a:p>
            <a:pPr lvl="1">
              <a:lnSpc>
                <a:spcPct val="110000"/>
              </a:lnSpc>
            </a:pPr>
            <a:r>
              <a:rPr lang="zh-CN" altLang="en-US" sz="2400" dirty="0"/>
              <a:t>表</a:t>
            </a:r>
            <a:r>
              <a:rPr lang="en-US" altLang="zh-CN" sz="2400" dirty="0"/>
              <a:t>8-1</a:t>
            </a:r>
            <a:r>
              <a:rPr lang="zh-CN" altLang="en-US" sz="2400" dirty="0"/>
              <a:t>是这</a:t>
            </a:r>
            <a:r>
              <a:rPr lang="en-US" altLang="zh-CN" sz="2400" dirty="0"/>
              <a:t>5</a:t>
            </a:r>
            <a:r>
              <a:rPr lang="zh-CN" altLang="en-US" sz="2400" dirty="0"/>
              <a:t>种业务的总结</a:t>
            </a:r>
          </a:p>
        </p:txBody>
      </p:sp>
      <p:graphicFrame>
        <p:nvGraphicFramePr>
          <p:cNvPr id="769029" name="Object 5"/>
          <p:cNvGraphicFramePr>
            <a:graphicFrameLocks noGrp="1" noChangeAspect="1"/>
          </p:cNvGraphicFramePr>
          <p:nvPr>
            <p:ph sz="half" idx="2"/>
          </p:nvPr>
        </p:nvGraphicFramePr>
        <p:xfrm>
          <a:off x="546100" y="2922588"/>
          <a:ext cx="8126413" cy="3670300"/>
        </p:xfrm>
        <a:graphic>
          <a:graphicData uri="http://schemas.openxmlformats.org/presentationml/2006/ole">
            <p:oleObj spid="_x0000_s1054746" name="Visio" r:id="rId3" imgW="6568847" imgH="2967623" progId="Visio.Drawing.11">
              <p:embed/>
            </p:oleObj>
          </a:graphicData>
        </a:graphic>
      </p:graphicFrame>
      <p:sp>
        <p:nvSpPr>
          <p:cNvPr id="6" name="标题 1"/>
          <p:cNvSpPr txBox="1">
            <a:spLocks/>
          </p:cNvSpPr>
          <p:nvPr/>
        </p:nvSpPr>
        <p:spPr bwMode="auto">
          <a:xfrm>
            <a:off x="533400" y="381000"/>
            <a:ext cx="7696200" cy="5334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l" rtl="0" eaLnBrk="0" fontAlgn="base" hangingPunct="0">
              <a:spcBef>
                <a:spcPct val="0"/>
              </a:spcBef>
              <a:spcAft>
                <a:spcPct val="0"/>
              </a:spcAft>
              <a:defRPr sz="3600" b="1">
                <a:solidFill>
                  <a:srgbClr val="C3093E"/>
                </a:solidFill>
                <a:effectLst>
                  <a:outerShdw blurRad="38100" dist="38100" dir="2700000" algn="tl">
                    <a:srgbClr val="000000">
                      <a:alpha val="43137"/>
                    </a:srgbClr>
                  </a:outerShdw>
                </a:effectLst>
                <a:latin typeface="+mj-lt"/>
                <a:ea typeface="+mj-ea"/>
                <a:cs typeface="+mj-cs"/>
              </a:defRPr>
            </a:lvl1pPr>
            <a:lvl2pPr algn="l" rtl="0" eaLnBrk="0" fontAlgn="base" hangingPunct="0">
              <a:spcBef>
                <a:spcPct val="0"/>
              </a:spcBef>
              <a:spcAft>
                <a:spcPct val="0"/>
              </a:spcAft>
              <a:defRPr sz="3600" b="1">
                <a:solidFill>
                  <a:srgbClr val="C3093E"/>
                </a:solidFill>
                <a:latin typeface="Arial" pitchFamily="34" charset="0"/>
                <a:ea typeface="华文中宋" pitchFamily="2" charset="-122"/>
              </a:defRPr>
            </a:lvl2pPr>
            <a:lvl3pPr algn="l" rtl="0" eaLnBrk="0" fontAlgn="base" hangingPunct="0">
              <a:spcBef>
                <a:spcPct val="0"/>
              </a:spcBef>
              <a:spcAft>
                <a:spcPct val="0"/>
              </a:spcAft>
              <a:defRPr sz="3600" b="1">
                <a:solidFill>
                  <a:srgbClr val="C3093E"/>
                </a:solidFill>
                <a:latin typeface="Arial" pitchFamily="34" charset="0"/>
                <a:ea typeface="华文中宋" pitchFamily="2" charset="-122"/>
              </a:defRPr>
            </a:lvl3pPr>
            <a:lvl4pPr algn="l" rtl="0" eaLnBrk="0" fontAlgn="base" hangingPunct="0">
              <a:spcBef>
                <a:spcPct val="0"/>
              </a:spcBef>
              <a:spcAft>
                <a:spcPct val="0"/>
              </a:spcAft>
              <a:defRPr sz="3600" b="1">
                <a:solidFill>
                  <a:srgbClr val="C3093E"/>
                </a:solidFill>
                <a:latin typeface="Arial" pitchFamily="34" charset="0"/>
                <a:ea typeface="华文中宋" pitchFamily="2" charset="-122"/>
              </a:defRPr>
            </a:lvl4pPr>
            <a:lvl5pPr algn="l" rtl="0" eaLnBrk="0" fontAlgn="base" hangingPunct="0">
              <a:spcBef>
                <a:spcPct val="0"/>
              </a:spcBef>
              <a:spcAft>
                <a:spcPct val="0"/>
              </a:spcAft>
              <a:defRPr sz="3600" b="1">
                <a:solidFill>
                  <a:srgbClr val="C3093E"/>
                </a:solidFill>
                <a:latin typeface="Arial" pitchFamily="34" charset="0"/>
                <a:ea typeface="华文中宋" pitchFamily="2" charset="-122"/>
              </a:defRPr>
            </a:lvl5pPr>
            <a:lvl6pPr marL="457200" algn="l" rtl="0" fontAlgn="base">
              <a:spcBef>
                <a:spcPct val="0"/>
              </a:spcBef>
              <a:spcAft>
                <a:spcPct val="0"/>
              </a:spcAft>
              <a:defRPr sz="3600" b="1">
                <a:solidFill>
                  <a:srgbClr val="C3093E"/>
                </a:solidFill>
                <a:latin typeface="Arial" pitchFamily="34" charset="0"/>
                <a:ea typeface="华文中宋" pitchFamily="2" charset="-122"/>
              </a:defRPr>
            </a:lvl6pPr>
            <a:lvl7pPr marL="914400" algn="l" rtl="0" fontAlgn="base">
              <a:spcBef>
                <a:spcPct val="0"/>
              </a:spcBef>
              <a:spcAft>
                <a:spcPct val="0"/>
              </a:spcAft>
              <a:defRPr sz="3600" b="1">
                <a:solidFill>
                  <a:srgbClr val="C3093E"/>
                </a:solidFill>
                <a:latin typeface="Arial" pitchFamily="34" charset="0"/>
                <a:ea typeface="华文中宋" pitchFamily="2" charset="-122"/>
              </a:defRPr>
            </a:lvl7pPr>
            <a:lvl8pPr marL="1371600" algn="l" rtl="0" fontAlgn="base">
              <a:spcBef>
                <a:spcPct val="0"/>
              </a:spcBef>
              <a:spcAft>
                <a:spcPct val="0"/>
              </a:spcAft>
              <a:defRPr sz="3600" b="1">
                <a:solidFill>
                  <a:srgbClr val="C3093E"/>
                </a:solidFill>
                <a:latin typeface="Arial" pitchFamily="34" charset="0"/>
                <a:ea typeface="华文中宋" pitchFamily="2" charset="-122"/>
              </a:defRPr>
            </a:lvl8pPr>
            <a:lvl9pPr marL="1828800" algn="l" rtl="0" fontAlgn="base">
              <a:spcBef>
                <a:spcPct val="0"/>
              </a:spcBef>
              <a:spcAft>
                <a:spcPct val="0"/>
              </a:spcAft>
              <a:defRPr sz="3600" b="1">
                <a:solidFill>
                  <a:srgbClr val="C3093E"/>
                </a:solidFill>
                <a:latin typeface="Arial" pitchFamily="34" charset="0"/>
                <a:ea typeface="华文中宋" pitchFamily="2" charset="-122"/>
              </a:defRPr>
            </a:lvl9pPr>
          </a:lstStyle>
          <a:p>
            <a:r>
              <a:rPr lang="en-US" altLang="zh-CN" kern="0" dirty="0" smtClean="0"/>
              <a:t>7.8.4.1 </a:t>
            </a:r>
            <a:r>
              <a:rPr lang="zh-CN" altLang="en-US" kern="0" dirty="0" smtClean="0"/>
              <a:t>运行方式</a:t>
            </a:r>
            <a:endParaRPr lang="zh-CN" altLang="en-US" kern="0" dirty="0"/>
          </a:p>
        </p:txBody>
      </p:sp>
      <p:sp>
        <p:nvSpPr>
          <p:cNvPr id="8" name="标题 1"/>
          <p:cNvSpPr txBox="1">
            <a:spLocks/>
          </p:cNvSpPr>
          <p:nvPr/>
        </p:nvSpPr>
        <p:spPr bwMode="auto">
          <a:xfrm>
            <a:off x="533400" y="0"/>
            <a:ext cx="7696200" cy="304800"/>
          </a:xfrm>
          <a:prstGeom prst="rect">
            <a:avLst/>
          </a:prstGeom>
          <a:solidFill>
            <a:schemeClr val="accent5"/>
          </a:solidFill>
          <a:ln w="9525">
            <a:noFill/>
            <a:miter lim="800000"/>
            <a:headEnd/>
            <a:tailEnd/>
          </a:ln>
        </p:spPr>
        <p:txBody>
          <a:bodyPr vert="horz" wrap="square" lIns="91440" tIns="45720" rIns="91440" bIns="45720" numCol="1" anchor="b" anchorCtr="0" compatLnSpc="1">
            <a:prstTxWarp prst="textNoShape">
              <a:avLst/>
            </a:prstTxWarp>
          </a:bodyPr>
          <a:lstStyle/>
          <a:p>
            <a:pPr algn="l" eaLnBrk="0" hangingPunct="0">
              <a:defRPr/>
            </a:pPr>
            <a:r>
              <a:rPr lang="zh-CN" altLang="en-US" sz="1800" kern="0" dirty="0" smtClean="0">
                <a:solidFill>
                  <a:srgbClr val="004C00"/>
                </a:solidFill>
                <a:effectLst>
                  <a:outerShdw blurRad="38100" dist="38100" dir="2700000" algn="tl">
                    <a:srgbClr val="000000">
                      <a:alpha val="43137"/>
                    </a:srgbClr>
                  </a:outerShdw>
                </a:effectLst>
                <a:latin typeface="+mj-lt"/>
                <a:ea typeface="+mj-ea"/>
                <a:cs typeface="+mj-cs"/>
              </a:rPr>
              <a:t>第七章 密码协议：</a:t>
            </a:r>
            <a:r>
              <a:rPr lang="en-US" altLang="zh-CN" sz="1800" kern="0" dirty="0" smtClean="0">
                <a:solidFill>
                  <a:srgbClr val="004C00"/>
                </a:solidFill>
                <a:effectLst>
                  <a:outerShdw blurRad="38100" dist="38100" dir="2700000" algn="tl">
                    <a:srgbClr val="000000">
                      <a:alpha val="43137"/>
                    </a:srgbClr>
                  </a:outerShdw>
                </a:effectLst>
                <a:latin typeface="+mj-lt"/>
                <a:ea typeface="+mj-ea"/>
                <a:cs typeface="+mj-cs"/>
              </a:rPr>
              <a:t>7.8 </a:t>
            </a:r>
            <a:r>
              <a:rPr lang="zh-CN" altLang="en-US" sz="1800" kern="0" dirty="0" smtClean="0">
                <a:solidFill>
                  <a:srgbClr val="004C00"/>
                </a:solidFill>
                <a:effectLst>
                  <a:outerShdw blurRad="38100" dist="38100" dir="2700000" algn="tl">
                    <a:srgbClr val="000000">
                      <a:alpha val="43137"/>
                    </a:srgbClr>
                  </a:outerShdw>
                </a:effectLst>
                <a:latin typeface="+mj-lt"/>
                <a:ea typeface="+mj-ea"/>
                <a:cs typeface="+mj-cs"/>
              </a:rPr>
              <a:t>安全协议实践</a:t>
            </a:r>
          </a:p>
        </p:txBody>
      </p:sp>
      <p:sp>
        <p:nvSpPr>
          <p:cNvPr id="9" name="灯片编号占位符 3"/>
          <p:cNvSpPr>
            <a:spLocks noGrp="1"/>
          </p:cNvSpPr>
          <p:nvPr>
            <p:ph type="sldNum" sz="quarter" idx="12"/>
          </p:nvPr>
        </p:nvSpPr>
        <p:spPr>
          <a:xfrm>
            <a:off x="7391400" y="6477000"/>
            <a:ext cx="1295400" cy="304800"/>
          </a:xfrm>
        </p:spPr>
        <p:txBody>
          <a:bodyPr/>
          <a:lstStyle/>
          <a:p>
            <a:pPr>
              <a:defRPr/>
            </a:pPr>
            <a:fld id="{896E1043-1F2A-4C9B-855A-0B3264F68AF7}" type="slidenum">
              <a:rPr lang="en-US" altLang="zh-CN" smtClean="0"/>
              <a:pPr>
                <a:defRPr/>
              </a:pPr>
              <a:t>128</a:t>
            </a:fld>
            <a:r>
              <a:rPr lang="en-US" altLang="zh-CN" dirty="0" smtClean="0"/>
              <a:t>/</a:t>
            </a:r>
            <a:endParaRPr lang="en-US" altLang="zh-CN" dirty="0"/>
          </a:p>
        </p:txBody>
      </p:sp>
    </p:spTree>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0051" name="Rectangle 3"/>
          <p:cNvSpPr>
            <a:spLocks noGrp="1" noChangeArrowheads="1"/>
          </p:cNvSpPr>
          <p:nvPr>
            <p:ph type="body" idx="1"/>
          </p:nvPr>
        </p:nvSpPr>
        <p:spPr>
          <a:xfrm>
            <a:off x="457200" y="1143000"/>
            <a:ext cx="8229600" cy="4876800"/>
          </a:xfrm>
        </p:spPr>
        <p:txBody>
          <a:bodyPr/>
          <a:lstStyle/>
          <a:p>
            <a:pPr>
              <a:lnSpc>
                <a:spcPct val="110000"/>
              </a:lnSpc>
            </a:pPr>
            <a:r>
              <a:rPr lang="zh-CN" altLang="en-US"/>
              <a:t>记号说明：</a:t>
            </a:r>
          </a:p>
          <a:p>
            <a:pPr lvl="1">
              <a:lnSpc>
                <a:spcPct val="110000"/>
              </a:lnSpc>
            </a:pPr>
            <a:r>
              <a:rPr lang="en-US" altLang="zh-CN"/>
              <a:t>K</a:t>
            </a:r>
            <a:r>
              <a:rPr lang="en-US" altLang="zh-CN" baseline="-25000"/>
              <a:t>s</a:t>
            </a:r>
            <a:r>
              <a:rPr lang="en-US" altLang="zh-CN"/>
              <a:t> : session key</a:t>
            </a:r>
          </a:p>
          <a:p>
            <a:pPr lvl="1">
              <a:lnSpc>
                <a:spcPct val="110000"/>
              </a:lnSpc>
            </a:pPr>
            <a:r>
              <a:rPr lang="en-US" altLang="zh-CN"/>
              <a:t>SK</a:t>
            </a:r>
            <a:r>
              <a:rPr lang="en-US" altLang="zh-CN" baseline="-25000"/>
              <a:t>A</a:t>
            </a:r>
            <a:r>
              <a:rPr lang="en-US" altLang="zh-CN"/>
              <a:t>: </a:t>
            </a:r>
            <a:r>
              <a:rPr lang="zh-CN" altLang="en-US"/>
              <a:t>用户</a:t>
            </a:r>
            <a:r>
              <a:rPr lang="en-US" altLang="zh-CN"/>
              <a:t>A</a:t>
            </a:r>
            <a:r>
              <a:rPr lang="zh-CN" altLang="en-US"/>
              <a:t>的私钥</a:t>
            </a:r>
          </a:p>
          <a:p>
            <a:pPr lvl="1">
              <a:lnSpc>
                <a:spcPct val="110000"/>
              </a:lnSpc>
            </a:pPr>
            <a:r>
              <a:rPr lang="en-US" altLang="zh-CN"/>
              <a:t>PK</a:t>
            </a:r>
            <a:r>
              <a:rPr lang="en-US" altLang="zh-CN" baseline="-25000"/>
              <a:t>A</a:t>
            </a:r>
            <a:r>
              <a:rPr lang="en-US" altLang="zh-CN"/>
              <a:t>: </a:t>
            </a:r>
            <a:r>
              <a:rPr lang="zh-CN" altLang="en-US"/>
              <a:t>用户</a:t>
            </a:r>
            <a:r>
              <a:rPr lang="en-US" altLang="zh-CN"/>
              <a:t>A</a:t>
            </a:r>
            <a:r>
              <a:rPr lang="zh-CN" altLang="en-US"/>
              <a:t>的公钥</a:t>
            </a:r>
          </a:p>
          <a:p>
            <a:pPr lvl="1">
              <a:lnSpc>
                <a:spcPct val="110000"/>
              </a:lnSpc>
            </a:pPr>
            <a:r>
              <a:rPr lang="en-US" altLang="zh-CN"/>
              <a:t>EP : </a:t>
            </a:r>
            <a:r>
              <a:rPr lang="zh-CN" altLang="en-US"/>
              <a:t>公钥加密</a:t>
            </a:r>
          </a:p>
          <a:p>
            <a:pPr lvl="1">
              <a:lnSpc>
                <a:spcPct val="110000"/>
              </a:lnSpc>
            </a:pPr>
            <a:r>
              <a:rPr lang="en-US" altLang="zh-CN"/>
              <a:t>DP : </a:t>
            </a:r>
            <a:r>
              <a:rPr lang="zh-CN" altLang="en-US"/>
              <a:t>公钥解密</a:t>
            </a:r>
          </a:p>
          <a:p>
            <a:pPr lvl="1">
              <a:lnSpc>
                <a:spcPct val="110000"/>
              </a:lnSpc>
            </a:pPr>
            <a:r>
              <a:rPr lang="en-US" altLang="zh-CN"/>
              <a:t>R64 : </a:t>
            </a:r>
            <a:r>
              <a:rPr lang="zh-CN" altLang="en-US"/>
              <a:t>用</a:t>
            </a:r>
            <a:r>
              <a:rPr lang="en-US" altLang="zh-CN"/>
              <a:t>radix64</a:t>
            </a:r>
            <a:r>
              <a:rPr lang="zh-CN" altLang="en-US"/>
              <a:t>转换到</a:t>
            </a:r>
            <a:r>
              <a:rPr lang="en-US" altLang="zh-CN"/>
              <a:t>ASCII</a:t>
            </a:r>
            <a:r>
              <a:rPr lang="zh-CN" altLang="en-US"/>
              <a:t>格式</a:t>
            </a:r>
          </a:p>
        </p:txBody>
      </p:sp>
      <p:sp>
        <p:nvSpPr>
          <p:cNvPr id="770052" name="Rectangle 4"/>
          <p:cNvSpPr>
            <a:spLocks noChangeArrowheads="1"/>
          </p:cNvSpPr>
          <p:nvPr/>
        </p:nvSpPr>
        <p:spPr bwMode="auto">
          <a:xfrm>
            <a:off x="4572000" y="1905000"/>
            <a:ext cx="4572000" cy="3581400"/>
          </a:xfrm>
          <a:prstGeom prst="rect">
            <a:avLst/>
          </a:prstGeom>
          <a:noFill/>
          <a:ln w="9525">
            <a:noFill/>
            <a:miter lim="800000"/>
            <a:headEnd/>
            <a:tailEnd/>
          </a:ln>
          <a:effectLst/>
        </p:spPr>
        <p:txBody>
          <a:bodyPr/>
          <a:lstStyle/>
          <a:p>
            <a:pPr marL="692150" lvl="1" indent="-347663" algn="l">
              <a:spcBef>
                <a:spcPct val="40000"/>
              </a:spcBef>
              <a:spcAft>
                <a:spcPct val="10000"/>
              </a:spcAft>
              <a:buClr>
                <a:schemeClr val="accent2"/>
              </a:buClr>
              <a:buSzPct val="70000"/>
              <a:buFont typeface="Wingdings" pitchFamily="2" charset="2"/>
              <a:buChar char="l"/>
            </a:pPr>
            <a:r>
              <a:rPr lang="en-US" altLang="zh-CN" sz="2800">
                <a:latin typeface="Arial" charset="0"/>
                <a:ea typeface="华文中宋" pitchFamily="2" charset="-122"/>
              </a:rPr>
              <a:t>EC : </a:t>
            </a:r>
            <a:r>
              <a:rPr lang="zh-CN" altLang="en-US" sz="2800">
                <a:latin typeface="Arial" charset="0"/>
                <a:ea typeface="华文中宋" pitchFamily="2" charset="-122"/>
              </a:rPr>
              <a:t>分组加密</a:t>
            </a:r>
          </a:p>
          <a:p>
            <a:pPr marL="692150" lvl="1" indent="-347663" algn="l">
              <a:spcBef>
                <a:spcPct val="40000"/>
              </a:spcBef>
              <a:spcAft>
                <a:spcPct val="10000"/>
              </a:spcAft>
              <a:buClr>
                <a:schemeClr val="accent2"/>
              </a:buClr>
              <a:buSzPct val="70000"/>
              <a:buFont typeface="Wingdings" pitchFamily="2" charset="2"/>
              <a:buChar char="l"/>
            </a:pPr>
            <a:r>
              <a:rPr lang="en-US" altLang="zh-CN" sz="2800">
                <a:latin typeface="Arial" charset="0"/>
                <a:ea typeface="华文中宋" pitchFamily="2" charset="-122"/>
              </a:rPr>
              <a:t>DC : </a:t>
            </a:r>
            <a:r>
              <a:rPr lang="zh-CN" altLang="en-US" sz="2800">
                <a:latin typeface="Arial" charset="0"/>
                <a:ea typeface="华文中宋" pitchFamily="2" charset="-122"/>
              </a:rPr>
              <a:t>分组解密</a:t>
            </a:r>
          </a:p>
          <a:p>
            <a:pPr marL="692150" lvl="1" indent="-347663" algn="l">
              <a:spcBef>
                <a:spcPct val="40000"/>
              </a:spcBef>
              <a:spcAft>
                <a:spcPct val="10000"/>
              </a:spcAft>
              <a:buClr>
                <a:schemeClr val="accent2"/>
              </a:buClr>
              <a:buSzPct val="70000"/>
              <a:buFont typeface="Wingdings" pitchFamily="2" charset="2"/>
              <a:buChar char="l"/>
            </a:pPr>
            <a:r>
              <a:rPr lang="en-US" altLang="zh-CN" sz="2800">
                <a:latin typeface="Arial" charset="0"/>
                <a:ea typeface="华文中宋" pitchFamily="2" charset="-122"/>
              </a:rPr>
              <a:t>H : </a:t>
            </a:r>
            <a:r>
              <a:rPr lang="zh-CN" altLang="en-US" sz="2800">
                <a:latin typeface="Arial" charset="0"/>
                <a:ea typeface="华文中宋" pitchFamily="2" charset="-122"/>
              </a:rPr>
              <a:t>散列函数</a:t>
            </a:r>
          </a:p>
          <a:p>
            <a:pPr marL="692150" lvl="1" indent="-347663" algn="l">
              <a:spcBef>
                <a:spcPct val="40000"/>
              </a:spcBef>
              <a:spcAft>
                <a:spcPct val="10000"/>
              </a:spcAft>
              <a:buClr>
                <a:schemeClr val="accent2"/>
              </a:buClr>
              <a:buSzPct val="70000"/>
              <a:buFont typeface="Wingdings" pitchFamily="2" charset="2"/>
              <a:buChar char="l"/>
            </a:pPr>
            <a:r>
              <a:rPr lang="en-US" altLang="zh-CN" sz="2800">
                <a:latin typeface="Arial" charset="0"/>
                <a:ea typeface="华文中宋" pitchFamily="2" charset="-122"/>
              </a:rPr>
              <a:t>|| : </a:t>
            </a:r>
            <a:r>
              <a:rPr lang="zh-CN" altLang="en-US" sz="2800">
                <a:latin typeface="Arial" charset="0"/>
                <a:ea typeface="华文中宋" pitchFamily="2" charset="-122"/>
              </a:rPr>
              <a:t>连接</a:t>
            </a:r>
          </a:p>
          <a:p>
            <a:pPr marL="692150" lvl="1" indent="-347663" algn="l">
              <a:spcBef>
                <a:spcPct val="40000"/>
              </a:spcBef>
              <a:spcAft>
                <a:spcPct val="10000"/>
              </a:spcAft>
              <a:buClr>
                <a:schemeClr val="accent2"/>
              </a:buClr>
              <a:buSzPct val="70000"/>
              <a:buFont typeface="Wingdings" pitchFamily="2" charset="2"/>
              <a:buChar char="l"/>
            </a:pPr>
            <a:r>
              <a:rPr lang="en-US" altLang="zh-CN" sz="2800">
                <a:latin typeface="Arial" charset="0"/>
                <a:ea typeface="华文中宋" pitchFamily="2" charset="-122"/>
              </a:rPr>
              <a:t>Z : </a:t>
            </a:r>
            <a:r>
              <a:rPr lang="zh-CN" altLang="en-US" sz="2800">
                <a:latin typeface="Arial" charset="0"/>
                <a:ea typeface="华文中宋" pitchFamily="2" charset="-122"/>
              </a:rPr>
              <a:t>用</a:t>
            </a:r>
            <a:r>
              <a:rPr lang="en-US" altLang="zh-CN" sz="2800">
                <a:latin typeface="Arial" charset="0"/>
                <a:ea typeface="华文中宋" pitchFamily="2" charset="-122"/>
              </a:rPr>
              <a:t>ZIP</a:t>
            </a:r>
            <a:r>
              <a:rPr lang="zh-CN" altLang="en-US" sz="2800">
                <a:latin typeface="Arial" charset="0"/>
                <a:ea typeface="华文中宋" pitchFamily="2" charset="-122"/>
              </a:rPr>
              <a:t>算法数据压缩</a:t>
            </a:r>
          </a:p>
          <a:p>
            <a:pPr marL="692150" lvl="1" indent="-347663" algn="l">
              <a:spcBef>
                <a:spcPct val="40000"/>
              </a:spcBef>
              <a:spcAft>
                <a:spcPct val="10000"/>
              </a:spcAft>
              <a:buClr>
                <a:schemeClr val="accent2"/>
              </a:buClr>
              <a:buSzPct val="70000"/>
              <a:buFont typeface="Wingdings" pitchFamily="2" charset="2"/>
              <a:buChar char="l"/>
            </a:pPr>
            <a:endParaRPr lang="en-US" altLang="zh-CN" sz="2800">
              <a:latin typeface="Arial" charset="0"/>
              <a:ea typeface="华文中宋" pitchFamily="2" charset="-122"/>
            </a:endParaRPr>
          </a:p>
        </p:txBody>
      </p:sp>
      <p:sp>
        <p:nvSpPr>
          <p:cNvPr id="5" name="标题 1"/>
          <p:cNvSpPr txBox="1">
            <a:spLocks/>
          </p:cNvSpPr>
          <p:nvPr/>
        </p:nvSpPr>
        <p:spPr bwMode="auto">
          <a:xfrm>
            <a:off x="533400" y="381000"/>
            <a:ext cx="7696200" cy="5334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l" rtl="0" eaLnBrk="0" fontAlgn="base" hangingPunct="0">
              <a:spcBef>
                <a:spcPct val="0"/>
              </a:spcBef>
              <a:spcAft>
                <a:spcPct val="0"/>
              </a:spcAft>
              <a:defRPr sz="3600" b="1">
                <a:solidFill>
                  <a:srgbClr val="C3093E"/>
                </a:solidFill>
                <a:effectLst>
                  <a:outerShdw blurRad="38100" dist="38100" dir="2700000" algn="tl">
                    <a:srgbClr val="000000">
                      <a:alpha val="43137"/>
                    </a:srgbClr>
                  </a:outerShdw>
                </a:effectLst>
                <a:latin typeface="+mj-lt"/>
                <a:ea typeface="+mj-ea"/>
                <a:cs typeface="+mj-cs"/>
              </a:defRPr>
            </a:lvl1pPr>
            <a:lvl2pPr algn="l" rtl="0" eaLnBrk="0" fontAlgn="base" hangingPunct="0">
              <a:spcBef>
                <a:spcPct val="0"/>
              </a:spcBef>
              <a:spcAft>
                <a:spcPct val="0"/>
              </a:spcAft>
              <a:defRPr sz="3600" b="1">
                <a:solidFill>
                  <a:srgbClr val="C3093E"/>
                </a:solidFill>
                <a:latin typeface="Arial" pitchFamily="34" charset="0"/>
                <a:ea typeface="华文中宋" pitchFamily="2" charset="-122"/>
              </a:defRPr>
            </a:lvl2pPr>
            <a:lvl3pPr algn="l" rtl="0" eaLnBrk="0" fontAlgn="base" hangingPunct="0">
              <a:spcBef>
                <a:spcPct val="0"/>
              </a:spcBef>
              <a:spcAft>
                <a:spcPct val="0"/>
              </a:spcAft>
              <a:defRPr sz="3600" b="1">
                <a:solidFill>
                  <a:srgbClr val="C3093E"/>
                </a:solidFill>
                <a:latin typeface="Arial" pitchFamily="34" charset="0"/>
                <a:ea typeface="华文中宋" pitchFamily="2" charset="-122"/>
              </a:defRPr>
            </a:lvl3pPr>
            <a:lvl4pPr algn="l" rtl="0" eaLnBrk="0" fontAlgn="base" hangingPunct="0">
              <a:spcBef>
                <a:spcPct val="0"/>
              </a:spcBef>
              <a:spcAft>
                <a:spcPct val="0"/>
              </a:spcAft>
              <a:defRPr sz="3600" b="1">
                <a:solidFill>
                  <a:srgbClr val="C3093E"/>
                </a:solidFill>
                <a:latin typeface="Arial" pitchFamily="34" charset="0"/>
                <a:ea typeface="华文中宋" pitchFamily="2" charset="-122"/>
              </a:defRPr>
            </a:lvl4pPr>
            <a:lvl5pPr algn="l" rtl="0" eaLnBrk="0" fontAlgn="base" hangingPunct="0">
              <a:spcBef>
                <a:spcPct val="0"/>
              </a:spcBef>
              <a:spcAft>
                <a:spcPct val="0"/>
              </a:spcAft>
              <a:defRPr sz="3600" b="1">
                <a:solidFill>
                  <a:srgbClr val="C3093E"/>
                </a:solidFill>
                <a:latin typeface="Arial" pitchFamily="34" charset="0"/>
                <a:ea typeface="华文中宋" pitchFamily="2" charset="-122"/>
              </a:defRPr>
            </a:lvl5pPr>
            <a:lvl6pPr marL="457200" algn="l" rtl="0" fontAlgn="base">
              <a:spcBef>
                <a:spcPct val="0"/>
              </a:spcBef>
              <a:spcAft>
                <a:spcPct val="0"/>
              </a:spcAft>
              <a:defRPr sz="3600" b="1">
                <a:solidFill>
                  <a:srgbClr val="C3093E"/>
                </a:solidFill>
                <a:latin typeface="Arial" pitchFamily="34" charset="0"/>
                <a:ea typeface="华文中宋" pitchFamily="2" charset="-122"/>
              </a:defRPr>
            </a:lvl6pPr>
            <a:lvl7pPr marL="914400" algn="l" rtl="0" fontAlgn="base">
              <a:spcBef>
                <a:spcPct val="0"/>
              </a:spcBef>
              <a:spcAft>
                <a:spcPct val="0"/>
              </a:spcAft>
              <a:defRPr sz="3600" b="1">
                <a:solidFill>
                  <a:srgbClr val="C3093E"/>
                </a:solidFill>
                <a:latin typeface="Arial" pitchFamily="34" charset="0"/>
                <a:ea typeface="华文中宋" pitchFamily="2" charset="-122"/>
              </a:defRPr>
            </a:lvl7pPr>
            <a:lvl8pPr marL="1371600" algn="l" rtl="0" fontAlgn="base">
              <a:spcBef>
                <a:spcPct val="0"/>
              </a:spcBef>
              <a:spcAft>
                <a:spcPct val="0"/>
              </a:spcAft>
              <a:defRPr sz="3600" b="1">
                <a:solidFill>
                  <a:srgbClr val="C3093E"/>
                </a:solidFill>
                <a:latin typeface="Arial" pitchFamily="34" charset="0"/>
                <a:ea typeface="华文中宋" pitchFamily="2" charset="-122"/>
              </a:defRPr>
            </a:lvl8pPr>
            <a:lvl9pPr marL="1828800" algn="l" rtl="0" fontAlgn="base">
              <a:spcBef>
                <a:spcPct val="0"/>
              </a:spcBef>
              <a:spcAft>
                <a:spcPct val="0"/>
              </a:spcAft>
              <a:defRPr sz="3600" b="1">
                <a:solidFill>
                  <a:srgbClr val="C3093E"/>
                </a:solidFill>
                <a:latin typeface="Arial" pitchFamily="34" charset="0"/>
                <a:ea typeface="华文中宋" pitchFamily="2" charset="-122"/>
              </a:defRPr>
            </a:lvl9pPr>
          </a:lstStyle>
          <a:p>
            <a:r>
              <a:rPr lang="en-US" altLang="zh-CN" kern="0" dirty="0" smtClean="0"/>
              <a:t>7.8.4.1 </a:t>
            </a:r>
            <a:r>
              <a:rPr lang="zh-CN" altLang="en-US" kern="0" dirty="0" smtClean="0"/>
              <a:t>运行方式</a:t>
            </a:r>
            <a:endParaRPr lang="zh-CN" altLang="en-US" kern="0" dirty="0"/>
          </a:p>
        </p:txBody>
      </p:sp>
      <p:sp>
        <p:nvSpPr>
          <p:cNvPr id="7" name="标题 1"/>
          <p:cNvSpPr txBox="1">
            <a:spLocks/>
          </p:cNvSpPr>
          <p:nvPr/>
        </p:nvSpPr>
        <p:spPr bwMode="auto">
          <a:xfrm>
            <a:off x="533400" y="0"/>
            <a:ext cx="7696200" cy="304800"/>
          </a:xfrm>
          <a:prstGeom prst="rect">
            <a:avLst/>
          </a:prstGeom>
          <a:solidFill>
            <a:schemeClr val="accent5"/>
          </a:solidFill>
          <a:ln w="9525">
            <a:noFill/>
            <a:miter lim="800000"/>
            <a:headEnd/>
            <a:tailEnd/>
          </a:ln>
        </p:spPr>
        <p:txBody>
          <a:bodyPr vert="horz" wrap="square" lIns="91440" tIns="45720" rIns="91440" bIns="45720" numCol="1" anchor="b" anchorCtr="0" compatLnSpc="1">
            <a:prstTxWarp prst="textNoShape">
              <a:avLst/>
            </a:prstTxWarp>
          </a:bodyPr>
          <a:lstStyle/>
          <a:p>
            <a:pPr algn="l" eaLnBrk="0" hangingPunct="0">
              <a:defRPr/>
            </a:pPr>
            <a:r>
              <a:rPr lang="zh-CN" altLang="en-US" sz="1800" kern="0" dirty="0" smtClean="0">
                <a:solidFill>
                  <a:srgbClr val="004C00"/>
                </a:solidFill>
                <a:effectLst>
                  <a:outerShdw blurRad="38100" dist="38100" dir="2700000" algn="tl">
                    <a:srgbClr val="000000">
                      <a:alpha val="43137"/>
                    </a:srgbClr>
                  </a:outerShdw>
                </a:effectLst>
                <a:latin typeface="+mj-lt"/>
                <a:ea typeface="+mj-ea"/>
                <a:cs typeface="+mj-cs"/>
              </a:rPr>
              <a:t>第七章 密码协议：</a:t>
            </a:r>
            <a:r>
              <a:rPr lang="en-US" altLang="zh-CN" sz="1800" kern="0" dirty="0" smtClean="0">
                <a:solidFill>
                  <a:srgbClr val="004C00"/>
                </a:solidFill>
                <a:effectLst>
                  <a:outerShdw blurRad="38100" dist="38100" dir="2700000" algn="tl">
                    <a:srgbClr val="000000">
                      <a:alpha val="43137"/>
                    </a:srgbClr>
                  </a:outerShdw>
                </a:effectLst>
                <a:latin typeface="+mj-lt"/>
                <a:ea typeface="+mj-ea"/>
                <a:cs typeface="+mj-cs"/>
              </a:rPr>
              <a:t>7.8 </a:t>
            </a:r>
            <a:r>
              <a:rPr lang="zh-CN" altLang="en-US" sz="1800" kern="0" dirty="0" smtClean="0">
                <a:solidFill>
                  <a:srgbClr val="004C00"/>
                </a:solidFill>
                <a:effectLst>
                  <a:outerShdw blurRad="38100" dist="38100" dir="2700000" algn="tl">
                    <a:srgbClr val="000000">
                      <a:alpha val="43137"/>
                    </a:srgbClr>
                  </a:outerShdw>
                </a:effectLst>
                <a:latin typeface="+mj-lt"/>
                <a:ea typeface="+mj-ea"/>
                <a:cs typeface="+mj-cs"/>
              </a:rPr>
              <a:t>安全协议实践</a:t>
            </a:r>
          </a:p>
        </p:txBody>
      </p:sp>
      <p:sp>
        <p:nvSpPr>
          <p:cNvPr id="8" name="灯片编号占位符 3"/>
          <p:cNvSpPr>
            <a:spLocks noGrp="1"/>
          </p:cNvSpPr>
          <p:nvPr>
            <p:ph type="sldNum" sz="quarter" idx="12"/>
          </p:nvPr>
        </p:nvSpPr>
        <p:spPr>
          <a:xfrm>
            <a:off x="7391400" y="6477000"/>
            <a:ext cx="1295400" cy="304800"/>
          </a:xfrm>
        </p:spPr>
        <p:txBody>
          <a:bodyPr/>
          <a:lstStyle/>
          <a:p>
            <a:pPr>
              <a:defRPr/>
            </a:pPr>
            <a:fld id="{896E1043-1F2A-4C9B-855A-0B3264F68AF7}" type="slidenum">
              <a:rPr lang="en-US" altLang="zh-CN" smtClean="0"/>
              <a:pPr>
                <a:defRPr/>
              </a:pPr>
              <a:t>129</a:t>
            </a:fld>
            <a:r>
              <a:rPr lang="en-US" altLang="zh-CN" dirty="0" smtClean="0"/>
              <a:t>/</a:t>
            </a:r>
            <a:endParaRPr lang="en-US" altLang="zh-CN" dirty="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7.2.2 </a:t>
            </a:r>
            <a:r>
              <a:rPr lang="en-US" altLang="zh-CN" dirty="0" err="1" smtClean="0"/>
              <a:t>Daolev</a:t>
            </a:r>
            <a:r>
              <a:rPr lang="en-US" altLang="zh-CN" dirty="0" smtClean="0"/>
              <a:t>-Yao</a:t>
            </a:r>
            <a:r>
              <a:rPr lang="zh-CN" altLang="en-US" dirty="0" smtClean="0"/>
              <a:t>威胁模型与常见攻击</a:t>
            </a:r>
            <a:endParaRPr lang="zh-CN" altLang="en-US" dirty="0"/>
          </a:p>
        </p:txBody>
      </p:sp>
      <p:sp>
        <p:nvSpPr>
          <p:cNvPr id="3" name="内容占位符 2"/>
          <p:cNvSpPr>
            <a:spLocks noGrp="1"/>
          </p:cNvSpPr>
          <p:nvPr>
            <p:ph idx="1"/>
          </p:nvPr>
        </p:nvSpPr>
        <p:spPr>
          <a:xfrm>
            <a:off x="457200" y="990600"/>
            <a:ext cx="8382000" cy="5486400"/>
          </a:xfrm>
        </p:spPr>
        <p:txBody>
          <a:bodyPr/>
          <a:lstStyle/>
          <a:p>
            <a:pPr eaLnBrk="1" hangingPunct="1">
              <a:lnSpc>
                <a:spcPct val="110000"/>
              </a:lnSpc>
            </a:pPr>
            <a:r>
              <a:rPr lang="zh-CN" altLang="en-US" sz="2400" dirty="0" smtClean="0"/>
              <a:t>在</a:t>
            </a:r>
            <a:r>
              <a:rPr lang="en-US" altLang="zh-CN" sz="2400" dirty="0" smtClean="0"/>
              <a:t>CK</a:t>
            </a:r>
            <a:r>
              <a:rPr lang="zh-CN" altLang="en-US" sz="2400" dirty="0" smtClean="0"/>
              <a:t>模型中，共定义了两种攻击模型</a:t>
            </a:r>
          </a:p>
          <a:p>
            <a:pPr lvl="1" eaLnBrk="1" hangingPunct="1">
              <a:lnSpc>
                <a:spcPct val="110000"/>
              </a:lnSpc>
            </a:pPr>
            <a:r>
              <a:rPr lang="zh-CN" altLang="en-US" sz="2000" dirty="0" smtClean="0"/>
              <a:t>认证链路敌手模型</a:t>
            </a:r>
            <a:r>
              <a:rPr lang="en-US" altLang="zh-CN" sz="2000" dirty="0" smtClean="0"/>
              <a:t>(Authentication-linked adversary Model</a:t>
            </a:r>
            <a:r>
              <a:rPr lang="zh-CN" altLang="en-US" sz="2000" dirty="0" smtClean="0"/>
              <a:t>，</a:t>
            </a:r>
            <a:r>
              <a:rPr lang="en-US" altLang="zh-CN" sz="2000" dirty="0" smtClean="0"/>
              <a:t>AM)</a:t>
            </a:r>
          </a:p>
          <a:p>
            <a:pPr lvl="1" eaLnBrk="1" hangingPunct="1">
              <a:lnSpc>
                <a:spcPct val="110000"/>
              </a:lnSpc>
            </a:pPr>
            <a:r>
              <a:rPr lang="zh-CN" altLang="en-US" sz="2000" dirty="0" smtClean="0"/>
              <a:t>非认证链路敌手模型</a:t>
            </a:r>
            <a:r>
              <a:rPr lang="en-US" altLang="zh-CN" sz="2000" dirty="0" smtClean="0"/>
              <a:t>(</a:t>
            </a:r>
            <a:r>
              <a:rPr lang="en-US" altLang="zh-CN" sz="2000" dirty="0" err="1" smtClean="0"/>
              <a:t>Unauthentication</a:t>
            </a:r>
            <a:r>
              <a:rPr lang="en-US" altLang="zh-CN" sz="2000" dirty="0" smtClean="0"/>
              <a:t>-Linked adversary</a:t>
            </a:r>
            <a:r>
              <a:rPr lang="zh-CN" altLang="en-US" sz="2000" dirty="0" smtClean="0"/>
              <a:t>，</a:t>
            </a:r>
            <a:r>
              <a:rPr lang="en-US" altLang="zh-CN" sz="2000" dirty="0" smtClean="0"/>
              <a:t>UM)</a:t>
            </a:r>
            <a:r>
              <a:rPr lang="zh-CN" altLang="en-US" sz="2000" dirty="0" smtClean="0"/>
              <a:t>。</a:t>
            </a:r>
          </a:p>
          <a:p>
            <a:pPr eaLnBrk="1" hangingPunct="1">
              <a:lnSpc>
                <a:spcPct val="110000"/>
              </a:lnSpc>
            </a:pPr>
            <a:r>
              <a:rPr lang="zh-CN" altLang="en-US" sz="2400" dirty="0" smtClean="0"/>
              <a:t>其中，</a:t>
            </a:r>
            <a:r>
              <a:rPr lang="en-US" altLang="zh-CN" sz="2400" dirty="0" smtClean="0"/>
              <a:t>UM</a:t>
            </a:r>
            <a:r>
              <a:rPr lang="zh-CN" altLang="en-US" sz="2400" dirty="0" smtClean="0"/>
              <a:t>中的攻击者除了可以控制通信链路和控制协议事件的调度外，还能通过明确的攻击手段来获取协议参与者存储器中的秘密信息；</a:t>
            </a:r>
          </a:p>
          <a:p>
            <a:pPr eaLnBrk="1" hangingPunct="1">
              <a:lnSpc>
                <a:spcPct val="110000"/>
              </a:lnSpc>
            </a:pPr>
            <a:r>
              <a:rPr lang="zh-CN" altLang="en-US" sz="2400" dirty="0" smtClean="0"/>
              <a:t>而</a:t>
            </a:r>
            <a:r>
              <a:rPr lang="en-US" altLang="zh-CN" sz="2400" dirty="0" smtClean="0"/>
              <a:t>AM</a:t>
            </a:r>
            <a:r>
              <a:rPr lang="zh-CN" altLang="en-US" sz="2400" dirty="0" smtClean="0"/>
              <a:t>中的攻击者仅能传递由参与者产生的真实消息，不能改变或增添消息的内容</a:t>
            </a:r>
          </a:p>
        </p:txBody>
      </p:sp>
      <p:sp>
        <p:nvSpPr>
          <p:cNvPr id="4" name="灯片编号占位符 3"/>
          <p:cNvSpPr>
            <a:spLocks noGrp="1"/>
          </p:cNvSpPr>
          <p:nvPr>
            <p:ph type="sldNum" sz="quarter" idx="12"/>
          </p:nvPr>
        </p:nvSpPr>
        <p:spPr>
          <a:xfrm>
            <a:off x="7391400" y="6477000"/>
            <a:ext cx="1295400" cy="304800"/>
          </a:xfrm>
        </p:spPr>
        <p:txBody>
          <a:bodyPr/>
          <a:lstStyle/>
          <a:p>
            <a:pPr>
              <a:defRPr/>
            </a:pPr>
            <a:fld id="{896E1043-1F2A-4C9B-855A-0B3264F68AF7}" type="slidenum">
              <a:rPr lang="en-US" altLang="zh-CN" smtClean="0"/>
              <a:pPr>
                <a:defRPr/>
              </a:pPr>
              <a:t>13</a:t>
            </a:fld>
            <a:r>
              <a:rPr lang="en-US" altLang="zh-CN" dirty="0" smtClean="0"/>
              <a:t>/</a:t>
            </a:r>
            <a:endParaRPr lang="en-US" altLang="zh-CN" dirty="0"/>
          </a:p>
        </p:txBody>
      </p:sp>
      <p:sp>
        <p:nvSpPr>
          <p:cNvPr id="5" name="标题 1"/>
          <p:cNvSpPr txBox="1">
            <a:spLocks/>
          </p:cNvSpPr>
          <p:nvPr/>
        </p:nvSpPr>
        <p:spPr bwMode="auto">
          <a:xfrm>
            <a:off x="533400" y="0"/>
            <a:ext cx="7696200" cy="304800"/>
          </a:xfrm>
          <a:prstGeom prst="rect">
            <a:avLst/>
          </a:prstGeom>
          <a:solidFill>
            <a:schemeClr val="accent5"/>
          </a:solidFill>
          <a:ln w="9525">
            <a:noFill/>
            <a:miter lim="800000"/>
            <a:headEnd/>
            <a:tailEnd/>
          </a:ln>
        </p:spPr>
        <p:txBody>
          <a:bodyPr vert="horz" wrap="square" lIns="91440" tIns="45720" rIns="91440" bIns="45720" numCol="1" anchor="b" anchorCtr="0" compatLnSpc="1">
            <a:prstTxWarp prst="textNoShape">
              <a:avLst/>
            </a:prstTxWarp>
          </a:bodyPr>
          <a:lstStyle/>
          <a:p>
            <a:pPr algn="l" eaLnBrk="0" hangingPunct="0">
              <a:defRPr/>
            </a:pPr>
            <a:r>
              <a:rPr lang="zh-CN" altLang="en-US" sz="1800" kern="0" dirty="0" smtClean="0">
                <a:solidFill>
                  <a:srgbClr val="004C00"/>
                </a:solidFill>
                <a:effectLst>
                  <a:outerShdw blurRad="38100" dist="38100" dir="2700000" algn="tl">
                    <a:srgbClr val="000000">
                      <a:alpha val="43137"/>
                    </a:srgbClr>
                  </a:outerShdw>
                </a:effectLst>
                <a:latin typeface="+mj-lt"/>
                <a:ea typeface="+mj-ea"/>
                <a:cs typeface="+mj-cs"/>
              </a:rPr>
              <a:t>第七章 密码协议：</a:t>
            </a:r>
            <a:r>
              <a:rPr lang="en-US" altLang="zh-CN" sz="1800" kern="0" dirty="0" smtClean="0">
                <a:solidFill>
                  <a:srgbClr val="004C00"/>
                </a:solidFill>
                <a:effectLst>
                  <a:outerShdw blurRad="38100" dist="38100" dir="2700000" algn="tl">
                    <a:srgbClr val="000000">
                      <a:alpha val="43137"/>
                    </a:srgbClr>
                  </a:outerShdw>
                </a:effectLst>
                <a:latin typeface="+mj-lt"/>
                <a:ea typeface="+mj-ea"/>
                <a:cs typeface="+mj-cs"/>
              </a:rPr>
              <a:t>7.2 </a:t>
            </a:r>
            <a:r>
              <a:rPr lang="zh-CN" altLang="en-US" sz="1800" kern="0" dirty="0" smtClean="0">
                <a:solidFill>
                  <a:srgbClr val="004C00"/>
                </a:solidFill>
                <a:effectLst>
                  <a:outerShdw blurRad="38100" dist="38100" dir="2700000" algn="tl">
                    <a:srgbClr val="000000">
                      <a:alpha val="43137"/>
                    </a:srgbClr>
                  </a:outerShdw>
                </a:effectLst>
                <a:latin typeface="+mj-lt"/>
                <a:ea typeface="+mj-ea"/>
                <a:cs typeface="+mj-cs"/>
              </a:rPr>
              <a:t>认证协议</a:t>
            </a:r>
            <a:r>
              <a:rPr lang="zh-CN" altLang="en-US" sz="1800" kern="0" dirty="0" smtClean="0">
                <a:solidFill>
                  <a:srgbClr val="004C00"/>
                </a:solidFill>
                <a:effectLst>
                  <a:outerShdw blurRad="38100" dist="38100" dir="2700000" algn="tl">
                    <a:srgbClr val="000000">
                      <a:alpha val="43137"/>
                    </a:srgbClr>
                  </a:outerShdw>
                </a:effectLst>
              </a:rPr>
              <a:t>概述</a:t>
            </a:r>
            <a:endParaRPr lang="zh-CN" altLang="en-US" sz="1800" kern="0" dirty="0" smtClean="0">
              <a:solidFill>
                <a:srgbClr val="004C00"/>
              </a:solidFill>
              <a:effectLst>
                <a:outerShdw blurRad="38100" dist="38100" dir="2700000" algn="tl">
                  <a:srgbClr val="000000">
                    <a:alpha val="43137"/>
                  </a:srgbClr>
                </a:outerShdw>
              </a:effectLst>
              <a:latin typeface="+mj-lt"/>
              <a:ea typeface="+mj-ea"/>
              <a:cs typeface="+mj-cs"/>
            </a:endParaRPr>
          </a:p>
        </p:txBody>
      </p:sp>
    </p:spTree>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2099" name="Rectangle 3"/>
          <p:cNvSpPr>
            <a:spLocks noGrp="1" noChangeArrowheads="1"/>
          </p:cNvSpPr>
          <p:nvPr>
            <p:ph type="body" sz="half" idx="1"/>
          </p:nvPr>
        </p:nvSpPr>
        <p:spPr>
          <a:xfrm>
            <a:off x="381000" y="152400"/>
            <a:ext cx="4038600" cy="4911725"/>
          </a:xfrm>
        </p:spPr>
        <p:txBody>
          <a:bodyPr/>
          <a:lstStyle/>
          <a:p>
            <a:r>
              <a:rPr lang="en-US" altLang="zh-CN" sz="2800" dirty="0">
                <a:solidFill>
                  <a:srgbClr val="0000FF"/>
                </a:solidFill>
              </a:rPr>
              <a:t>PGP</a:t>
            </a:r>
            <a:r>
              <a:rPr lang="zh-CN" altLang="en-US" sz="2800" dirty="0">
                <a:solidFill>
                  <a:srgbClr val="0000FF"/>
                </a:solidFill>
              </a:rPr>
              <a:t>的三种业务</a:t>
            </a:r>
          </a:p>
        </p:txBody>
      </p:sp>
      <p:graphicFrame>
        <p:nvGraphicFramePr>
          <p:cNvPr id="772100" name="Object 4"/>
          <p:cNvGraphicFramePr>
            <a:graphicFrameLocks noGrp="1" noChangeAspect="1"/>
          </p:cNvGraphicFramePr>
          <p:nvPr>
            <p:ph sz="half" idx="2"/>
          </p:nvPr>
        </p:nvGraphicFramePr>
        <p:xfrm>
          <a:off x="750888" y="685800"/>
          <a:ext cx="7793037" cy="5959475"/>
        </p:xfrm>
        <a:graphic>
          <a:graphicData uri="http://schemas.openxmlformats.org/presentationml/2006/ole">
            <p:oleObj spid="_x0000_s1055770" name="Visio" r:id="rId3" imgW="7089449" imgH="5421195" progId="Visio.Drawing.11">
              <p:embed/>
            </p:oleObj>
          </a:graphicData>
        </a:graphic>
      </p:graphicFrame>
      <p:sp>
        <p:nvSpPr>
          <p:cNvPr id="5" name="灯片编号占位符 3"/>
          <p:cNvSpPr>
            <a:spLocks noGrp="1"/>
          </p:cNvSpPr>
          <p:nvPr>
            <p:ph type="sldNum" sz="quarter" idx="12"/>
          </p:nvPr>
        </p:nvSpPr>
        <p:spPr>
          <a:xfrm>
            <a:off x="7391400" y="6477000"/>
            <a:ext cx="1295400" cy="304800"/>
          </a:xfrm>
        </p:spPr>
        <p:txBody>
          <a:bodyPr/>
          <a:lstStyle/>
          <a:p>
            <a:pPr>
              <a:defRPr/>
            </a:pPr>
            <a:fld id="{896E1043-1F2A-4C9B-855A-0B3264F68AF7}" type="slidenum">
              <a:rPr lang="en-US" altLang="zh-CN" smtClean="0"/>
              <a:pPr>
                <a:defRPr/>
              </a:pPr>
              <a:t>130</a:t>
            </a:fld>
            <a:r>
              <a:rPr lang="en-US" altLang="zh-CN" dirty="0" smtClean="0"/>
              <a:t>/</a:t>
            </a:r>
            <a:endParaRPr lang="en-US" altLang="zh-CN" dirty="0"/>
          </a:p>
        </p:txBody>
      </p:sp>
    </p:spTree>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4146" name="Rectangle 2"/>
          <p:cNvSpPr>
            <a:spLocks noGrp="1" noChangeArrowheads="1"/>
          </p:cNvSpPr>
          <p:nvPr>
            <p:ph type="title"/>
          </p:nvPr>
        </p:nvSpPr>
        <p:spPr>
          <a:xfrm>
            <a:off x="457200" y="122238"/>
            <a:ext cx="7010400" cy="487362"/>
          </a:xfrm>
        </p:spPr>
        <p:txBody>
          <a:bodyPr/>
          <a:lstStyle/>
          <a:p>
            <a:r>
              <a:rPr lang="en-US" altLang="zh-CN" sz="3200"/>
              <a:t>1. </a:t>
            </a:r>
            <a:r>
              <a:rPr lang="zh-CN" altLang="en-US" sz="3200"/>
              <a:t>认证业务</a:t>
            </a:r>
          </a:p>
        </p:txBody>
      </p:sp>
      <p:sp>
        <p:nvSpPr>
          <p:cNvPr id="774147" name="Rectangle 3"/>
          <p:cNvSpPr>
            <a:spLocks noGrp="1" noChangeArrowheads="1"/>
          </p:cNvSpPr>
          <p:nvPr>
            <p:ph type="body" sz="half" idx="1"/>
          </p:nvPr>
        </p:nvSpPr>
        <p:spPr>
          <a:xfrm>
            <a:off x="228600" y="2057400"/>
            <a:ext cx="4419600" cy="4648200"/>
          </a:xfrm>
        </p:spPr>
        <p:txBody>
          <a:bodyPr/>
          <a:lstStyle/>
          <a:p>
            <a:pPr>
              <a:lnSpc>
                <a:spcPct val="100000"/>
              </a:lnSpc>
            </a:pPr>
            <a:r>
              <a:rPr lang="zh-CN" altLang="en-US" sz="1800">
                <a:solidFill>
                  <a:srgbClr val="0033CC"/>
                </a:solidFill>
              </a:rPr>
              <a:t>发送方</a:t>
            </a:r>
          </a:p>
          <a:p>
            <a:pPr lvl="1">
              <a:lnSpc>
                <a:spcPct val="100000"/>
              </a:lnSpc>
            </a:pPr>
            <a:r>
              <a:rPr lang="zh-CN" altLang="en-US" sz="1800"/>
              <a:t>产生消息</a:t>
            </a:r>
            <a:r>
              <a:rPr lang="en-US" altLang="zh-CN" sz="1800"/>
              <a:t>M</a:t>
            </a:r>
          </a:p>
          <a:p>
            <a:pPr lvl="1">
              <a:lnSpc>
                <a:spcPct val="100000"/>
              </a:lnSpc>
            </a:pPr>
            <a:r>
              <a:rPr lang="zh-CN" altLang="en-US" sz="1800">
                <a:solidFill>
                  <a:srgbClr val="FF0000"/>
                </a:solidFill>
              </a:rPr>
              <a:t>用</a:t>
            </a:r>
            <a:r>
              <a:rPr lang="en-US" altLang="zh-CN" sz="1800">
                <a:solidFill>
                  <a:srgbClr val="FF0000"/>
                </a:solidFill>
              </a:rPr>
              <a:t>SHA-1</a:t>
            </a:r>
            <a:r>
              <a:rPr lang="zh-CN" altLang="en-US" sz="1800">
                <a:solidFill>
                  <a:srgbClr val="FF0000"/>
                </a:solidFill>
              </a:rPr>
              <a:t>产生</a:t>
            </a:r>
            <a:r>
              <a:rPr lang="en-US" altLang="zh-CN" sz="1800">
                <a:solidFill>
                  <a:srgbClr val="FF0000"/>
                </a:solidFill>
              </a:rPr>
              <a:t>160</a:t>
            </a:r>
            <a:r>
              <a:rPr lang="zh-CN" altLang="en-US" sz="1800">
                <a:solidFill>
                  <a:srgbClr val="FF0000"/>
                </a:solidFill>
              </a:rPr>
              <a:t>比特的消息摘要</a:t>
            </a:r>
            <a:r>
              <a:rPr lang="en-US" altLang="zh-CN" sz="1800">
                <a:solidFill>
                  <a:srgbClr val="FF0000"/>
                </a:solidFill>
              </a:rPr>
              <a:t>H(M)</a:t>
            </a:r>
          </a:p>
          <a:p>
            <a:pPr lvl="1">
              <a:lnSpc>
                <a:spcPct val="100000"/>
              </a:lnSpc>
            </a:pPr>
            <a:r>
              <a:rPr lang="zh-CN" altLang="en-US" sz="1800">
                <a:solidFill>
                  <a:srgbClr val="FF0000"/>
                </a:solidFill>
              </a:rPr>
              <a:t>用发送者私钥对</a:t>
            </a:r>
            <a:r>
              <a:rPr lang="en-US" altLang="zh-CN" sz="1800">
                <a:solidFill>
                  <a:srgbClr val="FF0000"/>
                </a:solidFill>
              </a:rPr>
              <a:t>H(M) </a:t>
            </a:r>
            <a:r>
              <a:rPr lang="zh-CN" altLang="en-US" sz="1800">
                <a:solidFill>
                  <a:srgbClr val="FF0000"/>
                </a:solidFill>
              </a:rPr>
              <a:t>进行</a:t>
            </a:r>
            <a:r>
              <a:rPr lang="en-US" altLang="zh-CN" sz="1800">
                <a:solidFill>
                  <a:srgbClr val="FF0000"/>
                </a:solidFill>
              </a:rPr>
              <a:t>RSA</a:t>
            </a:r>
            <a:r>
              <a:rPr lang="zh-CN" altLang="en-US" sz="1800">
                <a:solidFill>
                  <a:srgbClr val="FF0000"/>
                </a:solidFill>
              </a:rPr>
              <a:t>加密</a:t>
            </a:r>
            <a:r>
              <a:rPr lang="en-US" altLang="zh-CN" sz="1800">
                <a:solidFill>
                  <a:srgbClr val="FF0000"/>
                </a:solidFill>
              </a:rPr>
              <a:t>(</a:t>
            </a:r>
            <a:r>
              <a:rPr lang="zh-CN" altLang="en-US" sz="1800">
                <a:solidFill>
                  <a:srgbClr val="FF0000"/>
                </a:solidFill>
              </a:rPr>
              <a:t>即数字签名</a:t>
            </a:r>
            <a:r>
              <a:rPr lang="en-US" altLang="zh-CN" sz="1800">
                <a:solidFill>
                  <a:srgbClr val="FF0000"/>
                </a:solidFill>
              </a:rPr>
              <a:t>)</a:t>
            </a:r>
            <a:r>
              <a:rPr lang="zh-CN" altLang="en-US" sz="1800"/>
              <a:t>，并与</a:t>
            </a:r>
            <a:r>
              <a:rPr lang="en-US" altLang="zh-CN" sz="1800"/>
              <a:t>M</a:t>
            </a:r>
            <a:r>
              <a:rPr lang="zh-CN" altLang="en-US" sz="1800"/>
              <a:t>连接后发送</a:t>
            </a:r>
          </a:p>
          <a:p>
            <a:pPr lvl="2">
              <a:lnSpc>
                <a:spcPct val="100000"/>
              </a:lnSpc>
            </a:pPr>
            <a:r>
              <a:rPr lang="zh-CN" altLang="en-US" sz="1800"/>
              <a:t>也可使用</a:t>
            </a:r>
            <a:r>
              <a:rPr lang="en-US" altLang="zh-CN" sz="1800"/>
              <a:t>DSS/SHA-1</a:t>
            </a:r>
            <a:r>
              <a:rPr lang="zh-CN" altLang="en-US" sz="1800"/>
              <a:t>替代方案</a:t>
            </a:r>
          </a:p>
          <a:p>
            <a:pPr>
              <a:lnSpc>
                <a:spcPct val="100000"/>
              </a:lnSpc>
            </a:pPr>
            <a:r>
              <a:rPr lang="zh-CN" altLang="en-US" sz="1800">
                <a:solidFill>
                  <a:srgbClr val="0033CC"/>
                </a:solidFill>
              </a:rPr>
              <a:t>接收方</a:t>
            </a:r>
          </a:p>
          <a:p>
            <a:pPr lvl="1">
              <a:lnSpc>
                <a:spcPct val="100000"/>
              </a:lnSpc>
            </a:pPr>
            <a:r>
              <a:rPr lang="zh-CN" altLang="en-US" sz="1800"/>
              <a:t>用发送者的公钥解密并恢复</a:t>
            </a:r>
            <a:r>
              <a:rPr lang="zh-CN" altLang="en-US" sz="1800">
                <a:solidFill>
                  <a:srgbClr val="FF0000"/>
                </a:solidFill>
              </a:rPr>
              <a:t>消息摘要</a:t>
            </a:r>
            <a:r>
              <a:rPr lang="en-US" altLang="zh-CN" sz="1800">
                <a:solidFill>
                  <a:srgbClr val="FF0000"/>
                </a:solidFill>
              </a:rPr>
              <a:t>H(M)</a:t>
            </a:r>
            <a:endParaRPr lang="en-US" altLang="zh-CN" sz="1800"/>
          </a:p>
          <a:p>
            <a:pPr lvl="1">
              <a:lnSpc>
                <a:spcPct val="100000"/>
              </a:lnSpc>
            </a:pPr>
            <a:r>
              <a:rPr lang="zh-CN" altLang="en-US" sz="1800"/>
              <a:t>对消息</a:t>
            </a:r>
            <a:r>
              <a:rPr lang="en-US" altLang="zh-CN" sz="1800"/>
              <a:t>M</a:t>
            </a:r>
            <a:r>
              <a:rPr lang="zh-CN" altLang="en-US" sz="1800"/>
              <a:t>生成一个新的</a:t>
            </a:r>
            <a:r>
              <a:rPr lang="zh-CN" altLang="en-US" sz="1800">
                <a:solidFill>
                  <a:srgbClr val="FF0000"/>
                </a:solidFill>
              </a:rPr>
              <a:t>消息摘要</a:t>
            </a:r>
            <a:r>
              <a:rPr lang="en-US" altLang="zh-CN" sz="1800">
                <a:solidFill>
                  <a:srgbClr val="FF0000"/>
                </a:solidFill>
              </a:rPr>
              <a:t>H</a:t>
            </a:r>
            <a:r>
              <a:rPr lang="en-US" altLang="zh-CN" sz="1800">
                <a:solidFill>
                  <a:srgbClr val="FF0000"/>
                </a:solidFill>
                <a:sym typeface="Symbol" pitchFamily="18" charset="2"/>
              </a:rPr>
              <a:t></a:t>
            </a:r>
            <a:r>
              <a:rPr lang="en-US" altLang="zh-CN" sz="1800">
                <a:solidFill>
                  <a:srgbClr val="FF0000"/>
                </a:solidFill>
              </a:rPr>
              <a:t>(M)</a:t>
            </a:r>
            <a:r>
              <a:rPr lang="en-US" altLang="zh-CN" sz="1800"/>
              <a:t> </a:t>
            </a:r>
            <a:r>
              <a:rPr lang="zh-CN" altLang="en-US" sz="1800"/>
              <a:t>，与</a:t>
            </a:r>
            <a:r>
              <a:rPr lang="en-US" altLang="zh-CN" sz="1800"/>
              <a:t>H</a:t>
            </a:r>
            <a:r>
              <a:rPr lang="zh-CN" altLang="en-US" sz="1800"/>
              <a:t>比较。如果一致，则消息</a:t>
            </a:r>
            <a:r>
              <a:rPr lang="en-US" altLang="zh-CN" sz="1800"/>
              <a:t>M</a:t>
            </a:r>
            <a:r>
              <a:rPr lang="zh-CN" altLang="en-US" sz="1800"/>
              <a:t>被鉴别</a:t>
            </a:r>
          </a:p>
        </p:txBody>
      </p:sp>
      <p:graphicFrame>
        <p:nvGraphicFramePr>
          <p:cNvPr id="774150" name="Object 6"/>
          <p:cNvGraphicFramePr>
            <a:graphicFrameLocks noGrp="1" noChangeAspect="1"/>
          </p:cNvGraphicFramePr>
          <p:nvPr>
            <p:ph sz="half" idx="2"/>
          </p:nvPr>
        </p:nvGraphicFramePr>
        <p:xfrm>
          <a:off x="1257300" y="533400"/>
          <a:ext cx="6094413" cy="1701800"/>
        </p:xfrm>
        <a:graphic>
          <a:graphicData uri="http://schemas.openxmlformats.org/presentationml/2006/ole">
            <p:oleObj spid="_x0000_s1056794" name="Visio" r:id="rId3" imgW="5832986" imgH="1628851" progId="Visio.Drawing.11">
              <p:embed/>
            </p:oleObj>
          </a:graphicData>
        </a:graphic>
      </p:graphicFrame>
      <p:sp>
        <p:nvSpPr>
          <p:cNvPr id="774152" name="Rectangle 8"/>
          <p:cNvSpPr>
            <a:spLocks noChangeArrowheads="1"/>
          </p:cNvSpPr>
          <p:nvPr/>
        </p:nvSpPr>
        <p:spPr bwMode="auto">
          <a:xfrm>
            <a:off x="4419600" y="2057400"/>
            <a:ext cx="4572000" cy="4191000"/>
          </a:xfrm>
          <a:prstGeom prst="rect">
            <a:avLst/>
          </a:prstGeom>
          <a:noFill/>
          <a:ln w="9525">
            <a:noFill/>
            <a:miter lim="800000"/>
            <a:headEnd/>
            <a:tailEnd/>
          </a:ln>
          <a:effectLst/>
        </p:spPr>
        <p:txBody>
          <a:bodyPr/>
          <a:lstStyle/>
          <a:p>
            <a:pPr marL="342900" indent="-342900" algn="l">
              <a:lnSpc>
                <a:spcPct val="120000"/>
              </a:lnSpc>
              <a:spcBef>
                <a:spcPct val="40000"/>
              </a:spcBef>
              <a:spcAft>
                <a:spcPct val="10000"/>
              </a:spcAft>
              <a:buClr>
                <a:schemeClr val="tx2"/>
              </a:buClr>
              <a:buSzPct val="70000"/>
              <a:buFont typeface="Wingdings" pitchFamily="2" charset="2"/>
              <a:buChar char="Ü"/>
            </a:pPr>
            <a:r>
              <a:rPr lang="zh-CN" altLang="en-US" sz="1800">
                <a:solidFill>
                  <a:srgbClr val="0033CC"/>
                </a:solidFill>
                <a:latin typeface="Arial" charset="0"/>
                <a:ea typeface="华文中宋" pitchFamily="2" charset="-122"/>
              </a:rPr>
              <a:t>说明：</a:t>
            </a:r>
          </a:p>
          <a:p>
            <a:pPr marL="692150" lvl="1" indent="-347663" algn="l">
              <a:lnSpc>
                <a:spcPct val="120000"/>
              </a:lnSpc>
              <a:spcBef>
                <a:spcPct val="40000"/>
              </a:spcBef>
              <a:spcAft>
                <a:spcPct val="10000"/>
              </a:spcAft>
              <a:buClr>
                <a:schemeClr val="accent2"/>
              </a:buClr>
              <a:buSzPct val="70000"/>
              <a:buFont typeface="Wingdings" pitchFamily="2" charset="2"/>
              <a:buChar char="l"/>
            </a:pPr>
            <a:r>
              <a:rPr lang="en-US" altLang="zh-CN" sz="1800" b="0">
                <a:latin typeface="Arial" charset="0"/>
                <a:ea typeface="华文中宋" pitchFamily="2" charset="-122"/>
              </a:rPr>
              <a:t>RSA</a:t>
            </a:r>
            <a:r>
              <a:rPr lang="zh-CN" altLang="en-US" sz="1800">
                <a:latin typeface="Arial" charset="0"/>
                <a:ea typeface="华文中宋" pitchFamily="2" charset="-122"/>
              </a:rPr>
              <a:t>的强度保证了发送方的身份</a:t>
            </a:r>
          </a:p>
          <a:p>
            <a:pPr marL="692150" lvl="1" indent="-347663" algn="l">
              <a:lnSpc>
                <a:spcPct val="120000"/>
              </a:lnSpc>
              <a:spcBef>
                <a:spcPct val="40000"/>
              </a:spcBef>
              <a:spcAft>
                <a:spcPct val="10000"/>
              </a:spcAft>
              <a:buClr>
                <a:schemeClr val="accent2"/>
              </a:buClr>
              <a:buSzPct val="70000"/>
              <a:buFont typeface="Wingdings" pitchFamily="2" charset="2"/>
              <a:buChar char="l"/>
            </a:pPr>
            <a:r>
              <a:rPr lang="en-US" altLang="zh-CN" sz="1800" b="0">
                <a:latin typeface="Arial" charset="0"/>
                <a:ea typeface="华文中宋" pitchFamily="2" charset="-122"/>
              </a:rPr>
              <a:t>SHA-1</a:t>
            </a:r>
            <a:r>
              <a:rPr lang="zh-CN" altLang="en-US" sz="1800">
                <a:latin typeface="Arial" charset="0"/>
                <a:ea typeface="华文中宋" pitchFamily="2" charset="-122"/>
              </a:rPr>
              <a:t>强度保证了签名的有效性</a:t>
            </a:r>
          </a:p>
          <a:p>
            <a:pPr marL="342900" indent="-342900" algn="l">
              <a:lnSpc>
                <a:spcPct val="120000"/>
              </a:lnSpc>
              <a:spcBef>
                <a:spcPct val="40000"/>
              </a:spcBef>
              <a:spcAft>
                <a:spcPct val="10000"/>
              </a:spcAft>
              <a:buClr>
                <a:schemeClr val="tx2"/>
              </a:buClr>
              <a:buSzPct val="70000"/>
              <a:buFont typeface="Wingdings" pitchFamily="2" charset="2"/>
              <a:buChar char="Ü"/>
            </a:pPr>
            <a:r>
              <a:rPr lang="zh-CN" altLang="en-US" sz="1800">
                <a:solidFill>
                  <a:srgbClr val="0033CC"/>
                </a:solidFill>
                <a:latin typeface="Arial" charset="0"/>
                <a:ea typeface="华文中宋" pitchFamily="2" charset="-122"/>
              </a:rPr>
              <a:t>签名与消息可以分离</a:t>
            </a:r>
          </a:p>
          <a:p>
            <a:pPr marL="692150" lvl="1" indent="-347663" algn="l">
              <a:lnSpc>
                <a:spcPct val="120000"/>
              </a:lnSpc>
              <a:spcBef>
                <a:spcPct val="40000"/>
              </a:spcBef>
              <a:spcAft>
                <a:spcPct val="10000"/>
              </a:spcAft>
              <a:buClr>
                <a:schemeClr val="accent2"/>
              </a:buClr>
              <a:buSzPct val="70000"/>
              <a:buFont typeface="Wingdings" pitchFamily="2" charset="2"/>
              <a:buChar char="l"/>
            </a:pPr>
            <a:r>
              <a:rPr lang="zh-CN" altLang="en-US" sz="1800">
                <a:latin typeface="Arial" charset="0"/>
                <a:ea typeface="华文中宋" pitchFamily="2" charset="-122"/>
              </a:rPr>
              <a:t>对消息进行单独的日志记录</a:t>
            </a:r>
          </a:p>
          <a:p>
            <a:pPr marL="692150" lvl="1" indent="-347663" algn="l">
              <a:lnSpc>
                <a:spcPct val="120000"/>
              </a:lnSpc>
              <a:spcBef>
                <a:spcPct val="40000"/>
              </a:spcBef>
              <a:spcAft>
                <a:spcPct val="10000"/>
              </a:spcAft>
              <a:buClr>
                <a:schemeClr val="accent2"/>
              </a:buClr>
              <a:buSzPct val="70000"/>
              <a:buFont typeface="Wingdings" pitchFamily="2" charset="2"/>
              <a:buChar char="l"/>
            </a:pPr>
            <a:r>
              <a:rPr lang="zh-CN" altLang="en-US" sz="1800">
                <a:latin typeface="Arial" charset="0"/>
                <a:ea typeface="华文中宋" pitchFamily="2" charset="-122"/>
              </a:rPr>
              <a:t>可检查可执行程序的病毒</a:t>
            </a:r>
          </a:p>
          <a:p>
            <a:pPr marL="692150" lvl="1" indent="-347663" algn="l">
              <a:lnSpc>
                <a:spcPct val="120000"/>
              </a:lnSpc>
              <a:spcBef>
                <a:spcPct val="40000"/>
              </a:spcBef>
              <a:spcAft>
                <a:spcPct val="10000"/>
              </a:spcAft>
              <a:buClr>
                <a:schemeClr val="accent2"/>
              </a:buClr>
              <a:buSzPct val="70000"/>
              <a:buFont typeface="Wingdings" pitchFamily="2" charset="2"/>
              <a:buChar char="l"/>
            </a:pPr>
            <a:r>
              <a:rPr lang="zh-CN" altLang="en-US" sz="1800">
                <a:latin typeface="Arial" charset="0"/>
                <a:ea typeface="华文中宋" pitchFamily="2" charset="-122"/>
              </a:rPr>
              <a:t>对文档多方签名，可以避免嵌套签名</a:t>
            </a:r>
            <a:r>
              <a:rPr lang="en-US" altLang="zh-CN" sz="1800">
                <a:latin typeface="Arial" charset="0"/>
                <a:ea typeface="华文中宋" pitchFamily="2" charset="-122"/>
              </a:rPr>
              <a:t>(</a:t>
            </a:r>
            <a:r>
              <a:rPr lang="zh-CN" altLang="en-US" sz="1800">
                <a:latin typeface="Arial" charset="0"/>
                <a:ea typeface="华文中宋" pitchFamily="2" charset="-122"/>
              </a:rPr>
              <a:t>即一人签名后，另一人再签名要把前一人的签名也包含在内</a:t>
            </a:r>
            <a:r>
              <a:rPr lang="en-US" altLang="zh-CN" sz="1800">
                <a:latin typeface="Arial" charset="0"/>
                <a:ea typeface="华文中宋" pitchFamily="2" charset="-122"/>
              </a:rPr>
              <a:t>)</a:t>
            </a:r>
          </a:p>
        </p:txBody>
      </p:sp>
      <p:sp>
        <p:nvSpPr>
          <p:cNvPr id="7" name="灯片编号占位符 3"/>
          <p:cNvSpPr>
            <a:spLocks noGrp="1"/>
          </p:cNvSpPr>
          <p:nvPr>
            <p:ph type="sldNum" sz="quarter" idx="12"/>
          </p:nvPr>
        </p:nvSpPr>
        <p:spPr>
          <a:xfrm>
            <a:off x="7391400" y="6477000"/>
            <a:ext cx="1295400" cy="304800"/>
          </a:xfrm>
        </p:spPr>
        <p:txBody>
          <a:bodyPr/>
          <a:lstStyle/>
          <a:p>
            <a:pPr>
              <a:defRPr/>
            </a:pPr>
            <a:fld id="{896E1043-1F2A-4C9B-855A-0B3264F68AF7}" type="slidenum">
              <a:rPr lang="en-US" altLang="zh-CN" smtClean="0"/>
              <a:pPr>
                <a:defRPr/>
              </a:pPr>
              <a:t>131</a:t>
            </a:fld>
            <a:r>
              <a:rPr lang="en-US" altLang="zh-CN" dirty="0" smtClean="0"/>
              <a:t>/</a:t>
            </a:r>
            <a:endParaRPr lang="en-US" altLang="zh-CN" dirty="0"/>
          </a:p>
        </p:txBody>
      </p:sp>
    </p:spTree>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7218" name="Rectangle 2"/>
          <p:cNvSpPr>
            <a:spLocks noGrp="1" noChangeArrowheads="1"/>
          </p:cNvSpPr>
          <p:nvPr>
            <p:ph type="title"/>
          </p:nvPr>
        </p:nvSpPr>
        <p:spPr>
          <a:xfrm>
            <a:off x="457200" y="122238"/>
            <a:ext cx="7010400" cy="639762"/>
          </a:xfrm>
        </p:spPr>
        <p:txBody>
          <a:bodyPr/>
          <a:lstStyle/>
          <a:p>
            <a:r>
              <a:rPr lang="en-US" altLang="zh-CN" sz="3200"/>
              <a:t>2.</a:t>
            </a:r>
            <a:r>
              <a:rPr lang="zh-CN" altLang="en-US" sz="3200"/>
              <a:t>保密业务</a:t>
            </a:r>
          </a:p>
        </p:txBody>
      </p:sp>
      <p:sp>
        <p:nvSpPr>
          <p:cNvPr id="777219" name="Rectangle 3"/>
          <p:cNvSpPr>
            <a:spLocks noGrp="1" noChangeArrowheads="1"/>
          </p:cNvSpPr>
          <p:nvPr>
            <p:ph type="body" sz="half" idx="1"/>
          </p:nvPr>
        </p:nvSpPr>
        <p:spPr>
          <a:xfrm>
            <a:off x="228600" y="1981200"/>
            <a:ext cx="3657600" cy="4495800"/>
          </a:xfrm>
        </p:spPr>
        <p:txBody>
          <a:bodyPr/>
          <a:lstStyle/>
          <a:p>
            <a:pPr>
              <a:lnSpc>
                <a:spcPct val="110000"/>
              </a:lnSpc>
            </a:pPr>
            <a:r>
              <a:rPr lang="zh-CN" altLang="en-US" sz="2000">
                <a:solidFill>
                  <a:srgbClr val="0033CC"/>
                </a:solidFill>
              </a:rPr>
              <a:t>发送方</a:t>
            </a:r>
          </a:p>
          <a:p>
            <a:pPr lvl="1">
              <a:lnSpc>
                <a:spcPct val="110000"/>
              </a:lnSpc>
            </a:pPr>
            <a:r>
              <a:rPr lang="zh-CN" altLang="en-US" sz="1800"/>
              <a:t>生成</a:t>
            </a:r>
            <a:r>
              <a:rPr lang="en-US" altLang="zh-CN" sz="1800"/>
              <a:t>M</a:t>
            </a:r>
            <a:r>
              <a:rPr lang="zh-CN" altLang="en-US" sz="1800"/>
              <a:t>及一次性会话密钥</a:t>
            </a:r>
            <a:r>
              <a:rPr lang="en-US" altLang="zh-CN" sz="1800"/>
              <a:t>K</a:t>
            </a:r>
            <a:r>
              <a:rPr lang="en-US" altLang="zh-CN" sz="1800" baseline="-25000"/>
              <a:t>S</a:t>
            </a:r>
            <a:endParaRPr lang="en-US" altLang="zh-CN" sz="1800"/>
          </a:p>
          <a:p>
            <a:pPr lvl="1">
              <a:lnSpc>
                <a:spcPct val="110000"/>
              </a:lnSpc>
            </a:pPr>
            <a:r>
              <a:rPr lang="zh-CN" altLang="en-US" sz="1800">
                <a:solidFill>
                  <a:srgbClr val="FF0000"/>
                </a:solidFill>
              </a:rPr>
              <a:t>用</a:t>
            </a:r>
            <a:r>
              <a:rPr lang="en-US" altLang="zh-CN" sz="1800"/>
              <a:t>K</a:t>
            </a:r>
            <a:r>
              <a:rPr lang="en-US" altLang="zh-CN" sz="1800" baseline="-25000"/>
              <a:t>S</a:t>
            </a:r>
            <a:r>
              <a:rPr lang="zh-CN" altLang="en-US" sz="1800">
                <a:solidFill>
                  <a:srgbClr val="FF0000"/>
                </a:solidFill>
              </a:rPr>
              <a:t>加密</a:t>
            </a:r>
            <a:r>
              <a:rPr lang="en-US" altLang="zh-CN" sz="1800">
                <a:solidFill>
                  <a:srgbClr val="FF0000"/>
                </a:solidFill>
              </a:rPr>
              <a:t>M(</a:t>
            </a:r>
            <a:r>
              <a:rPr lang="zh-CN" altLang="en-US" sz="1800">
                <a:solidFill>
                  <a:srgbClr val="FF0000"/>
                </a:solidFill>
              </a:rPr>
              <a:t>可选三种算法之一</a:t>
            </a:r>
            <a:r>
              <a:rPr lang="en-US" altLang="zh-CN" sz="1800">
                <a:solidFill>
                  <a:srgbClr val="FF0000"/>
                </a:solidFill>
              </a:rPr>
              <a:t>)</a:t>
            </a:r>
          </a:p>
          <a:p>
            <a:pPr lvl="1">
              <a:lnSpc>
                <a:spcPct val="110000"/>
              </a:lnSpc>
            </a:pPr>
            <a:r>
              <a:rPr lang="zh-CN" altLang="en-US" sz="1800">
                <a:solidFill>
                  <a:srgbClr val="FF0000"/>
                </a:solidFill>
              </a:rPr>
              <a:t>用接收者的公钥加密会话密钥</a:t>
            </a:r>
            <a:r>
              <a:rPr lang="en-US" altLang="zh-CN" sz="1800"/>
              <a:t>K</a:t>
            </a:r>
            <a:r>
              <a:rPr lang="en-US" altLang="zh-CN" sz="1800" baseline="-25000"/>
              <a:t>S</a:t>
            </a:r>
            <a:r>
              <a:rPr lang="zh-CN" altLang="en-US" sz="1800"/>
              <a:t>并与加密的消息</a:t>
            </a:r>
            <a:r>
              <a:rPr lang="en-US" altLang="zh-CN" sz="1800"/>
              <a:t>M</a:t>
            </a:r>
            <a:r>
              <a:rPr lang="zh-CN" altLang="en-US" sz="1800"/>
              <a:t>结合</a:t>
            </a:r>
          </a:p>
          <a:p>
            <a:pPr lvl="2">
              <a:lnSpc>
                <a:spcPct val="110000"/>
              </a:lnSpc>
            </a:pPr>
            <a:r>
              <a:rPr lang="zh-CN" altLang="en-US" sz="1800"/>
              <a:t>使用</a:t>
            </a:r>
            <a:r>
              <a:rPr lang="en-US" altLang="zh-CN" sz="1800"/>
              <a:t>RSA</a:t>
            </a:r>
            <a:r>
              <a:rPr lang="zh-CN" altLang="en-US" sz="1800"/>
              <a:t>或者</a:t>
            </a:r>
            <a:r>
              <a:rPr lang="en-US" altLang="zh-CN" sz="1800"/>
              <a:t>ElGamal</a:t>
            </a:r>
          </a:p>
          <a:p>
            <a:pPr>
              <a:lnSpc>
                <a:spcPct val="110000"/>
              </a:lnSpc>
            </a:pPr>
            <a:r>
              <a:rPr lang="zh-CN" altLang="en-US" sz="2000">
                <a:solidFill>
                  <a:srgbClr val="0033CC"/>
                </a:solidFill>
              </a:rPr>
              <a:t>接收方</a:t>
            </a:r>
          </a:p>
          <a:p>
            <a:pPr lvl="1">
              <a:lnSpc>
                <a:spcPct val="110000"/>
              </a:lnSpc>
            </a:pPr>
            <a:r>
              <a:rPr lang="zh-CN" altLang="en-US" sz="1800"/>
              <a:t>用自己的私钥解密恢复会话密钥</a:t>
            </a:r>
          </a:p>
          <a:p>
            <a:pPr lvl="1">
              <a:lnSpc>
                <a:spcPct val="110000"/>
              </a:lnSpc>
            </a:pPr>
            <a:r>
              <a:rPr lang="zh-CN" altLang="en-US" sz="1800"/>
              <a:t>用会话密钥解密恢复消息</a:t>
            </a:r>
            <a:r>
              <a:rPr lang="en-US" altLang="zh-CN" sz="1800"/>
              <a:t>M</a:t>
            </a:r>
          </a:p>
        </p:txBody>
      </p:sp>
      <p:graphicFrame>
        <p:nvGraphicFramePr>
          <p:cNvPr id="777220" name="Object 4"/>
          <p:cNvGraphicFramePr>
            <a:graphicFrameLocks noGrp="1" noChangeAspect="1"/>
          </p:cNvGraphicFramePr>
          <p:nvPr>
            <p:ph sz="half" idx="2"/>
          </p:nvPr>
        </p:nvGraphicFramePr>
        <p:xfrm>
          <a:off x="685800" y="428625"/>
          <a:ext cx="7543800" cy="1700213"/>
        </p:xfrm>
        <a:graphic>
          <a:graphicData uri="http://schemas.openxmlformats.org/presentationml/2006/ole">
            <p:oleObj spid="_x0000_s1057818" name="Visio" r:id="rId3" imgW="5359777" imgH="1206556" progId="Visio.Drawing.11">
              <p:embed/>
            </p:oleObj>
          </a:graphicData>
        </a:graphic>
      </p:graphicFrame>
      <p:sp>
        <p:nvSpPr>
          <p:cNvPr id="777222" name="Rectangle 6"/>
          <p:cNvSpPr>
            <a:spLocks noChangeArrowheads="1"/>
          </p:cNvSpPr>
          <p:nvPr/>
        </p:nvSpPr>
        <p:spPr bwMode="auto">
          <a:xfrm>
            <a:off x="4038600" y="2133600"/>
            <a:ext cx="4724400" cy="4495800"/>
          </a:xfrm>
          <a:prstGeom prst="rect">
            <a:avLst/>
          </a:prstGeom>
          <a:noFill/>
          <a:ln w="9525">
            <a:noFill/>
            <a:miter lim="800000"/>
            <a:headEnd/>
            <a:tailEnd/>
          </a:ln>
          <a:effectLst/>
        </p:spPr>
        <p:txBody>
          <a:bodyPr/>
          <a:lstStyle/>
          <a:p>
            <a:pPr marL="342900" indent="-342900" algn="l">
              <a:lnSpc>
                <a:spcPct val="110000"/>
              </a:lnSpc>
              <a:spcBef>
                <a:spcPct val="40000"/>
              </a:spcBef>
              <a:spcAft>
                <a:spcPct val="10000"/>
              </a:spcAft>
              <a:buClr>
                <a:schemeClr val="tx2"/>
              </a:buClr>
              <a:buSzPct val="70000"/>
              <a:buFont typeface="Wingdings" pitchFamily="2" charset="2"/>
              <a:buChar char="Ü"/>
            </a:pPr>
            <a:r>
              <a:rPr lang="zh-CN" altLang="en-US" sz="1800">
                <a:latin typeface="Arial" charset="0"/>
                <a:ea typeface="华文中宋" pitchFamily="2" charset="-122"/>
              </a:rPr>
              <a:t>采用</a:t>
            </a:r>
            <a:r>
              <a:rPr lang="en-US" altLang="zh-CN" sz="1800" b="0">
                <a:latin typeface="Arial" charset="0"/>
                <a:ea typeface="华文中宋" pitchFamily="2" charset="-122"/>
              </a:rPr>
              <a:t>CAST-128(</a:t>
            </a:r>
            <a:r>
              <a:rPr lang="zh-CN" altLang="en-US" sz="1800">
                <a:latin typeface="Arial" charset="0"/>
                <a:ea typeface="华文中宋" pitchFamily="2" charset="-122"/>
              </a:rPr>
              <a:t>或</a:t>
            </a:r>
            <a:r>
              <a:rPr lang="en-US" altLang="zh-CN" sz="1800" b="0">
                <a:latin typeface="Arial" charset="0"/>
                <a:ea typeface="华文中宋" pitchFamily="2" charset="-122"/>
              </a:rPr>
              <a:t>IDEA</a:t>
            </a:r>
            <a:r>
              <a:rPr lang="zh-CN" altLang="en-US" sz="1800">
                <a:latin typeface="Arial" charset="0"/>
                <a:ea typeface="华文中宋" pitchFamily="2" charset="-122"/>
              </a:rPr>
              <a:t>或</a:t>
            </a:r>
            <a:r>
              <a:rPr lang="en-US" altLang="zh-CN" sz="1800" b="0">
                <a:latin typeface="Arial" charset="0"/>
                <a:ea typeface="华文中宋" pitchFamily="2" charset="-122"/>
              </a:rPr>
              <a:t>3DES)</a:t>
            </a:r>
            <a:r>
              <a:rPr lang="zh-CN" altLang="en-US" sz="1800">
                <a:latin typeface="Arial" charset="0"/>
                <a:ea typeface="华文中宋" pitchFamily="2" charset="-122"/>
              </a:rPr>
              <a:t>、</a:t>
            </a:r>
            <a:r>
              <a:rPr lang="en-US" altLang="zh-CN" sz="1800" b="0">
                <a:latin typeface="Arial" charset="0"/>
                <a:ea typeface="华文中宋" pitchFamily="2" charset="-122"/>
              </a:rPr>
              <a:t>64</a:t>
            </a:r>
            <a:r>
              <a:rPr lang="zh-CN" altLang="en-US" sz="1800">
                <a:latin typeface="Arial" charset="0"/>
                <a:ea typeface="华文中宋" pitchFamily="2" charset="-122"/>
              </a:rPr>
              <a:t>位</a:t>
            </a:r>
            <a:r>
              <a:rPr lang="en-US" altLang="zh-CN" sz="1800" b="0">
                <a:latin typeface="Arial" charset="0"/>
                <a:ea typeface="华文中宋" pitchFamily="2" charset="-122"/>
              </a:rPr>
              <a:t>CFB</a:t>
            </a:r>
            <a:r>
              <a:rPr lang="zh-CN" altLang="en-US" sz="1800">
                <a:latin typeface="Arial" charset="0"/>
                <a:ea typeface="华文中宋" pitchFamily="2" charset="-122"/>
              </a:rPr>
              <a:t>（密码反馈）工作模式。</a:t>
            </a:r>
          </a:p>
          <a:p>
            <a:pPr marL="342900" indent="-342900" algn="l">
              <a:lnSpc>
                <a:spcPct val="120000"/>
              </a:lnSpc>
              <a:spcBef>
                <a:spcPct val="40000"/>
              </a:spcBef>
              <a:spcAft>
                <a:spcPct val="10000"/>
              </a:spcAft>
              <a:buClr>
                <a:schemeClr val="tx2"/>
              </a:buClr>
              <a:buSzPct val="70000"/>
              <a:buFont typeface="Wingdings" pitchFamily="2" charset="2"/>
              <a:buChar char="Ü"/>
            </a:pPr>
            <a:r>
              <a:rPr lang="zh-CN" altLang="en-US" sz="1800">
                <a:solidFill>
                  <a:srgbClr val="0033CC"/>
                </a:solidFill>
                <a:latin typeface="Arial" charset="0"/>
                <a:ea typeface="华文中宋" pitchFamily="2" charset="-122"/>
              </a:rPr>
              <a:t>对称加密算法和公钥加密算法的结合可以缩短加密时间</a:t>
            </a:r>
          </a:p>
          <a:p>
            <a:pPr marL="342900" indent="-342900" algn="l">
              <a:lnSpc>
                <a:spcPct val="120000"/>
              </a:lnSpc>
              <a:spcBef>
                <a:spcPct val="40000"/>
              </a:spcBef>
              <a:spcAft>
                <a:spcPct val="10000"/>
              </a:spcAft>
              <a:buClr>
                <a:schemeClr val="tx2"/>
              </a:buClr>
              <a:buSzPct val="70000"/>
              <a:buFont typeface="Wingdings" pitchFamily="2" charset="2"/>
              <a:buChar char="Ü"/>
            </a:pPr>
            <a:r>
              <a:rPr lang="zh-CN" altLang="en-US" sz="1800">
                <a:solidFill>
                  <a:srgbClr val="0033CC"/>
                </a:solidFill>
                <a:latin typeface="Arial" charset="0"/>
                <a:ea typeface="华文中宋" pitchFamily="2" charset="-122"/>
              </a:rPr>
              <a:t>每个消息都有自己的一次性密钥，进一步增强了保密强度</a:t>
            </a:r>
            <a:endParaRPr lang="zh-CN" altLang="en-US" sz="1800">
              <a:latin typeface="Arial" charset="0"/>
              <a:ea typeface="华文中宋" pitchFamily="2" charset="-122"/>
            </a:endParaRPr>
          </a:p>
          <a:p>
            <a:pPr marL="342900" indent="-342900" algn="l">
              <a:lnSpc>
                <a:spcPct val="120000"/>
              </a:lnSpc>
              <a:spcBef>
                <a:spcPct val="40000"/>
              </a:spcBef>
              <a:spcAft>
                <a:spcPct val="10000"/>
              </a:spcAft>
              <a:buClr>
                <a:schemeClr val="tx2"/>
              </a:buClr>
              <a:buSzPct val="70000"/>
              <a:buFont typeface="Wingdings" pitchFamily="2" charset="2"/>
              <a:buChar char="Ü"/>
            </a:pPr>
            <a:r>
              <a:rPr lang="zh-CN" altLang="en-US" sz="1800">
                <a:solidFill>
                  <a:srgbClr val="0033CC"/>
                </a:solidFill>
                <a:latin typeface="Arial" charset="0"/>
                <a:ea typeface="华文中宋" pitchFamily="2" charset="-122"/>
              </a:rPr>
              <a:t>用公钥算法解决了会话密钥的分配问题：</a:t>
            </a:r>
            <a:r>
              <a:rPr lang="zh-CN" altLang="en-US" sz="1800">
                <a:latin typeface="Arial" charset="0"/>
                <a:ea typeface="华文中宋" pitchFamily="2" charset="-122"/>
              </a:rPr>
              <a:t>不需要专门的会话密钥交换协议；由于邮件系统的存储</a:t>
            </a:r>
            <a:r>
              <a:rPr lang="en-US" altLang="zh-CN" sz="1800" b="0">
                <a:latin typeface="Arial" charset="0"/>
                <a:ea typeface="华文中宋" pitchFamily="2" charset="-122"/>
              </a:rPr>
              <a:t>-</a:t>
            </a:r>
            <a:r>
              <a:rPr lang="zh-CN" altLang="en-US" sz="1800">
                <a:latin typeface="Arial" charset="0"/>
                <a:ea typeface="华文中宋" pitchFamily="2" charset="-122"/>
              </a:rPr>
              <a:t>转发的特性，用握手方式交换密钥不太可能</a:t>
            </a:r>
          </a:p>
          <a:p>
            <a:pPr marL="342900" indent="-342900" algn="l">
              <a:lnSpc>
                <a:spcPct val="120000"/>
              </a:lnSpc>
              <a:spcBef>
                <a:spcPct val="40000"/>
              </a:spcBef>
              <a:spcAft>
                <a:spcPct val="10000"/>
              </a:spcAft>
              <a:buClr>
                <a:schemeClr val="tx2"/>
              </a:buClr>
              <a:buSzPct val="70000"/>
              <a:buFont typeface="Wingdings" pitchFamily="2" charset="2"/>
              <a:buChar char="Ü"/>
            </a:pPr>
            <a:r>
              <a:rPr lang="zh-CN" altLang="en-US" sz="1800">
                <a:latin typeface="Arial" charset="0"/>
                <a:ea typeface="华文中宋" pitchFamily="2" charset="-122"/>
              </a:rPr>
              <a:t>公开密钥算法的长度决定安全性，</a:t>
            </a:r>
            <a:r>
              <a:rPr lang="en-US" altLang="zh-CN" sz="1800" b="0">
                <a:latin typeface="Arial" charset="0"/>
                <a:ea typeface="华文中宋" pitchFamily="2" charset="-122"/>
              </a:rPr>
              <a:t>RSA</a:t>
            </a:r>
            <a:r>
              <a:rPr lang="zh-CN" altLang="en-US" sz="1800">
                <a:latin typeface="Arial" charset="0"/>
                <a:ea typeface="华文中宋" pitchFamily="2" charset="-122"/>
              </a:rPr>
              <a:t>（</a:t>
            </a:r>
            <a:r>
              <a:rPr lang="en-US" altLang="zh-CN" sz="1800" b="0">
                <a:latin typeface="Arial" charset="0"/>
                <a:ea typeface="华文中宋" pitchFamily="2" charset="-122"/>
              </a:rPr>
              <a:t>768~3072</a:t>
            </a:r>
            <a:r>
              <a:rPr lang="zh-CN" altLang="en-US" sz="1800">
                <a:latin typeface="Arial" charset="0"/>
                <a:ea typeface="华文中宋" pitchFamily="2" charset="-122"/>
              </a:rPr>
              <a:t>）、</a:t>
            </a:r>
            <a:r>
              <a:rPr lang="en-US" altLang="zh-CN" sz="1800" b="0">
                <a:latin typeface="Arial" charset="0"/>
                <a:ea typeface="华文中宋" pitchFamily="2" charset="-122"/>
              </a:rPr>
              <a:t>DSS</a:t>
            </a:r>
            <a:r>
              <a:rPr lang="zh-CN" altLang="en-US" sz="1800">
                <a:latin typeface="Arial" charset="0"/>
                <a:ea typeface="华文中宋" pitchFamily="2" charset="-122"/>
              </a:rPr>
              <a:t>（</a:t>
            </a:r>
            <a:r>
              <a:rPr lang="en-US" altLang="zh-CN" sz="1800" b="0">
                <a:latin typeface="Arial" charset="0"/>
                <a:ea typeface="华文中宋" pitchFamily="2" charset="-122"/>
              </a:rPr>
              <a:t>1024</a:t>
            </a:r>
            <a:r>
              <a:rPr lang="zh-CN" altLang="en-US" sz="1800">
                <a:latin typeface="Arial" charset="0"/>
                <a:ea typeface="华文中宋" pitchFamily="2" charset="-122"/>
              </a:rPr>
              <a:t>）</a:t>
            </a:r>
          </a:p>
        </p:txBody>
      </p:sp>
      <p:sp>
        <p:nvSpPr>
          <p:cNvPr id="777223" name="Rectangle 7"/>
          <p:cNvSpPr>
            <a:spLocks noChangeArrowheads="1"/>
          </p:cNvSpPr>
          <p:nvPr/>
        </p:nvSpPr>
        <p:spPr bwMode="auto">
          <a:xfrm>
            <a:off x="4495800" y="152400"/>
            <a:ext cx="3581400" cy="685800"/>
          </a:xfrm>
          <a:prstGeom prst="rect">
            <a:avLst/>
          </a:prstGeom>
          <a:noFill/>
          <a:ln w="9525">
            <a:noFill/>
            <a:miter lim="800000"/>
            <a:headEnd/>
            <a:tailEnd/>
          </a:ln>
          <a:effectLst/>
        </p:spPr>
        <p:txBody>
          <a:bodyPr/>
          <a:lstStyle/>
          <a:p>
            <a:pPr marL="342900" indent="-342900">
              <a:lnSpc>
                <a:spcPct val="110000"/>
              </a:lnSpc>
              <a:spcBef>
                <a:spcPct val="40000"/>
              </a:spcBef>
              <a:spcAft>
                <a:spcPct val="10000"/>
              </a:spcAft>
              <a:buClr>
                <a:schemeClr val="tx2"/>
              </a:buClr>
              <a:buSzPct val="70000"/>
              <a:buFont typeface="Wingdings" pitchFamily="2" charset="2"/>
              <a:buChar char="Ü"/>
            </a:pPr>
            <a:r>
              <a:rPr lang="en-US" altLang="zh-CN" sz="1400">
                <a:solidFill>
                  <a:srgbClr val="0033CC"/>
                </a:solidFill>
                <a:latin typeface="Arial" charset="0"/>
                <a:ea typeface="华文中宋" pitchFamily="2" charset="-122"/>
              </a:rPr>
              <a:t>CAST-128</a:t>
            </a:r>
            <a:r>
              <a:rPr lang="zh-CN" altLang="en-US" sz="1400">
                <a:solidFill>
                  <a:srgbClr val="0033CC"/>
                </a:solidFill>
                <a:latin typeface="Arial" charset="0"/>
                <a:ea typeface="华文中宋" pitchFamily="2" charset="-122"/>
              </a:rPr>
              <a:t>：</a:t>
            </a:r>
            <a:r>
              <a:rPr lang="en-US" altLang="zh-CN" sz="1400">
                <a:solidFill>
                  <a:srgbClr val="0033CC"/>
                </a:solidFill>
                <a:latin typeface="Arial" charset="0"/>
                <a:ea typeface="华文中宋" pitchFamily="2" charset="-122"/>
              </a:rPr>
              <a:t>Feistel</a:t>
            </a:r>
            <a:r>
              <a:rPr lang="zh-CN" altLang="en-US" sz="1400">
                <a:solidFill>
                  <a:srgbClr val="0033CC"/>
                </a:solidFill>
                <a:latin typeface="Arial" charset="0"/>
                <a:ea typeface="华文中宋" pitchFamily="2" charset="-122"/>
              </a:rPr>
              <a:t>结构，</a:t>
            </a:r>
            <a:r>
              <a:rPr lang="en-US" altLang="zh-CN" sz="1400">
                <a:solidFill>
                  <a:srgbClr val="0033CC"/>
                </a:solidFill>
                <a:latin typeface="Arial" charset="0"/>
                <a:ea typeface="华文中宋" pitchFamily="2" charset="-122"/>
              </a:rPr>
              <a:t>16</a:t>
            </a:r>
            <a:r>
              <a:rPr lang="zh-CN" altLang="en-US" sz="1400">
                <a:solidFill>
                  <a:srgbClr val="0033CC"/>
                </a:solidFill>
                <a:latin typeface="Arial" charset="0"/>
                <a:ea typeface="华文中宋" pitchFamily="2" charset="-122"/>
              </a:rPr>
              <a:t>轮，明文分组</a:t>
            </a:r>
            <a:r>
              <a:rPr lang="en-US" altLang="zh-CN" sz="1400">
                <a:solidFill>
                  <a:srgbClr val="0033CC"/>
                </a:solidFill>
                <a:latin typeface="Arial" charset="0"/>
                <a:ea typeface="华文中宋" pitchFamily="2" charset="-122"/>
              </a:rPr>
              <a:t>64</a:t>
            </a:r>
            <a:r>
              <a:rPr lang="zh-CN" altLang="en-US" sz="1400">
                <a:solidFill>
                  <a:srgbClr val="0033CC"/>
                </a:solidFill>
                <a:latin typeface="Arial" charset="0"/>
                <a:ea typeface="华文中宋" pitchFamily="2" charset="-122"/>
              </a:rPr>
              <a:t>，密钥以</a:t>
            </a:r>
            <a:r>
              <a:rPr lang="en-US" altLang="zh-CN" sz="1400">
                <a:solidFill>
                  <a:srgbClr val="0033CC"/>
                </a:solidFill>
                <a:latin typeface="Arial" charset="0"/>
                <a:ea typeface="华文中宋" pitchFamily="2" charset="-122"/>
              </a:rPr>
              <a:t>8</a:t>
            </a:r>
            <a:r>
              <a:rPr lang="zh-CN" altLang="en-US" sz="1400">
                <a:solidFill>
                  <a:srgbClr val="0033CC"/>
                </a:solidFill>
                <a:latin typeface="Arial" charset="0"/>
                <a:ea typeface="华文中宋" pitchFamily="2" charset="-122"/>
              </a:rPr>
              <a:t>比特为增量，从</a:t>
            </a:r>
            <a:r>
              <a:rPr lang="en-US" altLang="zh-CN" sz="1400">
                <a:solidFill>
                  <a:srgbClr val="0033CC"/>
                </a:solidFill>
                <a:latin typeface="Arial" charset="0"/>
                <a:ea typeface="华文中宋" pitchFamily="2" charset="-122"/>
              </a:rPr>
              <a:t>40</a:t>
            </a:r>
            <a:r>
              <a:rPr lang="zh-CN" altLang="en-US" sz="1400">
                <a:solidFill>
                  <a:srgbClr val="0033CC"/>
                </a:solidFill>
                <a:latin typeface="Arial" charset="0"/>
                <a:ea typeface="华文中宋" pitchFamily="2" charset="-122"/>
              </a:rPr>
              <a:t>到</a:t>
            </a:r>
            <a:r>
              <a:rPr lang="en-US" altLang="zh-CN" sz="1400">
                <a:solidFill>
                  <a:srgbClr val="0033CC"/>
                </a:solidFill>
                <a:latin typeface="Arial" charset="0"/>
                <a:ea typeface="华文中宋" pitchFamily="2" charset="-122"/>
              </a:rPr>
              <a:t>128</a:t>
            </a:r>
            <a:r>
              <a:rPr lang="zh-CN" altLang="en-US" sz="1400">
                <a:solidFill>
                  <a:srgbClr val="0033CC"/>
                </a:solidFill>
                <a:latin typeface="Arial" charset="0"/>
                <a:ea typeface="华文中宋" pitchFamily="2" charset="-122"/>
              </a:rPr>
              <a:t>比特可变</a:t>
            </a:r>
            <a:endParaRPr lang="zh-CN" altLang="en-US" sz="1400" b="0">
              <a:latin typeface="Arial" charset="0"/>
              <a:ea typeface="华文中宋" pitchFamily="2" charset="-122"/>
            </a:endParaRPr>
          </a:p>
        </p:txBody>
      </p:sp>
      <p:sp>
        <p:nvSpPr>
          <p:cNvPr id="8" name="灯片编号占位符 3"/>
          <p:cNvSpPr>
            <a:spLocks noGrp="1"/>
          </p:cNvSpPr>
          <p:nvPr>
            <p:ph type="sldNum" sz="quarter" idx="12"/>
          </p:nvPr>
        </p:nvSpPr>
        <p:spPr>
          <a:xfrm>
            <a:off x="7391400" y="6477000"/>
            <a:ext cx="1295400" cy="304800"/>
          </a:xfrm>
        </p:spPr>
        <p:txBody>
          <a:bodyPr/>
          <a:lstStyle/>
          <a:p>
            <a:pPr>
              <a:defRPr/>
            </a:pPr>
            <a:fld id="{896E1043-1F2A-4C9B-855A-0B3264F68AF7}" type="slidenum">
              <a:rPr lang="en-US" altLang="zh-CN" smtClean="0"/>
              <a:pPr>
                <a:defRPr/>
              </a:pPr>
              <a:t>132</a:t>
            </a:fld>
            <a:r>
              <a:rPr lang="en-US" altLang="zh-CN" dirty="0" smtClean="0"/>
              <a:t>/</a:t>
            </a:r>
            <a:endParaRPr lang="en-US" altLang="zh-CN" dirty="0"/>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9266" name="Rectangle 2"/>
          <p:cNvSpPr>
            <a:spLocks noGrp="1" noChangeArrowheads="1"/>
          </p:cNvSpPr>
          <p:nvPr>
            <p:ph type="title"/>
          </p:nvPr>
        </p:nvSpPr>
        <p:spPr/>
        <p:txBody>
          <a:bodyPr/>
          <a:lstStyle/>
          <a:p>
            <a:r>
              <a:rPr lang="en-US" altLang="zh-CN"/>
              <a:t>3. </a:t>
            </a:r>
            <a:r>
              <a:rPr lang="zh-CN" altLang="en-US"/>
              <a:t>保密和认证业务</a:t>
            </a:r>
          </a:p>
        </p:txBody>
      </p:sp>
      <p:sp>
        <p:nvSpPr>
          <p:cNvPr id="779267" name="Rectangle 3"/>
          <p:cNvSpPr>
            <a:spLocks noGrp="1" noChangeArrowheads="1"/>
          </p:cNvSpPr>
          <p:nvPr>
            <p:ph type="body" sz="half" idx="1"/>
          </p:nvPr>
        </p:nvSpPr>
        <p:spPr>
          <a:xfrm>
            <a:off x="838200" y="3657600"/>
            <a:ext cx="7010400" cy="2133600"/>
          </a:xfrm>
        </p:spPr>
        <p:txBody>
          <a:bodyPr/>
          <a:lstStyle/>
          <a:p>
            <a:r>
              <a:rPr lang="zh-CN" altLang="en-US" sz="2400"/>
              <a:t>两种服务都需要时，发送者操作如下：</a:t>
            </a:r>
          </a:p>
          <a:p>
            <a:pPr lvl="1"/>
            <a:r>
              <a:rPr lang="zh-CN" altLang="en-US" sz="2000"/>
              <a:t>先</a:t>
            </a:r>
            <a:r>
              <a:rPr lang="zh-CN" altLang="en-US" sz="2000">
                <a:solidFill>
                  <a:srgbClr val="0000FF"/>
                </a:solidFill>
              </a:rPr>
              <a:t>用自己的私钥签名</a:t>
            </a:r>
          </a:p>
          <a:p>
            <a:pPr lvl="1"/>
            <a:r>
              <a:rPr lang="zh-CN" altLang="en-US" sz="2000"/>
              <a:t>然后</a:t>
            </a:r>
            <a:r>
              <a:rPr lang="zh-CN" altLang="en-US" sz="2000">
                <a:solidFill>
                  <a:srgbClr val="0000FF"/>
                </a:solidFill>
              </a:rPr>
              <a:t>用会话密钥加密</a:t>
            </a:r>
          </a:p>
          <a:p>
            <a:pPr lvl="1"/>
            <a:r>
              <a:rPr lang="zh-CN" altLang="en-US" sz="2000"/>
              <a:t>再</a:t>
            </a:r>
            <a:r>
              <a:rPr lang="zh-CN" altLang="en-US" sz="2000">
                <a:solidFill>
                  <a:srgbClr val="0000FF"/>
                </a:solidFill>
              </a:rPr>
              <a:t>用接收者的公钥加密会话密钥</a:t>
            </a:r>
          </a:p>
        </p:txBody>
      </p:sp>
      <p:graphicFrame>
        <p:nvGraphicFramePr>
          <p:cNvPr id="779268" name="Object 4"/>
          <p:cNvGraphicFramePr>
            <a:graphicFrameLocks noGrp="1" noChangeAspect="1"/>
          </p:cNvGraphicFramePr>
          <p:nvPr>
            <p:ph sz="half" idx="2"/>
          </p:nvPr>
        </p:nvGraphicFramePr>
        <p:xfrm>
          <a:off x="514350" y="1143000"/>
          <a:ext cx="8113713" cy="2151063"/>
        </p:xfrm>
        <a:graphic>
          <a:graphicData uri="http://schemas.openxmlformats.org/presentationml/2006/ole">
            <p:oleObj spid="_x0000_s1058842" name="Visio" r:id="rId3" imgW="7089449" imgH="1878832" progId="Visio.Drawing.11">
              <p:embed/>
            </p:oleObj>
          </a:graphicData>
        </a:graphic>
      </p:graphicFrame>
      <p:sp>
        <p:nvSpPr>
          <p:cNvPr id="6" name="灯片编号占位符 3"/>
          <p:cNvSpPr>
            <a:spLocks noGrp="1"/>
          </p:cNvSpPr>
          <p:nvPr>
            <p:ph type="sldNum" sz="quarter" idx="12"/>
          </p:nvPr>
        </p:nvSpPr>
        <p:spPr>
          <a:xfrm>
            <a:off x="7391400" y="6477000"/>
            <a:ext cx="1295400" cy="304800"/>
          </a:xfrm>
        </p:spPr>
        <p:txBody>
          <a:bodyPr/>
          <a:lstStyle/>
          <a:p>
            <a:pPr>
              <a:defRPr/>
            </a:pPr>
            <a:fld id="{896E1043-1F2A-4C9B-855A-0B3264F68AF7}" type="slidenum">
              <a:rPr lang="en-US" altLang="zh-CN" smtClean="0"/>
              <a:pPr>
                <a:defRPr/>
              </a:pPr>
              <a:t>133</a:t>
            </a:fld>
            <a:r>
              <a:rPr lang="en-US" altLang="zh-CN" dirty="0" smtClean="0"/>
              <a:t>/</a:t>
            </a:r>
            <a:endParaRPr lang="en-US" altLang="zh-CN" dirty="0"/>
          </a:p>
        </p:txBody>
      </p:sp>
    </p:spTree>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8306" name="灯片编号占位符 5"/>
          <p:cNvSpPr txBox="1">
            <a:spLocks noGrp="1"/>
          </p:cNvSpPr>
          <p:nvPr/>
        </p:nvSpPr>
        <p:spPr bwMode="auto">
          <a:xfrm>
            <a:off x="3124200" y="6248400"/>
            <a:ext cx="990600" cy="457200"/>
          </a:xfrm>
          <a:prstGeom prst="rect">
            <a:avLst/>
          </a:prstGeom>
          <a:noFill/>
          <a:ln w="9525">
            <a:noFill/>
            <a:miter lim="800000"/>
            <a:headEnd/>
            <a:tailEnd/>
          </a:ln>
        </p:spPr>
        <p:txBody>
          <a:bodyPr/>
          <a:lstStyle/>
          <a:p>
            <a:pPr algn="ctr"/>
            <a:r>
              <a:rPr kumimoji="1" lang="en-US" altLang="zh-CN" sz="1400" b="0"/>
              <a:t> </a:t>
            </a:r>
            <a:fld id="{104B3EC8-8D0D-448A-B67F-D5B8E0CD2188}" type="slidenum">
              <a:rPr kumimoji="1" lang="en-US" altLang="zh-CN" sz="1400" b="0"/>
              <a:pPr algn="ctr"/>
              <a:t>134</a:t>
            </a:fld>
            <a:endParaRPr kumimoji="1" lang="en-US" altLang="zh-CN" sz="1400" b="0"/>
          </a:p>
        </p:txBody>
      </p:sp>
      <p:sp>
        <p:nvSpPr>
          <p:cNvPr id="738307" name="Rectangle 2"/>
          <p:cNvSpPr>
            <a:spLocks noGrp="1" noChangeArrowheads="1"/>
          </p:cNvSpPr>
          <p:nvPr>
            <p:ph type="title" idx="4294967295"/>
          </p:nvPr>
        </p:nvSpPr>
        <p:spPr/>
        <p:txBody>
          <a:bodyPr anchor="ctr"/>
          <a:lstStyle/>
          <a:p>
            <a:r>
              <a:rPr lang="en-US" altLang="zh-CN"/>
              <a:t>4. </a:t>
            </a:r>
            <a:r>
              <a:rPr lang="zh-CN" altLang="en-US"/>
              <a:t>数据压缩</a:t>
            </a:r>
          </a:p>
        </p:txBody>
      </p:sp>
      <p:sp>
        <p:nvSpPr>
          <p:cNvPr id="738308" name="Rectangle 3"/>
          <p:cNvSpPr>
            <a:spLocks noGrp="1" noChangeArrowheads="1"/>
          </p:cNvSpPr>
          <p:nvPr>
            <p:ph type="body" idx="4294967295"/>
          </p:nvPr>
        </p:nvSpPr>
        <p:spPr/>
        <p:txBody>
          <a:bodyPr/>
          <a:lstStyle/>
          <a:p>
            <a:pPr>
              <a:lnSpc>
                <a:spcPct val="100000"/>
              </a:lnSpc>
            </a:pPr>
            <a:r>
              <a:rPr lang="zh-CN" altLang="en-US" sz="2800">
                <a:solidFill>
                  <a:srgbClr val="0033CC"/>
                </a:solidFill>
              </a:rPr>
              <a:t>压缩的位置：</a:t>
            </a:r>
            <a:r>
              <a:rPr lang="zh-CN" altLang="en-US" sz="2800"/>
              <a:t>发生在签名后、加密前。</a:t>
            </a:r>
          </a:p>
          <a:p>
            <a:pPr>
              <a:lnSpc>
                <a:spcPct val="100000"/>
              </a:lnSpc>
            </a:pPr>
            <a:r>
              <a:rPr lang="zh-CN" altLang="en-US" sz="2800">
                <a:solidFill>
                  <a:srgbClr val="0033CC"/>
                </a:solidFill>
              </a:rPr>
              <a:t>压缩之前生成签名原因有二：</a:t>
            </a:r>
          </a:p>
          <a:p>
            <a:pPr lvl="1">
              <a:lnSpc>
                <a:spcPct val="100000"/>
              </a:lnSpc>
            </a:pPr>
            <a:r>
              <a:rPr lang="en-US" altLang="zh-CN" sz="2400"/>
              <a:t>1. </a:t>
            </a:r>
            <a:r>
              <a:rPr lang="zh-CN" altLang="en-US" sz="2400"/>
              <a:t>对签名验证时无须执行压缩操作</a:t>
            </a:r>
          </a:p>
          <a:p>
            <a:pPr lvl="1">
              <a:lnSpc>
                <a:spcPct val="100000"/>
              </a:lnSpc>
            </a:pPr>
            <a:r>
              <a:rPr lang="en-US" altLang="zh-CN" sz="2400"/>
              <a:t>2. ZIP</a:t>
            </a:r>
            <a:r>
              <a:rPr lang="zh-CN" altLang="en-US" sz="2400"/>
              <a:t>压缩算法在不同的实现中由于在运行速度和压缩率之间产生不同的折中，压缩结果不同，影响验证</a:t>
            </a:r>
          </a:p>
          <a:p>
            <a:pPr>
              <a:lnSpc>
                <a:spcPct val="100000"/>
              </a:lnSpc>
            </a:pPr>
            <a:r>
              <a:rPr lang="zh-CN" altLang="en-US" sz="2800">
                <a:solidFill>
                  <a:srgbClr val="0033CC"/>
                </a:solidFill>
              </a:rPr>
              <a:t>在加密前压缩：</a:t>
            </a:r>
          </a:p>
          <a:p>
            <a:pPr lvl="1">
              <a:lnSpc>
                <a:spcPct val="100000"/>
              </a:lnSpc>
            </a:pPr>
            <a:r>
              <a:rPr lang="zh-CN" altLang="en-US" sz="2400"/>
              <a:t>压缩的报文更难分析，提高了安全性</a:t>
            </a:r>
          </a:p>
          <a:p>
            <a:pPr lvl="1">
              <a:lnSpc>
                <a:spcPct val="100000"/>
              </a:lnSpc>
            </a:pPr>
            <a:r>
              <a:rPr lang="zh-CN" altLang="en-US" sz="2400"/>
              <a:t>对邮件传输或存储都有节省空间的好处</a:t>
            </a:r>
          </a:p>
          <a:p>
            <a:pPr lvl="1">
              <a:lnSpc>
                <a:spcPct val="100000"/>
              </a:lnSpc>
            </a:pPr>
            <a:r>
              <a:rPr lang="zh-CN" altLang="en-US" sz="2400"/>
              <a:t>也可以减少加密运算</a:t>
            </a:r>
          </a:p>
        </p:txBody>
      </p:sp>
      <p:sp>
        <p:nvSpPr>
          <p:cNvPr id="6" name="灯片编号占位符 3"/>
          <p:cNvSpPr>
            <a:spLocks noGrp="1"/>
          </p:cNvSpPr>
          <p:nvPr>
            <p:ph type="sldNum" sz="quarter" idx="12"/>
          </p:nvPr>
        </p:nvSpPr>
        <p:spPr>
          <a:xfrm>
            <a:off x="7391400" y="6477000"/>
            <a:ext cx="1295400" cy="304800"/>
          </a:xfrm>
        </p:spPr>
        <p:txBody>
          <a:bodyPr/>
          <a:lstStyle/>
          <a:p>
            <a:pPr>
              <a:defRPr/>
            </a:pPr>
            <a:fld id="{896E1043-1F2A-4C9B-855A-0B3264F68AF7}" type="slidenum">
              <a:rPr lang="en-US" altLang="zh-CN" smtClean="0"/>
              <a:pPr>
                <a:defRPr/>
              </a:pPr>
              <a:t>134</a:t>
            </a:fld>
            <a:r>
              <a:rPr lang="en-US" altLang="zh-CN" dirty="0" smtClean="0"/>
              <a:t>/</a:t>
            </a:r>
            <a:endParaRPr lang="en-US" altLang="zh-CN" dirty="0"/>
          </a:p>
        </p:txBody>
      </p:sp>
    </p:spTree>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1314" name="Rectangle 2"/>
          <p:cNvSpPr>
            <a:spLocks noGrp="1" noChangeArrowheads="1"/>
          </p:cNvSpPr>
          <p:nvPr>
            <p:ph type="title"/>
          </p:nvPr>
        </p:nvSpPr>
        <p:spPr/>
        <p:txBody>
          <a:bodyPr/>
          <a:lstStyle/>
          <a:p>
            <a:r>
              <a:rPr lang="en-US" altLang="zh-CN"/>
              <a:t>5. </a:t>
            </a:r>
            <a:r>
              <a:rPr lang="zh-CN" altLang="en-US"/>
              <a:t>电子邮件兼容性</a:t>
            </a:r>
          </a:p>
        </p:txBody>
      </p:sp>
      <p:sp>
        <p:nvSpPr>
          <p:cNvPr id="781315" name="Rectangle 3"/>
          <p:cNvSpPr>
            <a:spLocks noGrp="1" noChangeArrowheads="1"/>
          </p:cNvSpPr>
          <p:nvPr>
            <p:ph type="body" sz="half" idx="1"/>
          </p:nvPr>
        </p:nvSpPr>
        <p:spPr>
          <a:xfrm>
            <a:off x="457200" y="1219200"/>
            <a:ext cx="7924800" cy="4911725"/>
          </a:xfrm>
        </p:spPr>
        <p:txBody>
          <a:bodyPr/>
          <a:lstStyle/>
          <a:p>
            <a:pPr>
              <a:lnSpc>
                <a:spcPct val="110000"/>
              </a:lnSpc>
            </a:pPr>
            <a:r>
              <a:rPr lang="zh-CN" altLang="en-US" sz="2000"/>
              <a:t>加密后是任意的</a:t>
            </a:r>
            <a:r>
              <a:rPr lang="en-US" altLang="zh-CN" sz="2000" b="0"/>
              <a:t>8</a:t>
            </a:r>
            <a:r>
              <a:rPr lang="zh-CN" altLang="en-US" sz="2000"/>
              <a:t>位字节，需要转换到</a:t>
            </a:r>
            <a:r>
              <a:rPr lang="en-US" altLang="zh-CN" sz="2000" b="0"/>
              <a:t>ASCII</a:t>
            </a:r>
            <a:r>
              <a:rPr lang="zh-CN" altLang="en-US" sz="2000"/>
              <a:t>格式。</a:t>
            </a:r>
          </a:p>
          <a:p>
            <a:pPr lvl="1">
              <a:lnSpc>
                <a:spcPct val="110000"/>
              </a:lnSpc>
            </a:pPr>
            <a:r>
              <a:rPr lang="en-US" altLang="zh-CN" sz="1800" b="0"/>
              <a:t>Radix64</a:t>
            </a:r>
            <a:r>
              <a:rPr lang="zh-CN" altLang="en-US" sz="1800"/>
              <a:t>将</a:t>
            </a:r>
            <a:r>
              <a:rPr lang="en-US" altLang="zh-CN" sz="1800" b="0"/>
              <a:t>3</a:t>
            </a:r>
            <a:r>
              <a:rPr lang="zh-CN" altLang="en-US" sz="1800"/>
              <a:t>字节输入转换到</a:t>
            </a:r>
            <a:r>
              <a:rPr lang="en-US" altLang="zh-CN" sz="1800" b="0"/>
              <a:t>4</a:t>
            </a:r>
            <a:r>
              <a:rPr lang="zh-CN" altLang="en-US" sz="1800"/>
              <a:t>个</a:t>
            </a:r>
            <a:r>
              <a:rPr lang="en-US" altLang="zh-CN" sz="1800" b="0"/>
              <a:t>ASCII</a:t>
            </a:r>
            <a:r>
              <a:rPr lang="zh-CN" altLang="en-US" sz="1800"/>
              <a:t>字符，并带</a:t>
            </a:r>
            <a:r>
              <a:rPr lang="en-US" altLang="zh-CN" sz="1800" b="0"/>
              <a:t>CRC</a:t>
            </a:r>
            <a:r>
              <a:rPr lang="zh-CN" altLang="en-US" sz="1800"/>
              <a:t>校验。</a:t>
            </a:r>
          </a:p>
          <a:p>
            <a:pPr lvl="1">
              <a:lnSpc>
                <a:spcPct val="110000"/>
              </a:lnSpc>
            </a:pPr>
            <a:r>
              <a:rPr lang="zh-CN" altLang="en-US" sz="1800"/>
              <a:t>长度扩大</a:t>
            </a:r>
            <a:r>
              <a:rPr lang="en-US" altLang="zh-CN" sz="1800" b="0"/>
              <a:t>33%</a:t>
            </a:r>
            <a:r>
              <a:rPr lang="zh-CN" altLang="en-US" sz="1800" b="0"/>
              <a:t>，</a:t>
            </a:r>
            <a:r>
              <a:rPr lang="zh-CN" altLang="en-US" sz="1800"/>
              <a:t>与压缩综合后，长度为：</a:t>
            </a:r>
          </a:p>
          <a:p>
            <a:pPr lvl="2">
              <a:lnSpc>
                <a:spcPct val="110000"/>
              </a:lnSpc>
            </a:pPr>
            <a:r>
              <a:rPr lang="en-US" altLang="zh-CN" sz="1800"/>
              <a:t>1.33x0.5xM = 0.665xM</a:t>
            </a:r>
          </a:p>
          <a:p>
            <a:pPr>
              <a:lnSpc>
                <a:spcPct val="110000"/>
              </a:lnSpc>
            </a:pPr>
            <a:r>
              <a:rPr lang="en-US" altLang="zh-CN" sz="2000"/>
              <a:t>PGP</a:t>
            </a:r>
            <a:r>
              <a:rPr lang="zh-CN" altLang="en-US" sz="2000"/>
              <a:t>消息的发送和接收</a:t>
            </a:r>
          </a:p>
        </p:txBody>
      </p:sp>
      <p:graphicFrame>
        <p:nvGraphicFramePr>
          <p:cNvPr id="781317" name="Object 5"/>
          <p:cNvGraphicFramePr>
            <a:graphicFrameLocks noGrp="1" noChangeAspect="1"/>
          </p:cNvGraphicFramePr>
          <p:nvPr>
            <p:ph sz="half" idx="2"/>
          </p:nvPr>
        </p:nvGraphicFramePr>
        <p:xfrm>
          <a:off x="3429000" y="2928938"/>
          <a:ext cx="5638800" cy="3640137"/>
        </p:xfrm>
        <a:graphic>
          <a:graphicData uri="http://schemas.openxmlformats.org/presentationml/2006/ole">
            <p:oleObj spid="_x0000_s1059866" name="Visio" r:id="rId3" imgW="5638710" imgH="3640622" progId="Visio.Drawing.11">
              <p:embed/>
            </p:oleObj>
          </a:graphicData>
        </a:graphic>
      </p:graphicFrame>
      <p:sp>
        <p:nvSpPr>
          <p:cNvPr id="6" name="灯片编号占位符 3"/>
          <p:cNvSpPr>
            <a:spLocks noGrp="1"/>
          </p:cNvSpPr>
          <p:nvPr>
            <p:ph type="sldNum" sz="quarter" idx="12"/>
          </p:nvPr>
        </p:nvSpPr>
        <p:spPr>
          <a:xfrm>
            <a:off x="7391400" y="6477000"/>
            <a:ext cx="1295400" cy="304800"/>
          </a:xfrm>
        </p:spPr>
        <p:txBody>
          <a:bodyPr/>
          <a:lstStyle/>
          <a:p>
            <a:pPr>
              <a:defRPr/>
            </a:pPr>
            <a:fld id="{896E1043-1F2A-4C9B-855A-0B3264F68AF7}" type="slidenum">
              <a:rPr lang="en-US" altLang="zh-CN" smtClean="0"/>
              <a:pPr>
                <a:defRPr/>
              </a:pPr>
              <a:t>135</a:t>
            </a:fld>
            <a:r>
              <a:rPr lang="en-US" altLang="zh-CN" dirty="0" smtClean="0"/>
              <a:t>/</a:t>
            </a:r>
            <a:endParaRPr lang="en-US" altLang="zh-CN" dirty="0"/>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2339" name="Rectangle 3"/>
          <p:cNvSpPr>
            <a:spLocks noGrp="1" noChangeArrowheads="1"/>
          </p:cNvSpPr>
          <p:nvPr>
            <p:ph type="body" idx="1"/>
          </p:nvPr>
        </p:nvSpPr>
        <p:spPr>
          <a:xfrm>
            <a:off x="457200" y="381000"/>
            <a:ext cx="8229600" cy="6172200"/>
          </a:xfrm>
        </p:spPr>
        <p:txBody>
          <a:bodyPr/>
          <a:lstStyle/>
          <a:p>
            <a:pPr>
              <a:lnSpc>
                <a:spcPct val="100000"/>
              </a:lnSpc>
            </a:pPr>
            <a:r>
              <a:rPr lang="en-US" altLang="zh-CN" sz="2800"/>
              <a:t>Base64</a:t>
            </a:r>
            <a:r>
              <a:rPr lang="zh-CN" altLang="en-US" sz="2800"/>
              <a:t>编码</a:t>
            </a:r>
          </a:p>
          <a:p>
            <a:pPr lvl="1">
              <a:lnSpc>
                <a:spcPct val="100000"/>
              </a:lnSpc>
            </a:pPr>
            <a:r>
              <a:rPr lang="zh-CN" altLang="en-US" sz="2400"/>
              <a:t>是一种基于</a:t>
            </a:r>
            <a:r>
              <a:rPr lang="en-US" altLang="zh-CN" sz="2400"/>
              <a:t>64</a:t>
            </a:r>
            <a:r>
              <a:rPr lang="zh-CN" altLang="en-US" sz="2400"/>
              <a:t>个可打印字符来表示二进制数据的表示方法。由于</a:t>
            </a:r>
            <a:r>
              <a:rPr lang="en-US" altLang="zh-CN" sz="2400"/>
              <a:t>2</a:t>
            </a:r>
            <a:r>
              <a:rPr lang="zh-CN" altLang="en-US" sz="2400"/>
              <a:t>的</a:t>
            </a:r>
            <a:r>
              <a:rPr lang="en-US" altLang="zh-CN" sz="2400"/>
              <a:t>6</a:t>
            </a:r>
            <a:r>
              <a:rPr lang="zh-CN" altLang="en-US" sz="2400"/>
              <a:t>次方等于</a:t>
            </a:r>
            <a:r>
              <a:rPr lang="en-US" altLang="zh-CN" sz="2400"/>
              <a:t>64</a:t>
            </a:r>
            <a:r>
              <a:rPr lang="zh-CN" altLang="en-US" sz="2400"/>
              <a:t>，所以每</a:t>
            </a:r>
            <a:r>
              <a:rPr lang="en-US" altLang="zh-CN" sz="2400"/>
              <a:t>6</a:t>
            </a:r>
            <a:r>
              <a:rPr lang="zh-CN" altLang="en-US" sz="2400"/>
              <a:t>个比特为一个单元，对应某个可打印字符。三个字节有</a:t>
            </a:r>
            <a:r>
              <a:rPr lang="en-US" altLang="zh-CN" sz="2400"/>
              <a:t>24</a:t>
            </a:r>
            <a:r>
              <a:rPr lang="zh-CN" altLang="en-US" sz="2400"/>
              <a:t>个比特，对应于</a:t>
            </a:r>
            <a:r>
              <a:rPr lang="en-US" altLang="zh-CN" sz="2400"/>
              <a:t>4</a:t>
            </a:r>
            <a:r>
              <a:rPr lang="zh-CN" altLang="en-US" sz="2400"/>
              <a:t>个</a:t>
            </a:r>
            <a:r>
              <a:rPr lang="en-US" altLang="zh-CN" sz="2400"/>
              <a:t>Base64</a:t>
            </a:r>
            <a:r>
              <a:rPr lang="zh-CN" altLang="en-US" sz="2400"/>
              <a:t>单元，即</a:t>
            </a:r>
            <a:r>
              <a:rPr lang="en-US" altLang="zh-CN" sz="2400"/>
              <a:t>3</a:t>
            </a:r>
            <a:r>
              <a:rPr lang="zh-CN" altLang="en-US" sz="2400"/>
              <a:t>个字节需要用</a:t>
            </a:r>
            <a:r>
              <a:rPr lang="en-US" altLang="zh-CN" sz="2400"/>
              <a:t>4</a:t>
            </a:r>
            <a:r>
              <a:rPr lang="zh-CN" altLang="en-US" sz="2400"/>
              <a:t>个可打印字符来表示。它可用来作为电子邮件的传输编码。</a:t>
            </a:r>
          </a:p>
          <a:p>
            <a:pPr lvl="1">
              <a:lnSpc>
                <a:spcPct val="100000"/>
              </a:lnSpc>
            </a:pPr>
            <a:r>
              <a:rPr lang="zh-CN" altLang="en-US" sz="2400"/>
              <a:t>在</a:t>
            </a:r>
            <a:r>
              <a:rPr lang="en-US" altLang="zh-CN" sz="2400"/>
              <a:t>Base64</a:t>
            </a:r>
            <a:r>
              <a:rPr lang="zh-CN" altLang="en-US" sz="2400"/>
              <a:t>中的可打印字符包括字母</a:t>
            </a:r>
            <a:r>
              <a:rPr lang="en-US" altLang="zh-CN" sz="2400"/>
              <a:t>A-Z</a:t>
            </a:r>
            <a:r>
              <a:rPr lang="zh-CN" altLang="en-US" sz="2400"/>
              <a:t>、</a:t>
            </a:r>
            <a:r>
              <a:rPr lang="en-US" altLang="zh-CN" sz="2400"/>
              <a:t>a-z</a:t>
            </a:r>
            <a:r>
              <a:rPr lang="zh-CN" altLang="en-US" sz="2400"/>
              <a:t>、数字</a:t>
            </a:r>
            <a:r>
              <a:rPr lang="en-US" altLang="zh-CN" sz="2400"/>
              <a:t>0-9 </a:t>
            </a:r>
            <a:r>
              <a:rPr lang="zh-CN" altLang="en-US" sz="2400"/>
              <a:t>，这样共有</a:t>
            </a:r>
            <a:r>
              <a:rPr lang="en-US" altLang="zh-CN" sz="2400"/>
              <a:t>62</a:t>
            </a:r>
            <a:r>
              <a:rPr lang="zh-CN" altLang="en-US" sz="2400"/>
              <a:t>个字符，此外两个可打印符号在不同的系统中而不同。</a:t>
            </a:r>
            <a:r>
              <a:rPr lang="en-US" altLang="zh-CN" sz="2400"/>
              <a:t>Base64</a:t>
            </a:r>
            <a:r>
              <a:rPr lang="zh-CN" altLang="en-US" sz="2400"/>
              <a:t>常用于在通常处理文本数据的场合，表示、传输、存储一些二进制数据。包括</a:t>
            </a:r>
            <a:r>
              <a:rPr lang="en-US" altLang="zh-CN" sz="2400"/>
              <a:t>MIME</a:t>
            </a:r>
            <a:r>
              <a:rPr lang="zh-CN" altLang="en-US" sz="2400"/>
              <a:t>的</a:t>
            </a:r>
            <a:r>
              <a:rPr lang="en-US" altLang="zh-CN" sz="2400"/>
              <a:t>email</a:t>
            </a:r>
            <a:r>
              <a:rPr lang="zh-CN" altLang="en-US" sz="2400"/>
              <a:t>，</a:t>
            </a:r>
            <a:r>
              <a:rPr lang="en-US" altLang="zh-CN" sz="2400"/>
              <a:t>email via MIME, </a:t>
            </a:r>
            <a:r>
              <a:rPr lang="zh-CN" altLang="en-US" sz="2400"/>
              <a:t>在</a:t>
            </a:r>
            <a:r>
              <a:rPr lang="en-US" altLang="zh-CN" sz="2400"/>
              <a:t>XML</a:t>
            </a:r>
            <a:r>
              <a:rPr lang="zh-CN" altLang="en-US" sz="2400"/>
              <a:t>中存储复杂数据</a:t>
            </a:r>
          </a:p>
          <a:p>
            <a:pPr lvl="1">
              <a:lnSpc>
                <a:spcPct val="100000"/>
              </a:lnSpc>
            </a:pPr>
            <a:r>
              <a:rPr lang="en-US" altLang="zh-CN" sz="2400"/>
              <a:t>0-63</a:t>
            </a:r>
            <a:r>
              <a:rPr lang="zh-CN" altLang="en-US" sz="2400"/>
              <a:t>对应的</a:t>
            </a:r>
            <a:r>
              <a:rPr lang="en-US" altLang="zh-CN" sz="2400"/>
              <a:t>ASCII</a:t>
            </a:r>
            <a:r>
              <a:rPr lang="zh-CN" altLang="en-US" sz="2400"/>
              <a:t>码如下：</a:t>
            </a:r>
          </a:p>
          <a:p>
            <a:pPr lvl="2">
              <a:lnSpc>
                <a:spcPct val="100000"/>
              </a:lnSpc>
            </a:pPr>
            <a:r>
              <a:rPr lang="en-US" altLang="zh-CN" sz="2000"/>
              <a:t>ABCDEFGHIJKLMNOPQRSTUVWXYZabcdefghijklmnopqrstuvwxyz0123456789+/ </a:t>
            </a:r>
          </a:p>
        </p:txBody>
      </p:sp>
      <p:sp>
        <p:nvSpPr>
          <p:cNvPr id="4" name="灯片编号占位符 3"/>
          <p:cNvSpPr>
            <a:spLocks noGrp="1"/>
          </p:cNvSpPr>
          <p:nvPr>
            <p:ph type="sldNum" sz="quarter" idx="12"/>
          </p:nvPr>
        </p:nvSpPr>
        <p:spPr>
          <a:xfrm>
            <a:off x="7391400" y="6477000"/>
            <a:ext cx="1295400" cy="304800"/>
          </a:xfrm>
        </p:spPr>
        <p:txBody>
          <a:bodyPr/>
          <a:lstStyle/>
          <a:p>
            <a:pPr>
              <a:defRPr/>
            </a:pPr>
            <a:fld id="{896E1043-1F2A-4C9B-855A-0B3264F68AF7}" type="slidenum">
              <a:rPr lang="en-US" altLang="zh-CN" smtClean="0"/>
              <a:pPr>
                <a:defRPr/>
              </a:pPr>
              <a:t>136</a:t>
            </a:fld>
            <a:r>
              <a:rPr lang="en-US" altLang="zh-CN" dirty="0" smtClean="0"/>
              <a:t>/</a:t>
            </a:r>
            <a:endParaRPr lang="en-US" altLang="zh-CN" dirty="0"/>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5"/>
          <p:cNvSpPr>
            <a:spLocks noGrp="1"/>
          </p:cNvSpPr>
          <p:nvPr>
            <p:ph type="sldNum" sz="quarter" idx="12"/>
          </p:nvPr>
        </p:nvSpPr>
        <p:spPr/>
        <p:txBody>
          <a:bodyPr/>
          <a:lstStyle/>
          <a:p>
            <a:fld id="{B214A295-DDB5-44A3-BC28-1D5BDA20C337}" type="slidenum">
              <a:rPr lang="en-US" altLang="zh-CN"/>
              <a:pPr/>
              <a:t>137</a:t>
            </a:fld>
            <a:r>
              <a:rPr lang="en-US" altLang="zh-CN"/>
              <a:t>/79</a:t>
            </a:r>
          </a:p>
        </p:txBody>
      </p:sp>
      <p:sp>
        <p:nvSpPr>
          <p:cNvPr id="787458" name="Rectangle 2"/>
          <p:cNvSpPr>
            <a:spLocks noGrp="1" noChangeArrowheads="1"/>
          </p:cNvSpPr>
          <p:nvPr>
            <p:ph type="title"/>
          </p:nvPr>
        </p:nvSpPr>
        <p:spPr/>
        <p:txBody>
          <a:bodyPr/>
          <a:lstStyle/>
          <a:p>
            <a:endParaRPr lang="zh-CN" altLang="zh-CN"/>
          </a:p>
        </p:txBody>
      </p:sp>
      <p:sp>
        <p:nvSpPr>
          <p:cNvPr id="787459" name="Rectangle 3"/>
          <p:cNvSpPr>
            <a:spLocks noGrp="1" noChangeArrowheads="1"/>
          </p:cNvSpPr>
          <p:nvPr>
            <p:ph type="body" idx="1"/>
          </p:nvPr>
        </p:nvSpPr>
        <p:spPr/>
        <p:txBody>
          <a:bodyPr/>
          <a:lstStyle/>
          <a:p>
            <a:endParaRPr lang="zh-CN" altLang="zh-CN"/>
          </a:p>
        </p:txBody>
      </p:sp>
      <p:pic>
        <p:nvPicPr>
          <p:cNvPr id="787460" name="Picture 4"/>
          <p:cNvPicPr>
            <a:picLocks noChangeAspect="1" noChangeArrowheads="1"/>
          </p:cNvPicPr>
          <p:nvPr/>
        </p:nvPicPr>
        <p:blipFill>
          <a:blip r:embed="rId2" cstate="print"/>
          <a:srcRect l="10625" t="17188" r="10001" b="9375"/>
          <a:stretch>
            <a:fillRect/>
          </a:stretch>
        </p:blipFill>
        <p:spPr bwMode="auto">
          <a:xfrm>
            <a:off x="152400" y="182563"/>
            <a:ext cx="8915400" cy="6599237"/>
          </a:xfrm>
          <a:prstGeom prst="rect">
            <a:avLst/>
          </a:prstGeom>
          <a:noFill/>
          <a:ln w="9525" algn="ctr">
            <a:noFill/>
            <a:miter lim="800000"/>
            <a:headEnd/>
            <a:tailEnd/>
          </a:ln>
          <a:effectLst/>
        </p:spPr>
      </p:pic>
    </p:spTree>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4386" name="Rectangle 2"/>
          <p:cNvSpPr>
            <a:spLocks noGrp="1" noChangeArrowheads="1"/>
          </p:cNvSpPr>
          <p:nvPr>
            <p:ph type="title"/>
          </p:nvPr>
        </p:nvSpPr>
        <p:spPr/>
        <p:txBody>
          <a:bodyPr/>
          <a:lstStyle/>
          <a:p>
            <a:r>
              <a:rPr lang="en-US" altLang="zh-CN"/>
              <a:t>6. </a:t>
            </a:r>
            <a:r>
              <a:rPr lang="zh-CN" altLang="en-US"/>
              <a:t>分段和重组</a:t>
            </a:r>
          </a:p>
        </p:txBody>
      </p:sp>
      <p:sp>
        <p:nvSpPr>
          <p:cNvPr id="784387" name="Rectangle 3"/>
          <p:cNvSpPr>
            <a:spLocks noGrp="1" noChangeArrowheads="1"/>
          </p:cNvSpPr>
          <p:nvPr>
            <p:ph type="body" idx="1"/>
          </p:nvPr>
        </p:nvSpPr>
        <p:spPr/>
        <p:txBody>
          <a:bodyPr/>
          <a:lstStyle/>
          <a:p>
            <a:r>
              <a:rPr lang="zh-CN" altLang="en-US" dirty="0"/>
              <a:t>电子邮件一般对消息长度有限制（一般限制在最大</a:t>
            </a:r>
            <a:r>
              <a:rPr lang="en-US" altLang="zh-CN" b="0" dirty="0"/>
              <a:t>50000</a:t>
            </a:r>
            <a:r>
              <a:rPr lang="zh-CN" altLang="en-US" dirty="0"/>
              <a:t>字节），必须进行消息分段</a:t>
            </a:r>
            <a:r>
              <a:rPr lang="zh-CN" altLang="en-US" dirty="0">
                <a:solidFill>
                  <a:srgbClr val="0033CC"/>
                </a:solidFill>
              </a:rPr>
              <a:t>，每一段分别邮寄</a:t>
            </a:r>
            <a:endParaRPr lang="zh-CN" altLang="en-US" dirty="0"/>
          </a:p>
          <a:p>
            <a:r>
              <a:rPr lang="zh-CN" altLang="en-US" dirty="0"/>
              <a:t>分段在基</a:t>
            </a:r>
            <a:r>
              <a:rPr lang="en-US" altLang="zh-CN" dirty="0"/>
              <a:t>64</a:t>
            </a:r>
            <a:r>
              <a:rPr lang="zh-CN" altLang="en-US" dirty="0"/>
              <a:t>变换之后执行</a:t>
            </a:r>
          </a:p>
          <a:p>
            <a:r>
              <a:rPr lang="zh-CN" altLang="en-US" dirty="0"/>
              <a:t>会话密钥和签名部分仅在第一段段首出现，在接收方</a:t>
            </a:r>
            <a:r>
              <a:rPr lang="en-US" altLang="zh-CN" dirty="0"/>
              <a:t>PGP</a:t>
            </a:r>
            <a:r>
              <a:rPr lang="zh-CN" altLang="en-US" dirty="0"/>
              <a:t>将重新反向组装</a:t>
            </a:r>
          </a:p>
        </p:txBody>
      </p:sp>
      <p:sp>
        <p:nvSpPr>
          <p:cNvPr id="5" name="灯片编号占位符 3"/>
          <p:cNvSpPr>
            <a:spLocks noGrp="1"/>
          </p:cNvSpPr>
          <p:nvPr>
            <p:ph type="sldNum" sz="quarter" idx="12"/>
          </p:nvPr>
        </p:nvSpPr>
        <p:spPr>
          <a:xfrm>
            <a:off x="7391400" y="6477000"/>
            <a:ext cx="1295400" cy="304800"/>
          </a:xfrm>
        </p:spPr>
        <p:txBody>
          <a:bodyPr/>
          <a:lstStyle/>
          <a:p>
            <a:pPr>
              <a:defRPr/>
            </a:pPr>
            <a:fld id="{896E1043-1F2A-4C9B-855A-0B3264F68AF7}" type="slidenum">
              <a:rPr lang="en-US" altLang="zh-CN" smtClean="0"/>
              <a:pPr>
                <a:defRPr/>
              </a:pPr>
              <a:t>138</a:t>
            </a:fld>
            <a:r>
              <a:rPr lang="en-US" altLang="zh-CN" dirty="0" smtClean="0"/>
              <a:t>/</a:t>
            </a:r>
            <a:endParaRPr lang="en-US" altLang="zh-CN" dirty="0"/>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5410" name="Rectangle 2"/>
          <p:cNvSpPr>
            <a:spLocks noGrp="1" noChangeArrowheads="1"/>
          </p:cNvSpPr>
          <p:nvPr>
            <p:ph type="title"/>
          </p:nvPr>
        </p:nvSpPr>
        <p:spPr/>
        <p:txBody>
          <a:bodyPr/>
          <a:lstStyle/>
          <a:p>
            <a:r>
              <a:rPr lang="en-US" altLang="zh-CN" dirty="0" smtClean="0"/>
              <a:t>7.8.4.2 </a:t>
            </a:r>
            <a:r>
              <a:rPr lang="zh-CN" altLang="en-US" dirty="0"/>
              <a:t>密钥和密钥环</a:t>
            </a:r>
          </a:p>
        </p:txBody>
      </p:sp>
      <p:sp>
        <p:nvSpPr>
          <p:cNvPr id="785411" name="Rectangle 3"/>
          <p:cNvSpPr>
            <a:spLocks noGrp="1" noChangeArrowheads="1"/>
          </p:cNvSpPr>
          <p:nvPr>
            <p:ph type="body" idx="1"/>
          </p:nvPr>
        </p:nvSpPr>
        <p:spPr>
          <a:xfrm>
            <a:off x="457200" y="1219200"/>
            <a:ext cx="8229600" cy="5334000"/>
          </a:xfrm>
        </p:spPr>
        <p:txBody>
          <a:bodyPr/>
          <a:lstStyle/>
          <a:p>
            <a:pPr>
              <a:lnSpc>
                <a:spcPct val="100000"/>
              </a:lnSpc>
            </a:pPr>
            <a:r>
              <a:rPr lang="en-US" altLang="zh-CN" sz="2400">
                <a:solidFill>
                  <a:srgbClr val="0033CC"/>
                </a:solidFill>
              </a:rPr>
              <a:t>PGP</a:t>
            </a:r>
            <a:r>
              <a:rPr lang="zh-CN" altLang="en-US" sz="2400">
                <a:solidFill>
                  <a:srgbClr val="0033CC"/>
                </a:solidFill>
              </a:rPr>
              <a:t>使用四种类型的密钥：分组加密算法所用的</a:t>
            </a:r>
            <a:r>
              <a:rPr lang="zh-CN" altLang="en-US" sz="2400"/>
              <a:t>一次性会话密钥和基于通行字短语</a:t>
            </a:r>
            <a:r>
              <a:rPr lang="en-US" altLang="zh-CN" sz="2400"/>
              <a:t>(</a:t>
            </a:r>
            <a:r>
              <a:rPr lang="zh-CN" altLang="en-US" sz="2400"/>
              <a:t>口令</a:t>
            </a:r>
            <a:r>
              <a:rPr lang="en-US" altLang="zh-CN" sz="2400"/>
              <a:t>)</a:t>
            </a:r>
            <a:r>
              <a:rPr lang="zh-CN" altLang="en-US" sz="2400"/>
              <a:t>的密钥，公钥加密算法使用的公开钥和秘密钥。</a:t>
            </a:r>
          </a:p>
          <a:p>
            <a:pPr>
              <a:lnSpc>
                <a:spcPct val="100000"/>
              </a:lnSpc>
            </a:pPr>
            <a:r>
              <a:rPr lang="en-US" altLang="zh-CN" sz="2400">
                <a:solidFill>
                  <a:srgbClr val="0033CC"/>
                </a:solidFill>
              </a:rPr>
              <a:t>PGP</a:t>
            </a:r>
            <a:r>
              <a:rPr lang="zh-CN" altLang="en-US" sz="2400">
                <a:solidFill>
                  <a:srgbClr val="0033CC"/>
                </a:solidFill>
              </a:rPr>
              <a:t>必须满足以下</a:t>
            </a:r>
            <a:r>
              <a:rPr lang="en-US" altLang="zh-CN" sz="2400">
                <a:solidFill>
                  <a:srgbClr val="0033CC"/>
                </a:solidFill>
              </a:rPr>
              <a:t>3</a:t>
            </a:r>
            <a:r>
              <a:rPr lang="zh-CN" altLang="en-US" sz="2400">
                <a:solidFill>
                  <a:srgbClr val="0033CC"/>
                </a:solidFill>
              </a:rPr>
              <a:t>个要求：</a:t>
            </a:r>
          </a:p>
          <a:p>
            <a:pPr lvl="1">
              <a:lnSpc>
                <a:spcPct val="100000"/>
              </a:lnSpc>
            </a:pPr>
            <a:r>
              <a:rPr lang="zh-CN" altLang="en-US" sz="2000">
                <a:solidFill>
                  <a:srgbClr val="0033CC"/>
                </a:solidFill>
              </a:rPr>
              <a:t>能够产生不可猜测的会话密钥；</a:t>
            </a:r>
          </a:p>
          <a:p>
            <a:pPr lvl="1">
              <a:lnSpc>
                <a:spcPct val="100000"/>
              </a:lnSpc>
            </a:pPr>
            <a:r>
              <a:rPr lang="zh-CN" altLang="en-US" sz="2000">
                <a:solidFill>
                  <a:srgbClr val="0033CC"/>
                </a:solidFill>
              </a:rPr>
              <a:t>用户可能有多个公私钥对，用户和其密钥不是一一对应的关系，需要某种手段来标识具体的密钥。</a:t>
            </a:r>
          </a:p>
          <a:p>
            <a:pPr lvl="2">
              <a:lnSpc>
                <a:spcPct val="100000"/>
              </a:lnSpc>
            </a:pPr>
            <a:r>
              <a:rPr lang="zh-CN" altLang="en-US" sz="2000"/>
              <a:t>用户希望随时更换自己的密钥对</a:t>
            </a:r>
          </a:p>
          <a:p>
            <a:pPr lvl="2">
              <a:lnSpc>
                <a:spcPct val="100000"/>
              </a:lnSpc>
            </a:pPr>
            <a:r>
              <a:rPr lang="zh-CN" altLang="en-US" sz="2000"/>
              <a:t>用户可能希望同一时间和多个用户分别采用不同的密钥对通信</a:t>
            </a:r>
          </a:p>
          <a:p>
            <a:pPr lvl="2">
              <a:lnSpc>
                <a:spcPct val="100000"/>
              </a:lnSpc>
            </a:pPr>
            <a:r>
              <a:rPr lang="zh-CN" altLang="en-US" sz="2000"/>
              <a:t>用户希望通过限制一个密钥加密的内容的数量来增加安全性</a:t>
            </a:r>
          </a:p>
          <a:p>
            <a:pPr lvl="1">
              <a:lnSpc>
                <a:spcPct val="100000"/>
              </a:lnSpc>
            </a:pPr>
            <a:r>
              <a:rPr lang="zh-CN" altLang="en-US" sz="2000"/>
              <a:t>每个</a:t>
            </a:r>
            <a:r>
              <a:rPr lang="en-US" altLang="zh-CN" sz="2000" b="0"/>
              <a:t>PGP</a:t>
            </a:r>
            <a:r>
              <a:rPr lang="zh-CN" altLang="en-US" sz="2000"/>
              <a:t>实体需要</a:t>
            </a:r>
            <a:r>
              <a:rPr lang="zh-CN" altLang="en-US" sz="2000">
                <a:solidFill>
                  <a:srgbClr val="0033CC"/>
                </a:solidFill>
              </a:rPr>
              <a:t>维护一个文件保存</a:t>
            </a:r>
            <a:r>
              <a:rPr lang="zh-CN" altLang="en-US" sz="2000">
                <a:solidFill>
                  <a:srgbClr val="FF0000"/>
                </a:solidFill>
              </a:rPr>
              <a:t>其公钥私钥对</a:t>
            </a:r>
            <a:r>
              <a:rPr lang="zh-CN" altLang="en-US" sz="2000">
                <a:solidFill>
                  <a:srgbClr val="0033CC"/>
                </a:solidFill>
              </a:rPr>
              <a:t>，和一个文件保存所有</a:t>
            </a:r>
            <a:r>
              <a:rPr lang="zh-CN" altLang="en-US" sz="2000">
                <a:solidFill>
                  <a:srgbClr val="FF0000"/>
                </a:solidFill>
              </a:rPr>
              <a:t>通信对方的公钥</a:t>
            </a:r>
          </a:p>
        </p:txBody>
      </p:sp>
      <p:sp>
        <p:nvSpPr>
          <p:cNvPr id="7" name="标题 1"/>
          <p:cNvSpPr txBox="1">
            <a:spLocks/>
          </p:cNvSpPr>
          <p:nvPr/>
        </p:nvSpPr>
        <p:spPr bwMode="auto">
          <a:xfrm>
            <a:off x="723900" y="0"/>
            <a:ext cx="7696200" cy="304800"/>
          </a:xfrm>
          <a:prstGeom prst="rect">
            <a:avLst/>
          </a:prstGeom>
          <a:solidFill>
            <a:schemeClr val="accent5"/>
          </a:solidFill>
          <a:ln w="9525">
            <a:noFill/>
            <a:miter lim="800000"/>
            <a:headEnd/>
            <a:tailEnd/>
          </a:ln>
        </p:spPr>
        <p:txBody>
          <a:bodyPr vert="horz" wrap="square" lIns="91440" tIns="45720" rIns="91440" bIns="45720" numCol="1" anchor="b" anchorCtr="0" compatLnSpc="1">
            <a:prstTxWarp prst="textNoShape">
              <a:avLst/>
            </a:prstTxWarp>
          </a:bodyPr>
          <a:lstStyle>
            <a:defPPr>
              <a:defRPr lang="zh-CN"/>
            </a:defPPr>
            <a:lvl1pPr algn="r" rtl="0" fontAlgn="base">
              <a:spcBef>
                <a:spcPct val="0"/>
              </a:spcBef>
              <a:spcAft>
                <a:spcPct val="0"/>
              </a:spcAft>
              <a:defRPr sz="4400" b="1" kern="1200">
                <a:solidFill>
                  <a:schemeClr val="tx1"/>
                </a:solidFill>
                <a:latin typeface="Arial" charset="0"/>
                <a:ea typeface="宋体" pitchFamily="2" charset="-122"/>
                <a:cs typeface="+mn-cs"/>
              </a:defRPr>
            </a:lvl1pPr>
            <a:lvl2pPr marL="457200" algn="r" rtl="0" fontAlgn="base">
              <a:spcBef>
                <a:spcPct val="0"/>
              </a:spcBef>
              <a:spcAft>
                <a:spcPct val="0"/>
              </a:spcAft>
              <a:defRPr sz="4400" b="1" kern="1200">
                <a:solidFill>
                  <a:schemeClr val="tx1"/>
                </a:solidFill>
                <a:latin typeface="Arial" charset="0"/>
                <a:ea typeface="宋体" pitchFamily="2" charset="-122"/>
                <a:cs typeface="+mn-cs"/>
              </a:defRPr>
            </a:lvl2pPr>
            <a:lvl3pPr marL="914400" algn="r" rtl="0" fontAlgn="base">
              <a:spcBef>
                <a:spcPct val="0"/>
              </a:spcBef>
              <a:spcAft>
                <a:spcPct val="0"/>
              </a:spcAft>
              <a:defRPr sz="4400" b="1" kern="1200">
                <a:solidFill>
                  <a:schemeClr val="tx1"/>
                </a:solidFill>
                <a:latin typeface="Arial" charset="0"/>
                <a:ea typeface="宋体" pitchFamily="2" charset="-122"/>
                <a:cs typeface="+mn-cs"/>
              </a:defRPr>
            </a:lvl3pPr>
            <a:lvl4pPr marL="1371600" algn="r" rtl="0" fontAlgn="base">
              <a:spcBef>
                <a:spcPct val="0"/>
              </a:spcBef>
              <a:spcAft>
                <a:spcPct val="0"/>
              </a:spcAft>
              <a:defRPr sz="4400" b="1" kern="1200">
                <a:solidFill>
                  <a:schemeClr val="tx1"/>
                </a:solidFill>
                <a:latin typeface="Arial" charset="0"/>
                <a:ea typeface="宋体" pitchFamily="2" charset="-122"/>
                <a:cs typeface="+mn-cs"/>
              </a:defRPr>
            </a:lvl4pPr>
            <a:lvl5pPr marL="1828800" algn="r" rtl="0" fontAlgn="base">
              <a:spcBef>
                <a:spcPct val="0"/>
              </a:spcBef>
              <a:spcAft>
                <a:spcPct val="0"/>
              </a:spcAft>
              <a:defRPr sz="4400" b="1" kern="1200">
                <a:solidFill>
                  <a:schemeClr val="tx1"/>
                </a:solidFill>
                <a:latin typeface="Arial" charset="0"/>
                <a:ea typeface="宋体" pitchFamily="2" charset="-122"/>
                <a:cs typeface="+mn-cs"/>
              </a:defRPr>
            </a:lvl5pPr>
            <a:lvl6pPr marL="2286000" algn="l" defTabSz="914400" rtl="0" eaLnBrk="1" latinLnBrk="0" hangingPunct="1">
              <a:defRPr sz="4400" b="1" kern="1200">
                <a:solidFill>
                  <a:schemeClr val="tx1"/>
                </a:solidFill>
                <a:latin typeface="Arial" charset="0"/>
                <a:ea typeface="宋体" pitchFamily="2" charset="-122"/>
                <a:cs typeface="+mn-cs"/>
              </a:defRPr>
            </a:lvl6pPr>
            <a:lvl7pPr marL="2743200" algn="l" defTabSz="914400" rtl="0" eaLnBrk="1" latinLnBrk="0" hangingPunct="1">
              <a:defRPr sz="4400" b="1" kern="1200">
                <a:solidFill>
                  <a:schemeClr val="tx1"/>
                </a:solidFill>
                <a:latin typeface="Arial" charset="0"/>
                <a:ea typeface="宋体" pitchFamily="2" charset="-122"/>
                <a:cs typeface="+mn-cs"/>
              </a:defRPr>
            </a:lvl7pPr>
            <a:lvl8pPr marL="3200400" algn="l" defTabSz="914400" rtl="0" eaLnBrk="1" latinLnBrk="0" hangingPunct="1">
              <a:defRPr sz="4400" b="1" kern="1200">
                <a:solidFill>
                  <a:schemeClr val="tx1"/>
                </a:solidFill>
                <a:latin typeface="Arial" charset="0"/>
                <a:ea typeface="宋体" pitchFamily="2" charset="-122"/>
                <a:cs typeface="+mn-cs"/>
              </a:defRPr>
            </a:lvl8pPr>
            <a:lvl9pPr marL="3657600" algn="l" defTabSz="914400" rtl="0" eaLnBrk="1" latinLnBrk="0" hangingPunct="1">
              <a:defRPr sz="4400" b="1" kern="1200">
                <a:solidFill>
                  <a:schemeClr val="tx1"/>
                </a:solidFill>
                <a:latin typeface="Arial" charset="0"/>
                <a:ea typeface="宋体" pitchFamily="2" charset="-122"/>
                <a:cs typeface="+mn-cs"/>
              </a:defRPr>
            </a:lvl9pPr>
          </a:lstStyle>
          <a:p>
            <a:pPr algn="l" eaLnBrk="0" hangingPunct="0">
              <a:defRPr/>
            </a:pPr>
            <a:r>
              <a:rPr lang="zh-CN" altLang="en-US" sz="1800" kern="0" dirty="0" smtClean="0">
                <a:solidFill>
                  <a:srgbClr val="004C00"/>
                </a:solidFill>
                <a:effectLst>
                  <a:outerShdw blurRad="38100" dist="38100" dir="2700000" algn="tl">
                    <a:srgbClr val="000000">
                      <a:alpha val="43137"/>
                    </a:srgbClr>
                  </a:outerShdw>
                </a:effectLst>
                <a:latin typeface="+mj-lt"/>
                <a:ea typeface="+mj-ea"/>
                <a:cs typeface="+mj-cs"/>
              </a:rPr>
              <a:t>第七章 密码协议：</a:t>
            </a:r>
            <a:r>
              <a:rPr lang="en-US" altLang="zh-CN" sz="1800" kern="0" dirty="0" smtClean="0">
                <a:solidFill>
                  <a:srgbClr val="004C00"/>
                </a:solidFill>
                <a:effectLst>
                  <a:outerShdw blurRad="38100" dist="38100" dir="2700000" algn="tl">
                    <a:srgbClr val="000000">
                      <a:alpha val="43137"/>
                    </a:srgbClr>
                  </a:outerShdw>
                </a:effectLst>
                <a:latin typeface="+mj-lt"/>
                <a:ea typeface="+mj-ea"/>
                <a:cs typeface="+mj-cs"/>
              </a:rPr>
              <a:t>7.8 </a:t>
            </a:r>
            <a:r>
              <a:rPr lang="zh-CN" altLang="en-US" sz="1800" kern="0" dirty="0" smtClean="0">
                <a:solidFill>
                  <a:srgbClr val="004C00"/>
                </a:solidFill>
                <a:effectLst>
                  <a:outerShdw blurRad="38100" dist="38100" dir="2700000" algn="tl">
                    <a:srgbClr val="000000">
                      <a:alpha val="43137"/>
                    </a:srgbClr>
                  </a:outerShdw>
                </a:effectLst>
                <a:latin typeface="+mj-lt"/>
                <a:ea typeface="+mj-ea"/>
                <a:cs typeface="+mj-cs"/>
              </a:rPr>
              <a:t>安全协议实践</a:t>
            </a:r>
          </a:p>
        </p:txBody>
      </p:sp>
      <p:sp>
        <p:nvSpPr>
          <p:cNvPr id="8" name="灯片编号占位符 3"/>
          <p:cNvSpPr>
            <a:spLocks noGrp="1"/>
          </p:cNvSpPr>
          <p:nvPr>
            <p:ph type="sldNum" sz="quarter" idx="12"/>
          </p:nvPr>
        </p:nvSpPr>
        <p:spPr>
          <a:xfrm>
            <a:off x="7391400" y="6477000"/>
            <a:ext cx="1295400" cy="304800"/>
          </a:xfrm>
        </p:spPr>
        <p:txBody>
          <a:bodyPr/>
          <a:lstStyle/>
          <a:p>
            <a:pPr>
              <a:defRPr/>
            </a:pPr>
            <a:fld id="{896E1043-1F2A-4C9B-855A-0B3264F68AF7}" type="slidenum">
              <a:rPr lang="en-US" altLang="zh-CN" smtClean="0"/>
              <a:pPr>
                <a:defRPr/>
              </a:pPr>
              <a:t>139</a:t>
            </a:fld>
            <a:r>
              <a:rPr lang="en-US" altLang="zh-CN" dirty="0" smtClean="0"/>
              <a:t>/</a:t>
            </a:r>
            <a:endParaRPr lang="en-US" altLang="zh-CN" dirty="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7.2.2 </a:t>
            </a:r>
            <a:r>
              <a:rPr lang="en-US" altLang="zh-CN" dirty="0" err="1" smtClean="0"/>
              <a:t>Daolev</a:t>
            </a:r>
            <a:r>
              <a:rPr lang="en-US" altLang="zh-CN" dirty="0" smtClean="0"/>
              <a:t>-Yao</a:t>
            </a:r>
            <a:r>
              <a:rPr lang="zh-CN" altLang="en-US" dirty="0" smtClean="0"/>
              <a:t>威胁模型与常见攻击</a:t>
            </a:r>
            <a:endParaRPr lang="zh-CN" altLang="en-US" dirty="0"/>
          </a:p>
        </p:txBody>
      </p:sp>
      <p:sp>
        <p:nvSpPr>
          <p:cNvPr id="3" name="内容占位符 2"/>
          <p:cNvSpPr>
            <a:spLocks noGrp="1"/>
          </p:cNvSpPr>
          <p:nvPr>
            <p:ph idx="1"/>
          </p:nvPr>
        </p:nvSpPr>
        <p:spPr>
          <a:xfrm>
            <a:off x="457200" y="990600"/>
            <a:ext cx="8382000" cy="5486400"/>
          </a:xfrm>
        </p:spPr>
        <p:txBody>
          <a:bodyPr/>
          <a:lstStyle/>
          <a:p>
            <a:pPr eaLnBrk="1" hangingPunct="1">
              <a:lnSpc>
                <a:spcPct val="110000"/>
              </a:lnSpc>
            </a:pPr>
            <a:r>
              <a:rPr lang="zh-CN" altLang="en-US" sz="2400" dirty="0" smtClean="0"/>
              <a:t>常见的针对认证和密钥建立协议的攻击</a:t>
            </a:r>
            <a:endParaRPr lang="en-US" altLang="zh-CN" sz="2400" dirty="0" smtClean="0"/>
          </a:p>
          <a:p>
            <a:pPr lvl="1" eaLnBrk="1" hangingPunct="1">
              <a:lnSpc>
                <a:spcPct val="110000"/>
              </a:lnSpc>
            </a:pPr>
            <a:r>
              <a:rPr lang="zh-CN" altLang="en-US" sz="2000" dirty="0" smtClean="0"/>
              <a:t>重放攻击 </a:t>
            </a:r>
            <a:r>
              <a:rPr lang="en-US" altLang="zh-CN" sz="2000" dirty="0" smtClean="0"/>
              <a:t>Replay attack</a:t>
            </a:r>
          </a:p>
          <a:p>
            <a:pPr lvl="1" eaLnBrk="1" hangingPunct="1">
              <a:lnSpc>
                <a:spcPct val="110000"/>
              </a:lnSpc>
            </a:pPr>
            <a:r>
              <a:rPr lang="zh-CN" altLang="en-US" sz="2000" dirty="0" smtClean="0"/>
              <a:t>中间人攻击 </a:t>
            </a:r>
            <a:r>
              <a:rPr lang="en-US" altLang="zh-CN" sz="2000" dirty="0" smtClean="0"/>
              <a:t>Man-in-the-middle</a:t>
            </a:r>
          </a:p>
          <a:p>
            <a:pPr lvl="1" eaLnBrk="1" hangingPunct="1">
              <a:lnSpc>
                <a:spcPct val="110000"/>
              </a:lnSpc>
            </a:pPr>
            <a:r>
              <a:rPr lang="zh-CN" altLang="en-US" sz="2000" dirty="0" smtClean="0"/>
              <a:t>已知密钥攻击：从以前用过的密钥确定新密钥</a:t>
            </a:r>
            <a:endParaRPr lang="en-US" altLang="zh-CN" sz="2000" dirty="0" smtClean="0"/>
          </a:p>
          <a:p>
            <a:pPr lvl="1" eaLnBrk="1" hangingPunct="1">
              <a:lnSpc>
                <a:spcPct val="110000"/>
              </a:lnSpc>
            </a:pPr>
            <a:r>
              <a:rPr lang="zh-CN" altLang="en-US" sz="2000" dirty="0" smtClean="0"/>
              <a:t>假冒攻击：</a:t>
            </a:r>
            <a:r>
              <a:rPr lang="en-US" altLang="zh-CN" sz="2000" dirty="0" smtClean="0"/>
              <a:t>Impersonation attack</a:t>
            </a:r>
          </a:p>
          <a:p>
            <a:pPr lvl="1" eaLnBrk="1" hangingPunct="1">
              <a:lnSpc>
                <a:spcPct val="110000"/>
              </a:lnSpc>
            </a:pPr>
            <a:r>
              <a:rPr lang="zh-CN" altLang="en-US" sz="2000" dirty="0" smtClean="0"/>
              <a:t>篡改或替换</a:t>
            </a:r>
            <a:endParaRPr lang="en-US" altLang="zh-CN" sz="2000" dirty="0" smtClean="0"/>
          </a:p>
          <a:p>
            <a:pPr lvl="1" eaLnBrk="1" hangingPunct="1">
              <a:lnSpc>
                <a:spcPct val="110000"/>
              </a:lnSpc>
            </a:pPr>
            <a:r>
              <a:rPr lang="zh-CN" altLang="en-US" sz="2000" dirty="0" smtClean="0"/>
              <a:t>字典攻击</a:t>
            </a:r>
            <a:r>
              <a:rPr lang="en-US" altLang="zh-CN" sz="2000" dirty="0" smtClean="0"/>
              <a:t>Dictionary attack</a:t>
            </a:r>
            <a:r>
              <a:rPr lang="zh-CN" altLang="en-US" sz="2000" dirty="0" smtClean="0"/>
              <a:t>：针对口令的一类攻击</a:t>
            </a:r>
            <a:endParaRPr lang="en-US" altLang="zh-CN" sz="2000" dirty="0" smtClean="0"/>
          </a:p>
          <a:p>
            <a:pPr lvl="1" eaLnBrk="1" hangingPunct="1">
              <a:lnSpc>
                <a:spcPct val="110000"/>
              </a:lnSpc>
            </a:pPr>
            <a:r>
              <a:rPr lang="zh-CN" altLang="en-US" sz="2000" dirty="0" smtClean="0"/>
              <a:t>并行会话攻击</a:t>
            </a:r>
            <a:endParaRPr lang="en-US" altLang="zh-CN" sz="2000" dirty="0" smtClean="0"/>
          </a:p>
          <a:p>
            <a:pPr lvl="1" eaLnBrk="1" hangingPunct="1">
              <a:lnSpc>
                <a:spcPct val="110000"/>
              </a:lnSpc>
            </a:pPr>
            <a:r>
              <a:rPr lang="zh-CN" altLang="en-US" sz="2000" dirty="0" smtClean="0"/>
              <a:t>反射攻击</a:t>
            </a:r>
            <a:endParaRPr lang="en-US" altLang="zh-CN" sz="2000" dirty="0" smtClean="0"/>
          </a:p>
          <a:p>
            <a:pPr lvl="1" eaLnBrk="1" hangingPunct="1">
              <a:lnSpc>
                <a:spcPct val="110000"/>
              </a:lnSpc>
            </a:pPr>
            <a:r>
              <a:rPr lang="zh-CN" altLang="en-US" sz="2000" dirty="0" smtClean="0"/>
              <a:t>拒绝服务攻击</a:t>
            </a:r>
            <a:endParaRPr lang="en-US" altLang="zh-CN" sz="2000" dirty="0" smtClean="0"/>
          </a:p>
          <a:p>
            <a:pPr lvl="1" eaLnBrk="1" hangingPunct="1">
              <a:lnSpc>
                <a:spcPct val="110000"/>
              </a:lnSpc>
            </a:pPr>
            <a:r>
              <a:rPr lang="en-US" altLang="zh-CN" sz="2000" dirty="0" smtClean="0"/>
              <a:t>… …</a:t>
            </a:r>
            <a:endParaRPr lang="zh-CN" altLang="en-US" sz="2000" dirty="0" smtClean="0"/>
          </a:p>
        </p:txBody>
      </p:sp>
      <p:sp>
        <p:nvSpPr>
          <p:cNvPr id="4" name="灯片编号占位符 3"/>
          <p:cNvSpPr>
            <a:spLocks noGrp="1"/>
          </p:cNvSpPr>
          <p:nvPr>
            <p:ph type="sldNum" sz="quarter" idx="12"/>
          </p:nvPr>
        </p:nvSpPr>
        <p:spPr>
          <a:xfrm>
            <a:off x="7391400" y="6477000"/>
            <a:ext cx="1295400" cy="304800"/>
          </a:xfrm>
        </p:spPr>
        <p:txBody>
          <a:bodyPr/>
          <a:lstStyle/>
          <a:p>
            <a:pPr>
              <a:defRPr/>
            </a:pPr>
            <a:fld id="{896E1043-1F2A-4C9B-855A-0B3264F68AF7}" type="slidenum">
              <a:rPr lang="en-US" altLang="zh-CN" smtClean="0"/>
              <a:pPr>
                <a:defRPr/>
              </a:pPr>
              <a:t>14</a:t>
            </a:fld>
            <a:r>
              <a:rPr lang="en-US" altLang="zh-CN" dirty="0" smtClean="0"/>
              <a:t>/</a:t>
            </a:r>
            <a:endParaRPr lang="en-US" altLang="zh-CN" dirty="0"/>
          </a:p>
        </p:txBody>
      </p:sp>
      <p:sp>
        <p:nvSpPr>
          <p:cNvPr id="5" name="标题 1"/>
          <p:cNvSpPr txBox="1">
            <a:spLocks/>
          </p:cNvSpPr>
          <p:nvPr/>
        </p:nvSpPr>
        <p:spPr bwMode="auto">
          <a:xfrm>
            <a:off x="533400" y="0"/>
            <a:ext cx="7696200" cy="304800"/>
          </a:xfrm>
          <a:prstGeom prst="rect">
            <a:avLst/>
          </a:prstGeom>
          <a:solidFill>
            <a:schemeClr val="accent5"/>
          </a:solidFill>
          <a:ln w="9525">
            <a:noFill/>
            <a:miter lim="800000"/>
            <a:headEnd/>
            <a:tailEnd/>
          </a:ln>
        </p:spPr>
        <p:txBody>
          <a:bodyPr vert="horz" wrap="square" lIns="91440" tIns="45720" rIns="91440" bIns="45720" numCol="1" anchor="b" anchorCtr="0" compatLnSpc="1">
            <a:prstTxWarp prst="textNoShape">
              <a:avLst/>
            </a:prstTxWarp>
          </a:bodyPr>
          <a:lstStyle/>
          <a:p>
            <a:pPr algn="l" eaLnBrk="0" hangingPunct="0">
              <a:defRPr/>
            </a:pPr>
            <a:r>
              <a:rPr lang="zh-CN" altLang="en-US" sz="1800" kern="0" dirty="0" smtClean="0">
                <a:solidFill>
                  <a:srgbClr val="004C00"/>
                </a:solidFill>
                <a:effectLst>
                  <a:outerShdw blurRad="38100" dist="38100" dir="2700000" algn="tl">
                    <a:srgbClr val="000000">
                      <a:alpha val="43137"/>
                    </a:srgbClr>
                  </a:outerShdw>
                </a:effectLst>
                <a:latin typeface="+mj-lt"/>
                <a:ea typeface="+mj-ea"/>
                <a:cs typeface="+mj-cs"/>
              </a:rPr>
              <a:t>第七章 密码协议：</a:t>
            </a:r>
            <a:r>
              <a:rPr lang="en-US" altLang="zh-CN" sz="1800" kern="0" dirty="0" smtClean="0">
                <a:solidFill>
                  <a:srgbClr val="004C00"/>
                </a:solidFill>
                <a:effectLst>
                  <a:outerShdw blurRad="38100" dist="38100" dir="2700000" algn="tl">
                    <a:srgbClr val="000000">
                      <a:alpha val="43137"/>
                    </a:srgbClr>
                  </a:outerShdw>
                </a:effectLst>
                <a:latin typeface="+mj-lt"/>
                <a:ea typeface="+mj-ea"/>
                <a:cs typeface="+mj-cs"/>
              </a:rPr>
              <a:t>7.2 </a:t>
            </a:r>
            <a:r>
              <a:rPr lang="zh-CN" altLang="en-US" sz="1800" kern="0" dirty="0" smtClean="0">
                <a:solidFill>
                  <a:srgbClr val="004C00"/>
                </a:solidFill>
                <a:effectLst>
                  <a:outerShdw blurRad="38100" dist="38100" dir="2700000" algn="tl">
                    <a:srgbClr val="000000">
                      <a:alpha val="43137"/>
                    </a:srgbClr>
                  </a:outerShdw>
                </a:effectLst>
                <a:latin typeface="+mj-lt"/>
                <a:ea typeface="+mj-ea"/>
                <a:cs typeface="+mj-cs"/>
              </a:rPr>
              <a:t>认证协议</a:t>
            </a:r>
            <a:r>
              <a:rPr lang="zh-CN" altLang="en-US" sz="1800" kern="0" dirty="0" smtClean="0">
                <a:solidFill>
                  <a:srgbClr val="004C00"/>
                </a:solidFill>
                <a:effectLst>
                  <a:outerShdw blurRad="38100" dist="38100" dir="2700000" algn="tl">
                    <a:srgbClr val="000000">
                      <a:alpha val="43137"/>
                    </a:srgbClr>
                  </a:outerShdw>
                </a:effectLst>
              </a:rPr>
              <a:t>概述概述</a:t>
            </a:r>
            <a:endParaRPr lang="zh-CN" altLang="en-US" sz="1800" kern="0" dirty="0" smtClean="0">
              <a:solidFill>
                <a:srgbClr val="004C00"/>
              </a:solidFill>
              <a:effectLst>
                <a:outerShdw blurRad="38100" dist="38100" dir="2700000" algn="tl">
                  <a:srgbClr val="000000">
                    <a:alpha val="43137"/>
                  </a:srgbClr>
                </a:outerShdw>
              </a:effectLst>
              <a:latin typeface="+mj-lt"/>
              <a:ea typeface="+mj-ea"/>
              <a:cs typeface="+mj-cs"/>
            </a:endParaRPr>
          </a:p>
        </p:txBody>
      </p:sp>
    </p:spTree>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6434" name="Rectangle 2"/>
          <p:cNvSpPr>
            <a:spLocks noGrp="1" noChangeArrowheads="1"/>
          </p:cNvSpPr>
          <p:nvPr>
            <p:ph type="title"/>
          </p:nvPr>
        </p:nvSpPr>
        <p:spPr>
          <a:xfrm>
            <a:off x="457200" y="122238"/>
            <a:ext cx="7010400" cy="639762"/>
          </a:xfrm>
        </p:spPr>
        <p:txBody>
          <a:bodyPr/>
          <a:lstStyle/>
          <a:p>
            <a:r>
              <a:rPr lang="en-US" altLang="zh-CN" sz="3200"/>
              <a:t>1. </a:t>
            </a:r>
            <a:r>
              <a:rPr lang="zh-CN" altLang="en-US" sz="3200"/>
              <a:t>会话密钥的产生</a:t>
            </a:r>
          </a:p>
        </p:txBody>
      </p:sp>
      <p:sp>
        <p:nvSpPr>
          <p:cNvPr id="786435" name="Rectangle 3"/>
          <p:cNvSpPr>
            <a:spLocks noGrp="1" noChangeArrowheads="1"/>
          </p:cNvSpPr>
          <p:nvPr>
            <p:ph type="body" idx="1"/>
          </p:nvPr>
        </p:nvSpPr>
        <p:spPr>
          <a:xfrm>
            <a:off x="304800" y="762000"/>
            <a:ext cx="8610600" cy="5791200"/>
          </a:xfrm>
        </p:spPr>
        <p:txBody>
          <a:bodyPr/>
          <a:lstStyle/>
          <a:p>
            <a:pPr>
              <a:lnSpc>
                <a:spcPct val="100000"/>
              </a:lnSpc>
            </a:pPr>
            <a:r>
              <a:rPr lang="zh-CN" altLang="en-US" sz="2800" dirty="0"/>
              <a:t>以</a:t>
            </a:r>
            <a:r>
              <a:rPr lang="en-US" altLang="zh-CN" sz="2800" dirty="0"/>
              <a:t>CAST-128</a:t>
            </a:r>
            <a:r>
              <a:rPr lang="zh-CN" altLang="en-US" sz="2800" dirty="0"/>
              <a:t>为例：</a:t>
            </a:r>
          </a:p>
          <a:p>
            <a:pPr lvl="1">
              <a:lnSpc>
                <a:spcPct val="100000"/>
              </a:lnSpc>
            </a:pPr>
            <a:r>
              <a:rPr lang="zh-CN" altLang="en-US" sz="2400" dirty="0"/>
              <a:t>产生</a:t>
            </a:r>
            <a:r>
              <a:rPr lang="en-US" altLang="zh-CN" sz="2400" dirty="0"/>
              <a:t>CAST-128 </a:t>
            </a:r>
            <a:r>
              <a:rPr lang="zh-CN" altLang="en-US" sz="2400" dirty="0"/>
              <a:t>密钥的随机数产生器仍由</a:t>
            </a:r>
            <a:r>
              <a:rPr lang="en-US" altLang="zh-CN" sz="2400" dirty="0"/>
              <a:t>CAST-128</a:t>
            </a:r>
            <a:r>
              <a:rPr lang="zh-CN" altLang="en-US" sz="2400" dirty="0"/>
              <a:t>加密算法构成。输入包括一个</a:t>
            </a:r>
            <a:r>
              <a:rPr lang="en-US" altLang="zh-CN" sz="2400" dirty="0"/>
              <a:t>128</a:t>
            </a:r>
            <a:r>
              <a:rPr lang="zh-CN" altLang="en-US" sz="2400" dirty="0"/>
              <a:t>位的密钥和两个</a:t>
            </a:r>
            <a:r>
              <a:rPr lang="en-US" altLang="zh-CN" sz="2400" dirty="0"/>
              <a:t>64</a:t>
            </a:r>
            <a:r>
              <a:rPr lang="zh-CN" altLang="en-US" sz="2400" dirty="0"/>
              <a:t>位的明文，使用</a:t>
            </a:r>
            <a:r>
              <a:rPr lang="en-US" altLang="zh-CN" sz="2400" dirty="0"/>
              <a:t>CFB</a:t>
            </a:r>
            <a:r>
              <a:rPr lang="zh-CN" altLang="en-US" sz="2400" dirty="0"/>
              <a:t>方式，</a:t>
            </a:r>
            <a:r>
              <a:rPr lang="en-US" altLang="zh-CN" sz="2400" dirty="0"/>
              <a:t>CAST-128</a:t>
            </a:r>
            <a:r>
              <a:rPr lang="zh-CN" altLang="en-US" sz="2400" dirty="0"/>
              <a:t>产生两个</a:t>
            </a:r>
            <a:r>
              <a:rPr lang="en-US" altLang="zh-CN" sz="2400" dirty="0"/>
              <a:t>64</a:t>
            </a:r>
            <a:r>
              <a:rPr lang="zh-CN" altLang="en-US" sz="2400" dirty="0"/>
              <a:t>位的加密数据块，这两个数据块的结合构成</a:t>
            </a:r>
            <a:r>
              <a:rPr lang="en-US" altLang="zh-CN" sz="2400" dirty="0"/>
              <a:t>128</a:t>
            </a:r>
            <a:r>
              <a:rPr lang="zh-CN" altLang="en-US" sz="2400" dirty="0"/>
              <a:t>位的会话密钥。（算法基于</a:t>
            </a:r>
            <a:r>
              <a:rPr lang="en-US" altLang="zh-CN" sz="2400" dirty="0"/>
              <a:t>ANSI X12.17</a:t>
            </a:r>
            <a:r>
              <a:rPr lang="zh-CN" altLang="en-US" sz="2400" dirty="0"/>
              <a:t>）</a:t>
            </a:r>
          </a:p>
          <a:p>
            <a:pPr lvl="1">
              <a:lnSpc>
                <a:spcPct val="100000"/>
              </a:lnSpc>
            </a:pPr>
            <a:r>
              <a:rPr lang="zh-CN" altLang="en-US" sz="2400" dirty="0"/>
              <a:t>其中</a:t>
            </a:r>
            <a:r>
              <a:rPr lang="en-US" altLang="zh-CN" sz="2400" dirty="0"/>
              <a:t>64</a:t>
            </a:r>
            <a:r>
              <a:rPr lang="zh-CN" altLang="en-US" sz="2400" dirty="0"/>
              <a:t>位明文分组是由用户随机的键盘输入而得。键盘输入时间和内容用来产生随机流。输入的一个字符表示</a:t>
            </a:r>
            <a:r>
              <a:rPr lang="en-US" altLang="zh-CN" sz="2400" dirty="0"/>
              <a:t>8bit</a:t>
            </a:r>
            <a:r>
              <a:rPr lang="zh-CN" altLang="en-US" sz="2400" dirty="0"/>
              <a:t>数值，共随机输入</a:t>
            </a:r>
            <a:r>
              <a:rPr lang="en-US" altLang="zh-CN" sz="2400" dirty="0"/>
              <a:t>12</a:t>
            </a:r>
            <a:r>
              <a:rPr lang="zh-CN" altLang="en-US" sz="2400" dirty="0"/>
              <a:t>个字符，得</a:t>
            </a:r>
            <a:r>
              <a:rPr lang="en-US" altLang="zh-CN" sz="2400" dirty="0"/>
              <a:t>96</a:t>
            </a:r>
            <a:r>
              <a:rPr lang="zh-CN" altLang="en-US" sz="2400" dirty="0"/>
              <a:t>比特长数值，余下</a:t>
            </a:r>
            <a:r>
              <a:rPr lang="en-US" altLang="zh-CN" sz="2400" dirty="0"/>
              <a:t>32</a:t>
            </a:r>
            <a:r>
              <a:rPr lang="zh-CN" altLang="en-US" sz="2400" dirty="0"/>
              <a:t>比特用来表示键盘输入所用的时间。</a:t>
            </a:r>
          </a:p>
          <a:p>
            <a:pPr lvl="1">
              <a:lnSpc>
                <a:spcPct val="100000"/>
              </a:lnSpc>
            </a:pPr>
            <a:r>
              <a:rPr lang="zh-CN" altLang="en-US" sz="2400" dirty="0"/>
              <a:t>随机数产生器输入的</a:t>
            </a:r>
            <a:r>
              <a:rPr lang="en-US" altLang="zh-CN" sz="2400" dirty="0"/>
              <a:t>128</a:t>
            </a:r>
            <a:r>
              <a:rPr lang="zh-CN" altLang="en-US" sz="2400" dirty="0"/>
              <a:t>比特长密钥则取为它上一次输出的</a:t>
            </a:r>
            <a:r>
              <a:rPr lang="en-US" altLang="zh-CN" sz="2400" dirty="0"/>
              <a:t>128</a:t>
            </a:r>
            <a:r>
              <a:rPr lang="zh-CN" altLang="en-US" sz="2400" dirty="0"/>
              <a:t>比特长的会话密钥</a:t>
            </a:r>
          </a:p>
          <a:p>
            <a:pPr lvl="1">
              <a:lnSpc>
                <a:spcPct val="100000"/>
              </a:lnSpc>
            </a:pPr>
            <a:r>
              <a:rPr lang="zh-CN" altLang="en-US" sz="2400" dirty="0"/>
              <a:t>如果用户以通常步调敲击任意键，将会产生合理的随机性</a:t>
            </a:r>
          </a:p>
        </p:txBody>
      </p:sp>
      <p:sp>
        <p:nvSpPr>
          <p:cNvPr id="5" name="灯片编号占位符 3"/>
          <p:cNvSpPr>
            <a:spLocks noGrp="1"/>
          </p:cNvSpPr>
          <p:nvPr>
            <p:ph type="sldNum" sz="quarter" idx="12"/>
          </p:nvPr>
        </p:nvSpPr>
        <p:spPr>
          <a:xfrm>
            <a:off x="7391400" y="6477000"/>
            <a:ext cx="1295400" cy="304800"/>
          </a:xfrm>
        </p:spPr>
        <p:txBody>
          <a:bodyPr/>
          <a:lstStyle/>
          <a:p>
            <a:pPr>
              <a:defRPr/>
            </a:pPr>
            <a:fld id="{896E1043-1F2A-4C9B-855A-0B3264F68AF7}" type="slidenum">
              <a:rPr lang="en-US" altLang="zh-CN" smtClean="0"/>
              <a:pPr>
                <a:defRPr/>
              </a:pPr>
              <a:t>140</a:t>
            </a:fld>
            <a:r>
              <a:rPr lang="en-US" altLang="zh-CN" dirty="0" smtClean="0"/>
              <a:t>/</a:t>
            </a:r>
            <a:endParaRPr lang="en-US" altLang="zh-CN" dirty="0"/>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82" name="Rectangle 2"/>
          <p:cNvSpPr>
            <a:spLocks noGrp="1" noChangeArrowheads="1"/>
          </p:cNvSpPr>
          <p:nvPr>
            <p:ph type="title"/>
          </p:nvPr>
        </p:nvSpPr>
        <p:spPr/>
        <p:txBody>
          <a:bodyPr/>
          <a:lstStyle/>
          <a:p>
            <a:r>
              <a:rPr lang="en-US" altLang="zh-CN"/>
              <a:t>2. </a:t>
            </a:r>
            <a:r>
              <a:rPr lang="zh-CN" altLang="en-US"/>
              <a:t>密钥标识符</a:t>
            </a:r>
          </a:p>
        </p:txBody>
      </p:sp>
      <p:sp>
        <p:nvSpPr>
          <p:cNvPr id="788483" name="Rectangle 3"/>
          <p:cNvSpPr>
            <a:spLocks noGrp="1" noChangeArrowheads="1"/>
          </p:cNvSpPr>
          <p:nvPr>
            <p:ph type="body" idx="1"/>
          </p:nvPr>
        </p:nvSpPr>
        <p:spPr>
          <a:xfrm>
            <a:off x="457200" y="1219200"/>
            <a:ext cx="8229600" cy="5257800"/>
          </a:xfrm>
        </p:spPr>
        <p:txBody>
          <a:bodyPr/>
          <a:lstStyle/>
          <a:p>
            <a:pPr>
              <a:lnSpc>
                <a:spcPct val="110000"/>
              </a:lnSpc>
            </a:pPr>
            <a:r>
              <a:rPr lang="zh-CN" altLang="en-US" sz="2400">
                <a:solidFill>
                  <a:srgbClr val="0033CC"/>
                </a:solidFill>
              </a:rPr>
              <a:t>一个用户有多个公钥</a:t>
            </a:r>
            <a:r>
              <a:rPr lang="en-US" altLang="zh-CN" sz="2400" b="0">
                <a:solidFill>
                  <a:srgbClr val="0033CC"/>
                </a:solidFill>
              </a:rPr>
              <a:t>/</a:t>
            </a:r>
            <a:r>
              <a:rPr lang="zh-CN" altLang="en-US" sz="2400">
                <a:solidFill>
                  <a:srgbClr val="0033CC"/>
                </a:solidFill>
              </a:rPr>
              <a:t>私钥对时，接收者如何知道发送者是用了哪个公钥来加密会话密钥？</a:t>
            </a:r>
          </a:p>
          <a:p>
            <a:pPr lvl="1">
              <a:lnSpc>
                <a:spcPct val="110000"/>
              </a:lnSpc>
            </a:pPr>
            <a:r>
              <a:rPr lang="zh-CN" altLang="en-US" sz="2000">
                <a:solidFill>
                  <a:srgbClr val="0033CC"/>
                </a:solidFill>
              </a:rPr>
              <a:t>将公钥与消息一起传送，对空间浪费太多</a:t>
            </a:r>
          </a:p>
          <a:p>
            <a:pPr lvl="1">
              <a:lnSpc>
                <a:spcPct val="110000"/>
              </a:lnSpc>
            </a:pPr>
            <a:r>
              <a:rPr lang="zh-CN" altLang="en-US" sz="2000">
                <a:solidFill>
                  <a:srgbClr val="0033CC"/>
                </a:solidFill>
              </a:rPr>
              <a:t>将一个标识符与每一个用户的每一个公钥关联，称为密钥</a:t>
            </a:r>
            <a:r>
              <a:rPr lang="en-US" altLang="zh-CN" sz="2000">
                <a:solidFill>
                  <a:srgbClr val="0033CC"/>
                </a:solidFill>
              </a:rPr>
              <a:t>ID</a:t>
            </a:r>
            <a:r>
              <a:rPr lang="zh-CN" altLang="en-US" sz="2000">
                <a:solidFill>
                  <a:srgbClr val="0033CC"/>
                </a:solidFill>
              </a:rPr>
              <a:t>。发送方用接收方的哪一个公钥就将其</a:t>
            </a:r>
            <a:r>
              <a:rPr lang="en-US" altLang="zh-CN" sz="2000">
                <a:solidFill>
                  <a:srgbClr val="0033CC"/>
                </a:solidFill>
              </a:rPr>
              <a:t>ID</a:t>
            </a:r>
            <a:r>
              <a:rPr lang="zh-CN" altLang="en-US" sz="2000">
                <a:solidFill>
                  <a:srgbClr val="0033CC"/>
                </a:solidFill>
              </a:rPr>
              <a:t>发给接收方。</a:t>
            </a:r>
          </a:p>
          <a:p>
            <a:pPr lvl="2">
              <a:lnSpc>
                <a:spcPct val="110000"/>
              </a:lnSpc>
            </a:pPr>
            <a:r>
              <a:rPr lang="zh-CN" altLang="en-US" sz="1800"/>
              <a:t>密钥</a:t>
            </a:r>
            <a:r>
              <a:rPr lang="en-US" altLang="zh-CN" sz="1800"/>
              <a:t>ID</a:t>
            </a:r>
            <a:r>
              <a:rPr lang="zh-CN" altLang="en-US" sz="1800"/>
              <a:t>的存储和管理具有一定的负担，必须使收方双方能从</a:t>
            </a:r>
            <a:r>
              <a:rPr lang="en-US" altLang="zh-CN" sz="1800"/>
              <a:t>ID</a:t>
            </a:r>
            <a:r>
              <a:rPr lang="zh-CN" altLang="en-US" sz="1800"/>
              <a:t>得到对应公钥。</a:t>
            </a:r>
          </a:p>
          <a:p>
            <a:pPr lvl="2">
              <a:lnSpc>
                <a:spcPct val="110000"/>
              </a:lnSpc>
            </a:pPr>
            <a:r>
              <a:rPr lang="en-US" altLang="zh-CN" sz="1800"/>
              <a:t>PGP</a:t>
            </a:r>
            <a:r>
              <a:rPr lang="zh-CN" altLang="en-US" sz="1800"/>
              <a:t>的方法是使用公开钥的</a:t>
            </a:r>
            <a:r>
              <a:rPr lang="en-US" altLang="zh-CN" sz="1800"/>
              <a:t>64</a:t>
            </a:r>
            <a:r>
              <a:rPr lang="zh-CN" altLang="en-US" sz="1800"/>
              <a:t>个最低有效位表示该密钥的</a:t>
            </a:r>
            <a:r>
              <a:rPr lang="en-US" altLang="zh-CN" sz="1800"/>
              <a:t>ID</a:t>
            </a:r>
            <a:r>
              <a:rPr lang="zh-CN" altLang="en-US" sz="1800"/>
              <a:t>，即公开钥</a:t>
            </a:r>
            <a:r>
              <a:rPr lang="en-US" altLang="zh-CN" sz="1800"/>
              <a:t>PK</a:t>
            </a:r>
            <a:r>
              <a:rPr lang="en-US" altLang="zh-CN" sz="1800" baseline="-25000"/>
              <a:t>A</a:t>
            </a:r>
            <a:r>
              <a:rPr lang="zh-CN" altLang="en-US" sz="1800"/>
              <a:t>的</a:t>
            </a:r>
            <a:r>
              <a:rPr lang="en-US" altLang="zh-CN" sz="1800" b="0"/>
              <a:t>ID</a:t>
            </a:r>
            <a:r>
              <a:rPr lang="zh-CN" altLang="en-US" sz="1800"/>
              <a:t>是 </a:t>
            </a:r>
            <a:r>
              <a:rPr lang="en-US" altLang="zh-CN" sz="1800"/>
              <a:t>PK</a:t>
            </a:r>
            <a:r>
              <a:rPr lang="en-US" altLang="zh-CN" sz="1800" baseline="-25000"/>
              <a:t>A </a:t>
            </a:r>
            <a:r>
              <a:rPr lang="en-US" altLang="zh-CN" sz="1800"/>
              <a:t>mod 2</a:t>
            </a:r>
            <a:r>
              <a:rPr lang="en-US" altLang="zh-CN" sz="1800" baseline="30000"/>
              <a:t>64</a:t>
            </a:r>
            <a:r>
              <a:rPr lang="zh-CN" altLang="en-US" sz="1800"/>
              <a:t>，这种方法重复率很小。</a:t>
            </a:r>
          </a:p>
          <a:p>
            <a:pPr lvl="2">
              <a:lnSpc>
                <a:spcPct val="110000"/>
              </a:lnSpc>
            </a:pPr>
            <a:r>
              <a:rPr lang="en-US" altLang="zh-CN" sz="1800"/>
              <a:t>PGP</a:t>
            </a:r>
            <a:r>
              <a:rPr lang="zh-CN" altLang="en-US" sz="1800"/>
              <a:t>数字签字时也需要对密钥加上标识符，以使收方知道用哪一个公开钥验证签字。</a:t>
            </a:r>
            <a:r>
              <a:rPr lang="en-US" altLang="zh-CN" sz="1800"/>
              <a:t>PGP</a:t>
            </a:r>
            <a:r>
              <a:rPr lang="zh-CN" altLang="en-US" sz="1800"/>
              <a:t>用签字中的</a:t>
            </a:r>
            <a:r>
              <a:rPr lang="en-US" altLang="zh-CN" sz="1800"/>
              <a:t>64</a:t>
            </a:r>
            <a:r>
              <a:rPr lang="zh-CN" altLang="en-US" sz="1800"/>
              <a:t>比特来表示相应的公开钥</a:t>
            </a:r>
            <a:r>
              <a:rPr lang="en-US" altLang="zh-CN" sz="1800"/>
              <a:t>ID</a:t>
            </a:r>
            <a:r>
              <a:rPr lang="zh-CN" altLang="en-US" sz="1800"/>
              <a:t>，即在生产的数字签名中再增加一个</a:t>
            </a:r>
            <a:r>
              <a:rPr lang="en-US" altLang="zh-CN" sz="1800"/>
              <a:t>64</a:t>
            </a:r>
            <a:r>
              <a:rPr lang="zh-CN" altLang="en-US" sz="1800"/>
              <a:t>比特的</a:t>
            </a:r>
            <a:r>
              <a:rPr lang="en-US" altLang="zh-CN" sz="1800"/>
              <a:t>ID</a:t>
            </a:r>
            <a:r>
              <a:rPr lang="zh-CN" altLang="en-US" sz="1800"/>
              <a:t>值。</a:t>
            </a:r>
          </a:p>
        </p:txBody>
      </p:sp>
      <p:sp>
        <p:nvSpPr>
          <p:cNvPr id="5" name="灯片编号占位符 3"/>
          <p:cNvSpPr>
            <a:spLocks noGrp="1"/>
          </p:cNvSpPr>
          <p:nvPr>
            <p:ph type="sldNum" sz="quarter" idx="12"/>
          </p:nvPr>
        </p:nvSpPr>
        <p:spPr>
          <a:xfrm>
            <a:off x="7391400" y="6477000"/>
            <a:ext cx="1295400" cy="304800"/>
          </a:xfrm>
        </p:spPr>
        <p:txBody>
          <a:bodyPr/>
          <a:lstStyle/>
          <a:p>
            <a:pPr>
              <a:defRPr/>
            </a:pPr>
            <a:fld id="{896E1043-1F2A-4C9B-855A-0B3264F68AF7}" type="slidenum">
              <a:rPr lang="en-US" altLang="zh-CN" smtClean="0"/>
              <a:pPr>
                <a:defRPr/>
              </a:pPr>
              <a:t>141</a:t>
            </a:fld>
            <a:r>
              <a:rPr lang="en-US" altLang="zh-CN" dirty="0" smtClean="0"/>
              <a:t>/</a:t>
            </a:r>
            <a:endParaRPr lang="en-US" altLang="zh-CN" dirty="0"/>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9506" name="Rectangle 2"/>
          <p:cNvSpPr>
            <a:spLocks noGrp="1" noChangeArrowheads="1"/>
          </p:cNvSpPr>
          <p:nvPr>
            <p:ph type="title"/>
          </p:nvPr>
        </p:nvSpPr>
        <p:spPr>
          <a:xfrm>
            <a:off x="457200" y="122238"/>
            <a:ext cx="7010400" cy="639762"/>
          </a:xfrm>
        </p:spPr>
        <p:txBody>
          <a:bodyPr/>
          <a:lstStyle/>
          <a:p>
            <a:r>
              <a:rPr lang="en-US" altLang="zh-CN" sz="3200"/>
              <a:t>3. PGP</a:t>
            </a:r>
            <a:r>
              <a:rPr lang="zh-CN" altLang="en-US" sz="3200"/>
              <a:t>的消息格式</a:t>
            </a:r>
          </a:p>
        </p:txBody>
      </p:sp>
      <p:sp>
        <p:nvSpPr>
          <p:cNvPr id="789507" name="Rectangle 3"/>
          <p:cNvSpPr>
            <a:spLocks noGrp="1" noChangeArrowheads="1"/>
          </p:cNvSpPr>
          <p:nvPr>
            <p:ph type="body" sz="half" idx="1"/>
          </p:nvPr>
        </p:nvSpPr>
        <p:spPr>
          <a:xfrm>
            <a:off x="4953000" y="2590800"/>
            <a:ext cx="3886200" cy="3962400"/>
          </a:xfrm>
        </p:spPr>
        <p:txBody>
          <a:bodyPr/>
          <a:lstStyle/>
          <a:p>
            <a:pPr>
              <a:lnSpc>
                <a:spcPct val="110000"/>
              </a:lnSpc>
            </a:pPr>
            <a:r>
              <a:rPr lang="en-US" altLang="zh-CN" sz="2000"/>
              <a:t>PGP</a:t>
            </a:r>
            <a:r>
              <a:rPr lang="zh-CN" altLang="en-US" sz="2000"/>
              <a:t>的消息由</a:t>
            </a:r>
            <a:r>
              <a:rPr lang="en-US" altLang="zh-CN" sz="2000"/>
              <a:t>3</a:t>
            </a:r>
            <a:r>
              <a:rPr lang="zh-CN" altLang="en-US" sz="2000"/>
              <a:t>部分组成：会话密钥、签名和报文</a:t>
            </a:r>
          </a:p>
          <a:p>
            <a:pPr>
              <a:lnSpc>
                <a:spcPct val="110000"/>
              </a:lnSpc>
            </a:pPr>
            <a:r>
              <a:rPr lang="zh-CN" altLang="en-US" sz="2000"/>
              <a:t>消息中的时戳是产生消息的时间</a:t>
            </a:r>
          </a:p>
          <a:p>
            <a:pPr>
              <a:lnSpc>
                <a:spcPct val="110000"/>
              </a:lnSpc>
            </a:pPr>
            <a:r>
              <a:rPr lang="zh-CN" altLang="en-US" sz="2000"/>
              <a:t>签字是对签字时戳和报文的数据的连接进行签字</a:t>
            </a:r>
          </a:p>
          <a:p>
            <a:pPr>
              <a:lnSpc>
                <a:spcPct val="110000"/>
              </a:lnSpc>
            </a:pPr>
            <a:r>
              <a:rPr lang="zh-CN" altLang="en-US" sz="2000"/>
              <a:t>两个</a:t>
            </a:r>
            <a:r>
              <a:rPr lang="en-US" altLang="zh-CN" sz="2000"/>
              <a:t>8</a:t>
            </a:r>
            <a:r>
              <a:rPr lang="zh-CN" altLang="en-US" sz="2000"/>
              <a:t>比特位组用于收方在验证签名是是否正确使用了发方公开钥；也可用作消息的</a:t>
            </a:r>
            <a:r>
              <a:rPr lang="en-US" altLang="zh-CN" sz="2000"/>
              <a:t>16</a:t>
            </a:r>
            <a:r>
              <a:rPr lang="zh-CN" altLang="en-US" sz="2000"/>
              <a:t>比特帧校验序列</a:t>
            </a:r>
          </a:p>
        </p:txBody>
      </p:sp>
      <p:graphicFrame>
        <p:nvGraphicFramePr>
          <p:cNvPr id="789510" name="Object 6"/>
          <p:cNvGraphicFramePr>
            <a:graphicFrameLocks noGrp="1" noChangeAspect="1"/>
          </p:cNvGraphicFramePr>
          <p:nvPr>
            <p:ph sz="half" idx="2"/>
          </p:nvPr>
        </p:nvGraphicFramePr>
        <p:xfrm>
          <a:off x="381000" y="747713"/>
          <a:ext cx="7543800" cy="5576887"/>
        </p:xfrm>
        <a:graphic>
          <a:graphicData uri="http://schemas.openxmlformats.org/presentationml/2006/ole">
            <p:oleObj spid="_x0000_s1060890" name="图片" r:id="rId3" imgW="6326124" imgH="4675632" progId="Word.Picture.8">
              <p:embed/>
            </p:oleObj>
          </a:graphicData>
        </a:graphic>
      </p:graphicFrame>
      <p:sp>
        <p:nvSpPr>
          <p:cNvPr id="6" name="灯片编号占位符 3"/>
          <p:cNvSpPr>
            <a:spLocks noGrp="1"/>
          </p:cNvSpPr>
          <p:nvPr>
            <p:ph type="sldNum" sz="quarter" idx="12"/>
          </p:nvPr>
        </p:nvSpPr>
        <p:spPr>
          <a:xfrm>
            <a:off x="7391400" y="6477000"/>
            <a:ext cx="1295400" cy="304800"/>
          </a:xfrm>
        </p:spPr>
        <p:txBody>
          <a:bodyPr/>
          <a:lstStyle/>
          <a:p>
            <a:pPr>
              <a:defRPr/>
            </a:pPr>
            <a:fld id="{896E1043-1F2A-4C9B-855A-0B3264F68AF7}" type="slidenum">
              <a:rPr lang="en-US" altLang="zh-CN" smtClean="0"/>
              <a:pPr>
                <a:defRPr/>
              </a:pPr>
              <a:t>142</a:t>
            </a:fld>
            <a:r>
              <a:rPr lang="en-US" altLang="zh-CN" dirty="0" smtClean="0"/>
              <a:t>/</a:t>
            </a:r>
            <a:endParaRPr lang="en-US" altLang="zh-CN" dirty="0"/>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2578" name="Rectangle 2"/>
          <p:cNvSpPr>
            <a:spLocks noGrp="1" noChangeArrowheads="1"/>
          </p:cNvSpPr>
          <p:nvPr>
            <p:ph type="title"/>
          </p:nvPr>
        </p:nvSpPr>
        <p:spPr/>
        <p:txBody>
          <a:bodyPr/>
          <a:lstStyle/>
          <a:p>
            <a:r>
              <a:rPr lang="en-US" altLang="zh-CN"/>
              <a:t>4. </a:t>
            </a:r>
            <a:r>
              <a:rPr lang="zh-CN" altLang="en-US"/>
              <a:t>密钥环</a:t>
            </a:r>
          </a:p>
        </p:txBody>
      </p:sp>
      <p:sp>
        <p:nvSpPr>
          <p:cNvPr id="792579" name="Rectangle 3"/>
          <p:cNvSpPr>
            <a:spLocks noGrp="1" noChangeArrowheads="1"/>
          </p:cNvSpPr>
          <p:nvPr>
            <p:ph type="body" sz="half" idx="1"/>
          </p:nvPr>
        </p:nvSpPr>
        <p:spPr>
          <a:xfrm>
            <a:off x="457200" y="1219200"/>
            <a:ext cx="7924800" cy="3505200"/>
          </a:xfrm>
        </p:spPr>
        <p:txBody>
          <a:bodyPr/>
          <a:lstStyle/>
          <a:p>
            <a:pPr>
              <a:lnSpc>
                <a:spcPct val="100000"/>
              </a:lnSpc>
            </a:pPr>
            <a:r>
              <a:rPr lang="en-US" altLang="zh-CN" sz="2400"/>
              <a:t> KeyID(</a:t>
            </a:r>
            <a:r>
              <a:rPr lang="zh-CN" altLang="en-US" sz="2400"/>
              <a:t>密钥</a:t>
            </a:r>
            <a:r>
              <a:rPr lang="en-US" altLang="zh-CN" sz="2400"/>
              <a:t>ID)</a:t>
            </a:r>
            <a:r>
              <a:rPr lang="zh-CN" altLang="en-US" sz="2400"/>
              <a:t>对于</a:t>
            </a:r>
            <a:r>
              <a:rPr lang="en-US" altLang="zh-CN" sz="2400"/>
              <a:t>PGP</a:t>
            </a:r>
            <a:r>
              <a:rPr lang="zh-CN" altLang="en-US" sz="2400"/>
              <a:t>非常关键</a:t>
            </a:r>
          </a:p>
          <a:p>
            <a:pPr lvl="1">
              <a:lnSpc>
                <a:spcPct val="100000"/>
              </a:lnSpc>
            </a:pPr>
            <a:r>
              <a:rPr lang="zh-CN" altLang="en-US" sz="2000">
                <a:solidFill>
                  <a:srgbClr val="0033CC"/>
                </a:solidFill>
              </a:rPr>
              <a:t>两个</a:t>
            </a:r>
            <a:r>
              <a:rPr lang="en-US" altLang="zh-CN" sz="2000" b="0">
                <a:solidFill>
                  <a:srgbClr val="0033CC"/>
                </a:solidFill>
              </a:rPr>
              <a:t>keyID</a:t>
            </a:r>
            <a:r>
              <a:rPr lang="zh-CN" altLang="en-US" sz="2000">
                <a:solidFill>
                  <a:srgbClr val="0033CC"/>
                </a:solidFill>
              </a:rPr>
              <a:t>包含在任何</a:t>
            </a:r>
            <a:r>
              <a:rPr lang="en-US" altLang="zh-CN" sz="2000" b="0">
                <a:solidFill>
                  <a:srgbClr val="0033CC"/>
                </a:solidFill>
              </a:rPr>
              <a:t>PGP</a:t>
            </a:r>
            <a:r>
              <a:rPr lang="zh-CN" altLang="en-US" sz="2000">
                <a:solidFill>
                  <a:srgbClr val="0033CC"/>
                </a:solidFill>
              </a:rPr>
              <a:t>消息中，提供保密与鉴别功能</a:t>
            </a:r>
          </a:p>
          <a:p>
            <a:pPr lvl="1">
              <a:lnSpc>
                <a:spcPct val="100000"/>
              </a:lnSpc>
            </a:pPr>
            <a:r>
              <a:rPr lang="zh-CN" altLang="en-US" sz="2000">
                <a:solidFill>
                  <a:srgbClr val="0033CC"/>
                </a:solidFill>
              </a:rPr>
              <a:t>需要一种系统化的方法存储和组织这些</a:t>
            </a:r>
            <a:r>
              <a:rPr lang="en-US" altLang="zh-CN" sz="2000" b="0">
                <a:solidFill>
                  <a:srgbClr val="0033CC"/>
                </a:solidFill>
              </a:rPr>
              <a:t>key</a:t>
            </a:r>
            <a:r>
              <a:rPr lang="zh-CN" altLang="en-US" sz="2000">
                <a:solidFill>
                  <a:srgbClr val="0033CC"/>
                </a:solidFill>
              </a:rPr>
              <a:t>以保证使用</a:t>
            </a:r>
          </a:p>
          <a:p>
            <a:pPr>
              <a:lnSpc>
                <a:spcPct val="100000"/>
              </a:lnSpc>
            </a:pPr>
            <a:r>
              <a:rPr lang="en-US" altLang="zh-CN" sz="2400" b="0"/>
              <a:t>PGP</a:t>
            </a:r>
            <a:r>
              <a:rPr lang="zh-CN" altLang="en-US" sz="2400"/>
              <a:t>在每一个节点上提供一对表型数据结构：</a:t>
            </a:r>
          </a:p>
          <a:p>
            <a:pPr lvl="1">
              <a:lnSpc>
                <a:spcPct val="100000"/>
              </a:lnSpc>
            </a:pPr>
            <a:r>
              <a:rPr lang="zh-CN" altLang="en-US" sz="2000">
                <a:solidFill>
                  <a:srgbClr val="0033CC"/>
                </a:solidFill>
              </a:rPr>
              <a:t>存储该节点自己的公钥</a:t>
            </a:r>
            <a:r>
              <a:rPr lang="en-US" altLang="zh-CN" sz="2000" b="0">
                <a:solidFill>
                  <a:srgbClr val="0033CC"/>
                </a:solidFill>
              </a:rPr>
              <a:t>/</a:t>
            </a:r>
            <a:r>
              <a:rPr lang="zh-CN" altLang="en-US" sz="2000">
                <a:solidFill>
                  <a:srgbClr val="0033CC"/>
                </a:solidFill>
              </a:rPr>
              <a:t>私钥对； （秘密钥环）</a:t>
            </a:r>
          </a:p>
          <a:p>
            <a:pPr lvl="1">
              <a:lnSpc>
                <a:spcPct val="100000"/>
              </a:lnSpc>
            </a:pPr>
            <a:r>
              <a:rPr lang="zh-CN" altLang="en-US" sz="2000">
                <a:solidFill>
                  <a:srgbClr val="0033CC"/>
                </a:solidFill>
              </a:rPr>
              <a:t>存储该节点知道的其他用户的公钥；（公开钥环）</a:t>
            </a:r>
          </a:p>
          <a:p>
            <a:pPr>
              <a:lnSpc>
                <a:spcPct val="100000"/>
              </a:lnSpc>
            </a:pPr>
            <a:r>
              <a:rPr lang="zh-CN" altLang="en-US" sz="2400"/>
              <a:t>用户的秘密钥环如表所示</a:t>
            </a:r>
          </a:p>
        </p:txBody>
      </p:sp>
      <p:graphicFrame>
        <p:nvGraphicFramePr>
          <p:cNvPr id="792581" name="Object 5"/>
          <p:cNvGraphicFramePr>
            <a:graphicFrameLocks noGrp="1" noChangeAspect="1"/>
          </p:cNvGraphicFramePr>
          <p:nvPr>
            <p:ph sz="half" idx="2"/>
          </p:nvPr>
        </p:nvGraphicFramePr>
        <p:xfrm>
          <a:off x="1371600" y="4724400"/>
          <a:ext cx="6324600" cy="1744663"/>
        </p:xfrm>
        <a:graphic>
          <a:graphicData uri="http://schemas.openxmlformats.org/presentationml/2006/ole">
            <p:oleObj spid="_x0000_s1061914" name="Visio" r:id="rId3" imgW="4903934" imgH="1351777" progId="Visio.Drawing.11">
              <p:embed/>
            </p:oleObj>
          </a:graphicData>
        </a:graphic>
      </p:graphicFrame>
      <p:sp>
        <p:nvSpPr>
          <p:cNvPr id="6" name="灯片编号占位符 3"/>
          <p:cNvSpPr>
            <a:spLocks noGrp="1"/>
          </p:cNvSpPr>
          <p:nvPr>
            <p:ph type="sldNum" sz="quarter" idx="12"/>
          </p:nvPr>
        </p:nvSpPr>
        <p:spPr>
          <a:xfrm>
            <a:off x="7391400" y="6477000"/>
            <a:ext cx="1295400" cy="304800"/>
          </a:xfrm>
        </p:spPr>
        <p:txBody>
          <a:bodyPr/>
          <a:lstStyle/>
          <a:p>
            <a:pPr>
              <a:defRPr/>
            </a:pPr>
            <a:fld id="{896E1043-1F2A-4C9B-855A-0B3264F68AF7}" type="slidenum">
              <a:rPr lang="en-US" altLang="zh-CN" smtClean="0"/>
              <a:pPr>
                <a:defRPr/>
              </a:pPr>
              <a:t>143</a:t>
            </a:fld>
            <a:r>
              <a:rPr lang="en-US" altLang="zh-CN" dirty="0" smtClean="0"/>
              <a:t>/</a:t>
            </a:r>
            <a:endParaRPr lang="en-US" altLang="zh-CN" dirty="0"/>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3603" name="Rectangle 3"/>
          <p:cNvSpPr>
            <a:spLocks noGrp="1" noChangeArrowheads="1"/>
          </p:cNvSpPr>
          <p:nvPr>
            <p:ph type="body" idx="1"/>
          </p:nvPr>
        </p:nvSpPr>
        <p:spPr>
          <a:xfrm>
            <a:off x="228600" y="152400"/>
            <a:ext cx="8534400" cy="6629400"/>
          </a:xfrm>
        </p:spPr>
        <p:txBody>
          <a:bodyPr/>
          <a:lstStyle/>
          <a:p>
            <a:pPr>
              <a:lnSpc>
                <a:spcPct val="110000"/>
              </a:lnSpc>
            </a:pPr>
            <a:r>
              <a:rPr lang="zh-CN" altLang="en-US" sz="2500">
                <a:solidFill>
                  <a:srgbClr val="0033CC"/>
                </a:solidFill>
              </a:rPr>
              <a:t>秘密钥环说明</a:t>
            </a:r>
          </a:p>
          <a:p>
            <a:pPr lvl="1">
              <a:lnSpc>
                <a:spcPct val="110000"/>
              </a:lnSpc>
            </a:pPr>
            <a:r>
              <a:rPr lang="en-US" altLang="zh-CN" sz="2100">
                <a:solidFill>
                  <a:srgbClr val="0033CC"/>
                </a:solidFill>
              </a:rPr>
              <a:t>UserID</a:t>
            </a:r>
            <a:r>
              <a:rPr lang="zh-CN" altLang="en-US" sz="2100">
                <a:solidFill>
                  <a:srgbClr val="0033CC"/>
                </a:solidFill>
              </a:rPr>
              <a:t>：</a:t>
            </a:r>
            <a:r>
              <a:rPr lang="zh-CN" altLang="en-US" sz="2100"/>
              <a:t>通常是用户的邮件地址。一个密钥对可使用多个</a:t>
            </a:r>
            <a:r>
              <a:rPr lang="en-US" altLang="zh-CN" sz="2100"/>
              <a:t>ID</a:t>
            </a:r>
            <a:r>
              <a:rPr lang="zh-CN" altLang="en-US" sz="2100"/>
              <a:t>，多个密钥对也可使用一个</a:t>
            </a:r>
            <a:r>
              <a:rPr lang="en-US" altLang="zh-CN" sz="2100"/>
              <a:t>ID</a:t>
            </a:r>
          </a:p>
          <a:p>
            <a:pPr lvl="1">
              <a:lnSpc>
                <a:spcPct val="110000"/>
              </a:lnSpc>
            </a:pPr>
            <a:r>
              <a:rPr lang="en-US" altLang="zh-CN" sz="2100">
                <a:solidFill>
                  <a:srgbClr val="0033CC"/>
                </a:solidFill>
              </a:rPr>
              <a:t>Private Key</a:t>
            </a:r>
            <a:r>
              <a:rPr lang="zh-CN" altLang="en-US" sz="2100"/>
              <a:t>：为保证安全使用</a:t>
            </a:r>
            <a:r>
              <a:rPr lang="en-US" altLang="zh-CN" sz="2100"/>
              <a:t>CAST-128(</a:t>
            </a:r>
            <a:r>
              <a:rPr lang="zh-CN" altLang="en-US" sz="2100"/>
              <a:t>或</a:t>
            </a:r>
            <a:r>
              <a:rPr lang="en-US" altLang="zh-CN" sz="2100"/>
              <a:t>IDEA</a:t>
            </a:r>
            <a:r>
              <a:rPr lang="zh-CN" altLang="en-US" sz="2100"/>
              <a:t>或</a:t>
            </a:r>
            <a:r>
              <a:rPr lang="en-US" altLang="zh-CN" sz="2100"/>
              <a:t>3DES)</a:t>
            </a:r>
            <a:r>
              <a:rPr lang="zh-CN" altLang="en-US" sz="2100">
                <a:solidFill>
                  <a:srgbClr val="0033CC"/>
                </a:solidFill>
              </a:rPr>
              <a:t>加密存储：</a:t>
            </a:r>
          </a:p>
          <a:p>
            <a:pPr lvl="2">
              <a:lnSpc>
                <a:spcPct val="110000"/>
              </a:lnSpc>
            </a:pPr>
            <a:r>
              <a:rPr lang="zh-CN" altLang="en-US" sz="2000">
                <a:solidFill>
                  <a:srgbClr val="0033CC"/>
                </a:solidFill>
              </a:rPr>
              <a:t>用户选择一个口令短语用于加密私钥</a:t>
            </a:r>
            <a:r>
              <a:rPr lang="zh-CN" altLang="en-US" sz="2000"/>
              <a:t>；</a:t>
            </a:r>
          </a:p>
          <a:p>
            <a:pPr lvl="2">
              <a:lnSpc>
                <a:spcPct val="110000"/>
              </a:lnSpc>
            </a:pPr>
            <a:r>
              <a:rPr lang="zh-CN" altLang="en-US" sz="2000"/>
              <a:t>当系统用</a:t>
            </a:r>
            <a:r>
              <a:rPr lang="en-US" altLang="zh-CN" sz="2000"/>
              <a:t>RSA</a:t>
            </a:r>
            <a:r>
              <a:rPr lang="zh-CN" altLang="en-US" sz="2000"/>
              <a:t>生成一个新的公钥</a:t>
            </a:r>
            <a:r>
              <a:rPr lang="en-US" altLang="zh-CN" sz="2000"/>
              <a:t>/</a:t>
            </a:r>
            <a:r>
              <a:rPr lang="zh-CN" altLang="en-US" sz="2000"/>
              <a:t>私钥对时，</a:t>
            </a:r>
            <a:r>
              <a:rPr lang="zh-CN" altLang="en-US" sz="2000">
                <a:solidFill>
                  <a:srgbClr val="0033CC"/>
                </a:solidFill>
              </a:rPr>
              <a:t>要求用户输入口令短语。对该短语使用</a:t>
            </a:r>
            <a:r>
              <a:rPr lang="en-US" altLang="zh-CN" sz="2000">
                <a:solidFill>
                  <a:srgbClr val="0033CC"/>
                </a:solidFill>
              </a:rPr>
              <a:t>SHA-1</a:t>
            </a:r>
            <a:r>
              <a:rPr lang="zh-CN" altLang="en-US" sz="2000">
                <a:solidFill>
                  <a:srgbClr val="0033CC"/>
                </a:solidFill>
              </a:rPr>
              <a:t>生成一个</a:t>
            </a:r>
            <a:r>
              <a:rPr lang="en-US" altLang="zh-CN" sz="2000">
                <a:solidFill>
                  <a:srgbClr val="0033CC"/>
                </a:solidFill>
              </a:rPr>
              <a:t>160</a:t>
            </a:r>
            <a:r>
              <a:rPr lang="zh-CN" altLang="en-US" sz="2000">
                <a:solidFill>
                  <a:srgbClr val="0033CC"/>
                </a:solidFill>
              </a:rPr>
              <a:t>位的散列码后，销毁该短语。</a:t>
            </a:r>
          </a:p>
          <a:p>
            <a:pPr lvl="2">
              <a:lnSpc>
                <a:spcPct val="110000"/>
              </a:lnSpc>
            </a:pPr>
            <a:r>
              <a:rPr lang="zh-CN" altLang="en-US" sz="2000">
                <a:solidFill>
                  <a:srgbClr val="0033CC"/>
                </a:solidFill>
              </a:rPr>
              <a:t>系统用其中</a:t>
            </a:r>
            <a:r>
              <a:rPr lang="en-US" altLang="zh-CN" sz="2000">
                <a:solidFill>
                  <a:srgbClr val="0033CC"/>
                </a:solidFill>
              </a:rPr>
              <a:t>128</a:t>
            </a:r>
            <a:r>
              <a:rPr lang="zh-CN" altLang="en-US" sz="2000">
                <a:solidFill>
                  <a:srgbClr val="0033CC"/>
                </a:solidFill>
              </a:rPr>
              <a:t>位作为密钥用</a:t>
            </a:r>
            <a:r>
              <a:rPr lang="en-US" altLang="zh-CN" sz="2000">
                <a:solidFill>
                  <a:srgbClr val="0033CC"/>
                </a:solidFill>
              </a:rPr>
              <a:t>CAST-128</a:t>
            </a:r>
            <a:r>
              <a:rPr lang="zh-CN" altLang="en-US" sz="2000">
                <a:solidFill>
                  <a:srgbClr val="0033CC"/>
                </a:solidFill>
              </a:rPr>
              <a:t>加密私钥，然后销毁这个散列码，并将加密后的私钥存储到私钥环中。</a:t>
            </a:r>
          </a:p>
          <a:p>
            <a:pPr lvl="2">
              <a:lnSpc>
                <a:spcPct val="110000"/>
              </a:lnSpc>
              <a:buFont typeface="Wingdings" pitchFamily="2" charset="2"/>
              <a:buNone/>
            </a:pPr>
            <a:r>
              <a:rPr lang="zh-CN" altLang="en-US" sz="2000">
                <a:solidFill>
                  <a:srgbClr val="0033CC"/>
                </a:solidFill>
              </a:rPr>
              <a:t>访问过程：</a:t>
            </a:r>
          </a:p>
          <a:p>
            <a:pPr lvl="2">
              <a:lnSpc>
                <a:spcPct val="110000"/>
              </a:lnSpc>
            </a:pPr>
            <a:r>
              <a:rPr lang="zh-CN" altLang="en-US" sz="2000"/>
              <a:t>当用户要访问私钥环中的私钥时，必须提供口令短语。</a:t>
            </a:r>
            <a:r>
              <a:rPr lang="en-US" altLang="zh-CN" sz="2000"/>
              <a:t>PGP</a:t>
            </a:r>
            <a:r>
              <a:rPr lang="zh-CN" altLang="en-US" sz="2000"/>
              <a:t>将产生出杂凑值用于解密秘密钥</a:t>
            </a:r>
          </a:p>
          <a:p>
            <a:pPr lvl="2">
              <a:lnSpc>
                <a:spcPct val="110000"/>
              </a:lnSpc>
            </a:pPr>
            <a:r>
              <a:rPr lang="zh-CN" altLang="en-US" sz="2000"/>
              <a:t>口令应是易于记住且不易被猜出来</a:t>
            </a:r>
          </a:p>
        </p:txBody>
      </p:sp>
      <p:sp>
        <p:nvSpPr>
          <p:cNvPr id="4" name="灯片编号占位符 3"/>
          <p:cNvSpPr>
            <a:spLocks noGrp="1"/>
          </p:cNvSpPr>
          <p:nvPr>
            <p:ph type="sldNum" sz="quarter" idx="12"/>
          </p:nvPr>
        </p:nvSpPr>
        <p:spPr>
          <a:xfrm>
            <a:off x="7391400" y="6477000"/>
            <a:ext cx="1295400" cy="304800"/>
          </a:xfrm>
        </p:spPr>
        <p:txBody>
          <a:bodyPr/>
          <a:lstStyle/>
          <a:p>
            <a:pPr>
              <a:defRPr/>
            </a:pPr>
            <a:fld id="{896E1043-1F2A-4C9B-855A-0B3264F68AF7}" type="slidenum">
              <a:rPr lang="en-US" altLang="zh-CN" smtClean="0"/>
              <a:pPr>
                <a:defRPr/>
              </a:pPr>
              <a:t>144</a:t>
            </a:fld>
            <a:r>
              <a:rPr lang="en-US" altLang="zh-CN" dirty="0" smtClean="0"/>
              <a:t>/</a:t>
            </a:r>
            <a:endParaRPr lang="en-US" altLang="zh-CN" dirty="0"/>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5651" name="Rectangle 3"/>
          <p:cNvSpPr>
            <a:spLocks noGrp="1" noChangeArrowheads="1"/>
          </p:cNvSpPr>
          <p:nvPr>
            <p:ph type="body" sz="half" idx="1"/>
          </p:nvPr>
        </p:nvSpPr>
        <p:spPr>
          <a:xfrm>
            <a:off x="457200" y="2819400"/>
            <a:ext cx="8001000" cy="3311525"/>
          </a:xfrm>
        </p:spPr>
        <p:txBody>
          <a:bodyPr/>
          <a:lstStyle/>
          <a:p>
            <a:pPr lvl="1"/>
            <a:r>
              <a:rPr lang="zh-CN" altLang="en-US" sz="2400"/>
              <a:t>用户的公开钥环如上表</a:t>
            </a:r>
          </a:p>
          <a:p>
            <a:pPr lvl="1"/>
            <a:r>
              <a:rPr lang="zh-CN" altLang="en-US" sz="2400">
                <a:solidFill>
                  <a:srgbClr val="0000FF"/>
                </a:solidFill>
              </a:rPr>
              <a:t>公开钥环的说明</a:t>
            </a:r>
          </a:p>
          <a:p>
            <a:pPr lvl="2"/>
            <a:r>
              <a:rPr lang="en-US" altLang="zh-CN" sz="2200" b="0">
                <a:solidFill>
                  <a:srgbClr val="0033CC"/>
                </a:solidFill>
              </a:rPr>
              <a:t>UserID</a:t>
            </a:r>
            <a:r>
              <a:rPr lang="zh-CN" altLang="en-US" sz="2200">
                <a:solidFill>
                  <a:srgbClr val="0033CC"/>
                </a:solidFill>
              </a:rPr>
              <a:t>：</a:t>
            </a:r>
            <a:r>
              <a:rPr lang="zh-CN" altLang="en-US" sz="2200"/>
              <a:t>公钥的拥有者。多个</a:t>
            </a:r>
            <a:r>
              <a:rPr lang="en-US" altLang="zh-CN" sz="2200" b="0"/>
              <a:t>UserID</a:t>
            </a:r>
            <a:r>
              <a:rPr lang="zh-CN" altLang="en-US" sz="2200"/>
              <a:t>可以对应一个公钥</a:t>
            </a:r>
          </a:p>
          <a:p>
            <a:pPr lvl="2"/>
            <a:r>
              <a:rPr lang="zh-CN" altLang="en-US" sz="2200"/>
              <a:t>公钥环可以用</a:t>
            </a:r>
            <a:r>
              <a:rPr lang="en-US" altLang="zh-CN" sz="2200" b="0"/>
              <a:t>UserID</a:t>
            </a:r>
            <a:r>
              <a:rPr lang="zh-CN" altLang="en-US" sz="2200"/>
              <a:t>或</a:t>
            </a:r>
            <a:r>
              <a:rPr lang="en-US" altLang="zh-CN" sz="2200" b="0"/>
              <a:t>KeyID</a:t>
            </a:r>
            <a:r>
              <a:rPr lang="zh-CN" altLang="en-US" sz="2200"/>
              <a:t>索引。</a:t>
            </a:r>
          </a:p>
          <a:p>
            <a:pPr lvl="2"/>
            <a:r>
              <a:rPr lang="zh-CN" altLang="en-US" sz="2200"/>
              <a:t>时戳是产生时间</a:t>
            </a:r>
          </a:p>
        </p:txBody>
      </p:sp>
      <p:graphicFrame>
        <p:nvGraphicFramePr>
          <p:cNvPr id="795652" name="Object 4"/>
          <p:cNvGraphicFramePr>
            <a:graphicFrameLocks noGrp="1" noChangeAspect="1"/>
          </p:cNvGraphicFramePr>
          <p:nvPr>
            <p:ph sz="half" idx="2"/>
          </p:nvPr>
        </p:nvGraphicFramePr>
        <p:xfrm>
          <a:off x="533400" y="914400"/>
          <a:ext cx="8001000" cy="1751013"/>
        </p:xfrm>
        <a:graphic>
          <a:graphicData uri="http://schemas.openxmlformats.org/presentationml/2006/ole">
            <p:oleObj spid="_x0000_s1062938" name="Visio" r:id="rId3" imgW="6178848" imgH="1351777" progId="Visio.Drawing.11">
              <p:embed/>
            </p:oleObj>
          </a:graphicData>
        </a:graphic>
      </p:graphicFrame>
      <p:sp>
        <p:nvSpPr>
          <p:cNvPr id="5" name="灯片编号占位符 3"/>
          <p:cNvSpPr>
            <a:spLocks noGrp="1"/>
          </p:cNvSpPr>
          <p:nvPr>
            <p:ph type="sldNum" sz="quarter" idx="12"/>
          </p:nvPr>
        </p:nvSpPr>
        <p:spPr>
          <a:xfrm>
            <a:off x="7391400" y="6477000"/>
            <a:ext cx="1295400" cy="304800"/>
          </a:xfrm>
        </p:spPr>
        <p:txBody>
          <a:bodyPr/>
          <a:lstStyle/>
          <a:p>
            <a:pPr>
              <a:defRPr/>
            </a:pPr>
            <a:fld id="{896E1043-1F2A-4C9B-855A-0B3264F68AF7}" type="slidenum">
              <a:rPr lang="en-US" altLang="zh-CN" smtClean="0"/>
              <a:pPr>
                <a:defRPr/>
              </a:pPr>
              <a:t>145</a:t>
            </a:fld>
            <a:r>
              <a:rPr lang="en-US" altLang="zh-CN" dirty="0" smtClean="0"/>
              <a:t>/</a:t>
            </a:r>
            <a:endParaRPr lang="en-US" altLang="zh-CN" dirty="0"/>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7699" name="Rectangle 3"/>
          <p:cNvSpPr>
            <a:spLocks noGrp="1" noChangeArrowheads="1"/>
          </p:cNvSpPr>
          <p:nvPr>
            <p:ph type="body" sz="half" idx="1"/>
          </p:nvPr>
        </p:nvSpPr>
        <p:spPr>
          <a:xfrm>
            <a:off x="304800" y="228600"/>
            <a:ext cx="8229600" cy="3429000"/>
          </a:xfrm>
        </p:spPr>
        <p:txBody>
          <a:bodyPr/>
          <a:lstStyle/>
          <a:p>
            <a:pPr>
              <a:lnSpc>
                <a:spcPct val="100000"/>
              </a:lnSpc>
              <a:spcBef>
                <a:spcPct val="30000"/>
              </a:spcBef>
            </a:pPr>
            <a:r>
              <a:rPr lang="zh-CN" altLang="en-US" sz="2000">
                <a:solidFill>
                  <a:srgbClr val="C3093E"/>
                </a:solidFill>
              </a:rPr>
              <a:t>密钥环的使用方法分为消息发送和接收两种情况</a:t>
            </a:r>
          </a:p>
          <a:p>
            <a:pPr>
              <a:lnSpc>
                <a:spcPct val="100000"/>
              </a:lnSpc>
              <a:spcBef>
                <a:spcPct val="30000"/>
              </a:spcBef>
            </a:pPr>
            <a:r>
              <a:rPr lang="en-US" altLang="zh-CN" sz="2000"/>
              <a:t>PGP</a:t>
            </a:r>
            <a:r>
              <a:rPr lang="zh-CN" altLang="en-US" sz="2000"/>
              <a:t>的消息产生过程（发送过程）</a:t>
            </a:r>
          </a:p>
          <a:p>
            <a:pPr lvl="1">
              <a:lnSpc>
                <a:spcPct val="100000"/>
              </a:lnSpc>
              <a:spcBef>
                <a:spcPct val="30000"/>
              </a:spcBef>
            </a:pPr>
            <a:r>
              <a:rPr lang="zh-CN" altLang="en-US" sz="1800">
                <a:solidFill>
                  <a:srgbClr val="0033CC"/>
                </a:solidFill>
              </a:rPr>
              <a:t>签名：</a:t>
            </a:r>
          </a:p>
          <a:p>
            <a:pPr lvl="2">
              <a:lnSpc>
                <a:spcPct val="100000"/>
              </a:lnSpc>
              <a:spcBef>
                <a:spcPct val="30000"/>
              </a:spcBef>
            </a:pPr>
            <a:r>
              <a:rPr lang="en-US" altLang="zh-CN" sz="1800"/>
              <a:t>(1)</a:t>
            </a:r>
            <a:r>
              <a:rPr lang="zh-CN" altLang="en-US" sz="1800"/>
              <a:t>以用户</a:t>
            </a:r>
            <a:r>
              <a:rPr lang="en-US" altLang="zh-CN" sz="1800"/>
              <a:t>A</a:t>
            </a:r>
            <a:r>
              <a:rPr lang="zh-CN" altLang="en-US" sz="1800"/>
              <a:t>的</a:t>
            </a:r>
            <a:r>
              <a:rPr lang="en-US" altLang="zh-CN" sz="1800"/>
              <a:t>ID</a:t>
            </a:r>
            <a:r>
              <a:rPr lang="zh-CN" altLang="en-US" sz="1800"/>
              <a:t>为索引从其私钥环中得到私钥，如果用户</a:t>
            </a:r>
            <a:r>
              <a:rPr lang="en-US" altLang="zh-CN" sz="1800"/>
              <a:t>ID</a:t>
            </a:r>
            <a:r>
              <a:rPr lang="zh-CN" altLang="en-US" sz="1800"/>
              <a:t>为默认值去第一个私钥；</a:t>
            </a:r>
            <a:r>
              <a:rPr lang="en-US" altLang="zh-CN" sz="1800"/>
              <a:t>(2)</a:t>
            </a:r>
            <a:r>
              <a:rPr lang="zh-CN" altLang="en-US" sz="1800"/>
              <a:t>取私钥时提示用户输入通行字</a:t>
            </a:r>
            <a:r>
              <a:rPr lang="en-US" altLang="zh-CN" sz="1800"/>
              <a:t>(</a:t>
            </a:r>
            <a:r>
              <a:rPr lang="zh-CN" altLang="en-US" sz="1800"/>
              <a:t>口令</a:t>
            </a:r>
            <a:r>
              <a:rPr lang="en-US" altLang="zh-CN" sz="1800"/>
              <a:t>)</a:t>
            </a:r>
            <a:r>
              <a:rPr lang="zh-CN" altLang="en-US" sz="1800"/>
              <a:t>短语，恢复私钥；</a:t>
            </a:r>
            <a:r>
              <a:rPr lang="en-US" altLang="zh-CN" sz="1800"/>
              <a:t>(3)</a:t>
            </a:r>
            <a:r>
              <a:rPr lang="zh-CN" altLang="en-US" sz="1800"/>
              <a:t>由</a:t>
            </a:r>
            <a:r>
              <a:rPr lang="en-US" altLang="zh-CN" sz="1800"/>
              <a:t>A</a:t>
            </a:r>
            <a:r>
              <a:rPr lang="zh-CN" altLang="en-US" sz="1800"/>
              <a:t>的私钥构造签名部分</a:t>
            </a:r>
          </a:p>
          <a:p>
            <a:pPr lvl="1">
              <a:lnSpc>
                <a:spcPct val="100000"/>
              </a:lnSpc>
              <a:spcBef>
                <a:spcPct val="30000"/>
              </a:spcBef>
            </a:pPr>
            <a:r>
              <a:rPr lang="zh-CN" altLang="en-US" sz="1800">
                <a:solidFill>
                  <a:srgbClr val="0033CC"/>
                </a:solidFill>
              </a:rPr>
              <a:t>加密：</a:t>
            </a:r>
          </a:p>
          <a:p>
            <a:pPr lvl="2">
              <a:lnSpc>
                <a:spcPct val="100000"/>
              </a:lnSpc>
              <a:spcBef>
                <a:spcPct val="30000"/>
              </a:spcBef>
            </a:pPr>
            <a:r>
              <a:rPr lang="en-US" altLang="zh-CN" sz="1800" b="0"/>
              <a:t>(1) PGP</a:t>
            </a:r>
            <a:r>
              <a:rPr lang="zh-CN" altLang="en-US" sz="1800"/>
              <a:t>产生一个会话密钥，并加密消息及签字；</a:t>
            </a:r>
            <a:r>
              <a:rPr lang="en-US" altLang="zh-CN" sz="1800"/>
              <a:t>(2) </a:t>
            </a:r>
            <a:r>
              <a:rPr lang="en-US" altLang="zh-CN" sz="1800" b="0"/>
              <a:t>PGP</a:t>
            </a:r>
            <a:r>
              <a:rPr lang="zh-CN" altLang="en-US" sz="1800"/>
              <a:t>用接收者</a:t>
            </a:r>
            <a:r>
              <a:rPr lang="en-US" altLang="zh-CN" sz="1800" b="0"/>
              <a:t>ID</a:t>
            </a:r>
            <a:r>
              <a:rPr lang="zh-CN" altLang="en-US" sz="1800"/>
              <a:t>从公钥环中获取</a:t>
            </a:r>
            <a:r>
              <a:rPr lang="en-US" altLang="zh-CN" sz="1800"/>
              <a:t>B</a:t>
            </a:r>
            <a:r>
              <a:rPr lang="zh-CN" altLang="en-US" sz="1800"/>
              <a:t>的公钥；</a:t>
            </a:r>
            <a:r>
              <a:rPr lang="en-US" altLang="zh-CN" sz="1800"/>
              <a:t>(3) </a:t>
            </a:r>
            <a:r>
              <a:rPr lang="zh-CN" altLang="en-US" sz="1800"/>
              <a:t>用</a:t>
            </a:r>
            <a:r>
              <a:rPr lang="en-US" altLang="zh-CN" sz="1800"/>
              <a:t>B</a:t>
            </a:r>
            <a:r>
              <a:rPr lang="zh-CN" altLang="en-US" sz="1800"/>
              <a:t>的公钥加密会话密钥以构造消息的会话密钥部分</a:t>
            </a:r>
          </a:p>
        </p:txBody>
      </p:sp>
      <p:graphicFrame>
        <p:nvGraphicFramePr>
          <p:cNvPr id="797700" name="Object 4"/>
          <p:cNvGraphicFramePr>
            <a:graphicFrameLocks noGrp="1" noChangeAspect="1"/>
          </p:cNvGraphicFramePr>
          <p:nvPr>
            <p:ph sz="half" idx="2"/>
          </p:nvPr>
        </p:nvGraphicFramePr>
        <p:xfrm>
          <a:off x="990600" y="3684588"/>
          <a:ext cx="6019800" cy="3097212"/>
        </p:xfrm>
        <a:graphic>
          <a:graphicData uri="http://schemas.openxmlformats.org/presentationml/2006/ole">
            <p:oleObj spid="_x0000_s1063962" name="Visio" r:id="rId3" imgW="4847134" imgH="2494393" progId="Visio.Drawing.11">
              <p:embed/>
            </p:oleObj>
          </a:graphicData>
        </a:graphic>
      </p:graphicFrame>
      <p:sp>
        <p:nvSpPr>
          <p:cNvPr id="5" name="灯片编号占位符 3"/>
          <p:cNvSpPr>
            <a:spLocks noGrp="1"/>
          </p:cNvSpPr>
          <p:nvPr>
            <p:ph type="sldNum" sz="quarter" idx="12"/>
          </p:nvPr>
        </p:nvSpPr>
        <p:spPr>
          <a:xfrm>
            <a:off x="7391400" y="6477000"/>
            <a:ext cx="1295400" cy="304800"/>
          </a:xfrm>
        </p:spPr>
        <p:txBody>
          <a:bodyPr/>
          <a:lstStyle/>
          <a:p>
            <a:pPr>
              <a:defRPr/>
            </a:pPr>
            <a:fld id="{896E1043-1F2A-4C9B-855A-0B3264F68AF7}" type="slidenum">
              <a:rPr lang="en-US" altLang="zh-CN" smtClean="0"/>
              <a:pPr>
                <a:defRPr/>
              </a:pPr>
              <a:t>146</a:t>
            </a:fld>
            <a:r>
              <a:rPr lang="en-US" altLang="zh-CN" dirty="0" smtClean="0"/>
              <a:t>/</a:t>
            </a:r>
            <a:endParaRPr lang="en-US" altLang="zh-CN" dirty="0"/>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9747" name="Rectangle 3"/>
          <p:cNvSpPr>
            <a:spLocks noGrp="1" noChangeArrowheads="1"/>
          </p:cNvSpPr>
          <p:nvPr>
            <p:ph type="body" sz="half" idx="1"/>
          </p:nvPr>
        </p:nvSpPr>
        <p:spPr>
          <a:xfrm>
            <a:off x="457200" y="304800"/>
            <a:ext cx="8153400" cy="2895600"/>
          </a:xfrm>
        </p:spPr>
        <p:txBody>
          <a:bodyPr/>
          <a:lstStyle/>
          <a:p>
            <a:pPr>
              <a:lnSpc>
                <a:spcPct val="100000"/>
              </a:lnSpc>
              <a:spcBef>
                <a:spcPct val="30000"/>
              </a:spcBef>
            </a:pPr>
            <a:r>
              <a:rPr lang="en-US" altLang="zh-CN" sz="1800"/>
              <a:t>PGP</a:t>
            </a:r>
            <a:r>
              <a:rPr lang="zh-CN" altLang="en-US" sz="1800"/>
              <a:t>的消息接收过程</a:t>
            </a:r>
          </a:p>
          <a:p>
            <a:pPr lvl="1">
              <a:lnSpc>
                <a:spcPct val="100000"/>
              </a:lnSpc>
              <a:spcBef>
                <a:spcPct val="30000"/>
              </a:spcBef>
            </a:pPr>
            <a:r>
              <a:rPr lang="zh-CN" altLang="en-US" sz="1600">
                <a:solidFill>
                  <a:srgbClr val="0033CC"/>
                </a:solidFill>
              </a:rPr>
              <a:t>解密消息</a:t>
            </a:r>
          </a:p>
          <a:p>
            <a:pPr lvl="2">
              <a:lnSpc>
                <a:spcPct val="100000"/>
              </a:lnSpc>
            </a:pPr>
            <a:r>
              <a:rPr lang="en-US" altLang="zh-CN" sz="1500" b="0"/>
              <a:t>PGP</a:t>
            </a:r>
            <a:r>
              <a:rPr lang="zh-CN" altLang="en-US" sz="1500"/>
              <a:t>用消息的会话密钥部分中的</a:t>
            </a:r>
            <a:r>
              <a:rPr lang="en-US" altLang="zh-CN" sz="1500"/>
              <a:t>B</a:t>
            </a:r>
            <a:r>
              <a:rPr lang="zh-CN" altLang="en-US" sz="1500"/>
              <a:t>的密钥</a:t>
            </a:r>
            <a:r>
              <a:rPr lang="en-US" altLang="zh-CN" sz="1500"/>
              <a:t>ID</a:t>
            </a:r>
            <a:r>
              <a:rPr lang="zh-CN" altLang="en-US" sz="1500"/>
              <a:t>，从</a:t>
            </a:r>
            <a:r>
              <a:rPr lang="en-US" altLang="zh-CN" sz="1500"/>
              <a:t>B</a:t>
            </a:r>
            <a:r>
              <a:rPr lang="zh-CN" altLang="en-US" sz="1500"/>
              <a:t>的私钥环中获取被加密私钥</a:t>
            </a:r>
          </a:p>
          <a:p>
            <a:pPr lvl="2">
              <a:lnSpc>
                <a:spcPct val="100000"/>
              </a:lnSpc>
            </a:pPr>
            <a:r>
              <a:rPr lang="en-US" altLang="zh-CN" sz="1500" b="0"/>
              <a:t>PGP</a:t>
            </a:r>
            <a:r>
              <a:rPr lang="zh-CN" altLang="en-US" sz="1500"/>
              <a:t>提示输入口令短语，恢复私钥；</a:t>
            </a:r>
            <a:r>
              <a:rPr lang="en-US" altLang="zh-CN" sz="1500" b="0"/>
              <a:t>PGP</a:t>
            </a:r>
            <a:r>
              <a:rPr lang="zh-CN" altLang="en-US" sz="1500"/>
              <a:t>恢复会话密钥，并解密消息</a:t>
            </a:r>
          </a:p>
          <a:p>
            <a:pPr lvl="1">
              <a:lnSpc>
                <a:spcPct val="100000"/>
              </a:lnSpc>
            </a:pPr>
            <a:r>
              <a:rPr lang="zh-CN" altLang="en-US" sz="1600">
                <a:solidFill>
                  <a:srgbClr val="0033CC"/>
                </a:solidFill>
              </a:rPr>
              <a:t>验证消息</a:t>
            </a:r>
          </a:p>
          <a:p>
            <a:pPr lvl="2">
              <a:lnSpc>
                <a:spcPct val="100000"/>
              </a:lnSpc>
            </a:pPr>
            <a:r>
              <a:rPr lang="en-US" altLang="zh-CN" sz="1500" b="0"/>
              <a:t>PGP</a:t>
            </a:r>
            <a:r>
              <a:rPr lang="zh-CN" altLang="en-US" sz="1500"/>
              <a:t>用消息的签名部分中</a:t>
            </a:r>
            <a:r>
              <a:rPr lang="en-US" altLang="zh-CN" sz="1500"/>
              <a:t>A</a:t>
            </a:r>
            <a:r>
              <a:rPr lang="zh-CN" altLang="en-US" sz="1500"/>
              <a:t>的密钥</a:t>
            </a:r>
            <a:r>
              <a:rPr lang="en-US" altLang="zh-CN" sz="1500" b="0"/>
              <a:t>ID</a:t>
            </a:r>
            <a:r>
              <a:rPr lang="zh-CN" altLang="en-US" sz="1500"/>
              <a:t>，从公钥环中获取发送者的公钥</a:t>
            </a:r>
          </a:p>
          <a:p>
            <a:pPr lvl="2">
              <a:lnSpc>
                <a:spcPct val="100000"/>
              </a:lnSpc>
            </a:pPr>
            <a:r>
              <a:rPr lang="en-US" altLang="zh-CN" sz="1500" b="0"/>
              <a:t>PGP</a:t>
            </a:r>
            <a:r>
              <a:rPr lang="zh-CN" altLang="en-US" sz="1500" b="0"/>
              <a:t>用</a:t>
            </a:r>
            <a:r>
              <a:rPr lang="en-US" altLang="zh-CN" sz="1500" b="0"/>
              <a:t>A</a:t>
            </a:r>
            <a:r>
              <a:rPr lang="zh-CN" altLang="en-US" sz="1500" b="0"/>
              <a:t>的公钥</a:t>
            </a:r>
            <a:r>
              <a:rPr lang="zh-CN" altLang="en-US" sz="1500"/>
              <a:t>恢复消息摘要</a:t>
            </a:r>
          </a:p>
          <a:p>
            <a:pPr lvl="2">
              <a:lnSpc>
                <a:spcPct val="100000"/>
              </a:lnSpc>
            </a:pPr>
            <a:r>
              <a:rPr lang="en-US" altLang="zh-CN" sz="1500" b="0"/>
              <a:t>PGP</a:t>
            </a:r>
            <a:r>
              <a:rPr lang="zh-CN" altLang="en-US" sz="1500"/>
              <a:t>对于接收到的消息作摘要，并与恢复出的消息摘要作比较</a:t>
            </a:r>
          </a:p>
        </p:txBody>
      </p:sp>
      <p:graphicFrame>
        <p:nvGraphicFramePr>
          <p:cNvPr id="799748" name="Object 4"/>
          <p:cNvGraphicFramePr>
            <a:graphicFrameLocks noGrp="1" noChangeAspect="1"/>
          </p:cNvGraphicFramePr>
          <p:nvPr>
            <p:ph sz="half" idx="2"/>
          </p:nvPr>
        </p:nvGraphicFramePr>
        <p:xfrm>
          <a:off x="1143000" y="3482975"/>
          <a:ext cx="5029200" cy="3206750"/>
        </p:xfrm>
        <a:graphic>
          <a:graphicData uri="http://schemas.openxmlformats.org/presentationml/2006/ole">
            <p:oleObj spid="_x0000_s1064986" name="Visio" r:id="rId3" imgW="4565307" imgH="2911630" progId="Visio.Drawing.11">
              <p:embed/>
            </p:oleObj>
          </a:graphicData>
        </a:graphic>
      </p:graphicFrame>
      <p:sp>
        <p:nvSpPr>
          <p:cNvPr id="5" name="灯片编号占位符 3"/>
          <p:cNvSpPr>
            <a:spLocks noGrp="1"/>
          </p:cNvSpPr>
          <p:nvPr>
            <p:ph type="sldNum" sz="quarter" idx="12"/>
          </p:nvPr>
        </p:nvSpPr>
        <p:spPr>
          <a:xfrm>
            <a:off x="7391400" y="6477000"/>
            <a:ext cx="1295400" cy="304800"/>
          </a:xfrm>
        </p:spPr>
        <p:txBody>
          <a:bodyPr/>
          <a:lstStyle/>
          <a:p>
            <a:pPr>
              <a:defRPr/>
            </a:pPr>
            <a:fld id="{896E1043-1F2A-4C9B-855A-0B3264F68AF7}" type="slidenum">
              <a:rPr lang="en-US" altLang="zh-CN" smtClean="0"/>
              <a:pPr>
                <a:defRPr/>
              </a:pPr>
              <a:t>147</a:t>
            </a:fld>
            <a:r>
              <a:rPr lang="en-US" altLang="zh-CN" dirty="0" smtClean="0"/>
              <a:t>/</a:t>
            </a:r>
            <a:endParaRPr lang="en-US" altLang="zh-CN" dirty="0"/>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1794" name="Rectangle 2"/>
          <p:cNvSpPr>
            <a:spLocks noGrp="1" noChangeArrowheads="1"/>
          </p:cNvSpPr>
          <p:nvPr>
            <p:ph type="title"/>
          </p:nvPr>
        </p:nvSpPr>
        <p:spPr>
          <a:xfrm>
            <a:off x="457200" y="122238"/>
            <a:ext cx="7010400" cy="563562"/>
          </a:xfrm>
        </p:spPr>
        <p:txBody>
          <a:bodyPr/>
          <a:lstStyle/>
          <a:p>
            <a:r>
              <a:rPr lang="en-US" altLang="zh-CN" sz="3200" dirty="0" smtClean="0"/>
              <a:t>7.8.4.3 </a:t>
            </a:r>
            <a:r>
              <a:rPr lang="zh-CN" altLang="en-US" sz="3200" dirty="0"/>
              <a:t>公钥管理</a:t>
            </a:r>
          </a:p>
        </p:txBody>
      </p:sp>
      <p:sp>
        <p:nvSpPr>
          <p:cNvPr id="801795" name="Rectangle 3"/>
          <p:cNvSpPr>
            <a:spLocks noGrp="1" noChangeArrowheads="1"/>
          </p:cNvSpPr>
          <p:nvPr>
            <p:ph type="body" idx="1"/>
          </p:nvPr>
        </p:nvSpPr>
        <p:spPr>
          <a:xfrm>
            <a:off x="457200" y="762000"/>
            <a:ext cx="8458200" cy="5943600"/>
          </a:xfrm>
        </p:spPr>
        <p:txBody>
          <a:bodyPr/>
          <a:lstStyle/>
          <a:p>
            <a:pPr>
              <a:lnSpc>
                <a:spcPct val="100000"/>
              </a:lnSpc>
            </a:pPr>
            <a:r>
              <a:rPr lang="zh-CN" altLang="en-US" sz="1800">
                <a:latin typeface="宋体" charset="-122"/>
              </a:rPr>
              <a:t>如何保护公钥而不受窜扰是公钥体制中最为困难的问题，解决起来比较复杂</a:t>
            </a:r>
          </a:p>
          <a:p>
            <a:pPr>
              <a:lnSpc>
                <a:spcPct val="100000"/>
              </a:lnSpc>
            </a:pPr>
            <a:r>
              <a:rPr lang="zh-CN" altLang="en-US" sz="1800">
                <a:latin typeface="宋体" charset="-122"/>
              </a:rPr>
              <a:t>由于</a:t>
            </a:r>
            <a:r>
              <a:rPr lang="en-US" altLang="zh-CN" sz="1800"/>
              <a:t>PGP</a:t>
            </a:r>
            <a:r>
              <a:rPr lang="zh-CN" altLang="en-US" sz="1800">
                <a:latin typeface="宋体" charset="-122"/>
              </a:rPr>
              <a:t>重在广泛地在正式或非正式环境下应用，没有建立严格的公钥管理模式，而是提供了一种解决公钥管理问题的结构，其中有多种建议选择可供选用。用户</a:t>
            </a:r>
            <a:r>
              <a:rPr lang="en-US" altLang="zh-CN" sz="1800">
                <a:latin typeface="宋体" charset="-122"/>
              </a:rPr>
              <a:t>A</a:t>
            </a:r>
            <a:r>
              <a:rPr lang="zh-CN" altLang="en-US" sz="1800">
                <a:latin typeface="宋体" charset="-122"/>
              </a:rPr>
              <a:t>可采取以下措施以获取用户</a:t>
            </a:r>
            <a:r>
              <a:rPr lang="en-US" altLang="zh-CN" sz="1800">
                <a:latin typeface="宋体" charset="-122"/>
              </a:rPr>
              <a:t>B</a:t>
            </a:r>
            <a:r>
              <a:rPr lang="zh-CN" altLang="en-US" sz="1800">
                <a:latin typeface="宋体" charset="-122"/>
              </a:rPr>
              <a:t>的可靠公开钥</a:t>
            </a:r>
          </a:p>
          <a:p>
            <a:pPr>
              <a:lnSpc>
                <a:spcPct val="100000"/>
              </a:lnSpc>
            </a:pPr>
            <a:r>
              <a:rPr lang="en-US" altLang="zh-CN" sz="1800"/>
              <a:t>1</a:t>
            </a:r>
            <a:r>
              <a:rPr lang="zh-CN" altLang="en-US" sz="1800"/>
              <a:t>、</a:t>
            </a:r>
            <a:r>
              <a:rPr lang="zh-CN" altLang="en-US" sz="1800">
                <a:solidFill>
                  <a:srgbClr val="0033CC"/>
                </a:solidFill>
              </a:rPr>
              <a:t>物理上得到</a:t>
            </a:r>
            <a:r>
              <a:rPr lang="en-US" altLang="zh-CN" sz="1800">
                <a:solidFill>
                  <a:srgbClr val="0033CC"/>
                </a:solidFill>
              </a:rPr>
              <a:t>B</a:t>
            </a:r>
            <a:r>
              <a:rPr lang="zh-CN" altLang="en-US" sz="1800">
                <a:solidFill>
                  <a:srgbClr val="0033CC"/>
                </a:solidFill>
              </a:rPr>
              <a:t>的公钥</a:t>
            </a:r>
            <a:r>
              <a:rPr lang="zh-CN" altLang="en-US" sz="1800"/>
              <a:t>。最安全但受到限制</a:t>
            </a:r>
          </a:p>
          <a:p>
            <a:pPr>
              <a:lnSpc>
                <a:spcPct val="100000"/>
              </a:lnSpc>
            </a:pPr>
            <a:r>
              <a:rPr lang="en-US" altLang="zh-CN" sz="1800"/>
              <a:t>2</a:t>
            </a:r>
            <a:r>
              <a:rPr lang="zh-CN" altLang="en-US" sz="1800"/>
              <a:t>、</a:t>
            </a:r>
            <a:r>
              <a:rPr lang="zh-CN" altLang="en-US" sz="1800">
                <a:solidFill>
                  <a:srgbClr val="0033CC"/>
                </a:solidFill>
              </a:rPr>
              <a:t>通过电话验证公钥</a:t>
            </a:r>
            <a:r>
              <a:rPr lang="zh-CN" altLang="en-US" sz="1800"/>
              <a:t>。</a:t>
            </a:r>
          </a:p>
          <a:p>
            <a:pPr lvl="1">
              <a:lnSpc>
                <a:spcPct val="100000"/>
              </a:lnSpc>
            </a:pPr>
            <a:r>
              <a:rPr lang="en-US" altLang="zh-CN" sz="1800">
                <a:latin typeface="华文中宋"/>
              </a:rPr>
              <a:t>–</a:t>
            </a:r>
            <a:r>
              <a:rPr lang="en-US" altLang="zh-CN" sz="1800"/>
              <a:t> B</a:t>
            </a:r>
            <a:r>
              <a:rPr lang="zh-CN" altLang="en-US" sz="1800"/>
              <a:t>将其公钥</a:t>
            </a:r>
            <a:r>
              <a:rPr lang="en-US" altLang="zh-CN" sz="1800"/>
              <a:t>email</a:t>
            </a:r>
            <a:r>
              <a:rPr lang="zh-CN" altLang="en-US" sz="1800"/>
              <a:t>给</a:t>
            </a:r>
            <a:r>
              <a:rPr lang="en-US" altLang="zh-CN" sz="1800"/>
              <a:t>A</a:t>
            </a:r>
            <a:r>
              <a:rPr lang="zh-CN" altLang="en-US" sz="1800"/>
              <a:t>，</a:t>
            </a:r>
            <a:r>
              <a:rPr lang="en-US" altLang="zh-CN" sz="1800"/>
              <a:t>A</a:t>
            </a:r>
            <a:r>
              <a:rPr lang="zh-CN" altLang="en-US" sz="1800"/>
              <a:t>可以用</a:t>
            </a:r>
            <a:r>
              <a:rPr lang="en-US" altLang="zh-CN" sz="1800"/>
              <a:t>PGP</a:t>
            </a:r>
            <a:r>
              <a:rPr lang="zh-CN" altLang="en-US" sz="1800"/>
              <a:t>对该公钥生成一个</a:t>
            </a:r>
            <a:r>
              <a:rPr lang="en-US" altLang="zh-CN" sz="1800"/>
              <a:t>160</a:t>
            </a:r>
            <a:r>
              <a:rPr lang="zh-CN" altLang="en-US" sz="1800"/>
              <a:t>位的</a:t>
            </a:r>
            <a:r>
              <a:rPr lang="en-US" altLang="zh-CN" sz="1800"/>
              <a:t>SHA-1</a:t>
            </a:r>
            <a:r>
              <a:rPr lang="zh-CN" altLang="en-US" sz="1800"/>
              <a:t>摘要，并以</a:t>
            </a:r>
            <a:r>
              <a:rPr lang="en-US" altLang="zh-CN" sz="1800"/>
              <a:t>16</a:t>
            </a:r>
            <a:r>
              <a:rPr lang="zh-CN" altLang="en-US" sz="1800"/>
              <a:t>进制显示。这一特点称作公钥的</a:t>
            </a:r>
            <a:r>
              <a:rPr lang="zh-CN" altLang="en-US" sz="1800">
                <a:latin typeface="华文中宋"/>
              </a:rPr>
              <a:t>“</a:t>
            </a:r>
            <a:r>
              <a:rPr lang="zh-CN" altLang="en-US" sz="1800"/>
              <a:t>指纹</a:t>
            </a:r>
            <a:r>
              <a:rPr lang="zh-CN" altLang="en-US" sz="1800">
                <a:latin typeface="华文中宋"/>
              </a:rPr>
              <a:t>”</a:t>
            </a:r>
            <a:r>
              <a:rPr lang="zh-CN" altLang="en-US" sz="1800"/>
              <a:t>。然后</a:t>
            </a:r>
            <a:r>
              <a:rPr lang="en-US" altLang="zh-CN" sz="1800"/>
              <a:t>A</a:t>
            </a:r>
            <a:r>
              <a:rPr lang="zh-CN" altLang="en-US" sz="1800"/>
              <a:t>打电话给</a:t>
            </a:r>
            <a:r>
              <a:rPr lang="en-US" altLang="zh-CN" sz="1800"/>
              <a:t>B</a:t>
            </a:r>
            <a:r>
              <a:rPr lang="zh-CN" altLang="en-US" sz="1800"/>
              <a:t>，</a:t>
            </a:r>
            <a:r>
              <a:rPr lang="zh-CN" altLang="en-US" sz="1800">
                <a:solidFill>
                  <a:schemeClr val="tx2"/>
                </a:solidFill>
              </a:rPr>
              <a:t>让</a:t>
            </a:r>
            <a:r>
              <a:rPr lang="en-US" altLang="zh-CN" sz="1800">
                <a:solidFill>
                  <a:schemeClr val="tx2"/>
                </a:solidFill>
              </a:rPr>
              <a:t>B</a:t>
            </a:r>
            <a:r>
              <a:rPr lang="zh-CN" altLang="en-US" sz="1800">
                <a:solidFill>
                  <a:schemeClr val="tx2"/>
                </a:solidFill>
              </a:rPr>
              <a:t>在电话中对证</a:t>
            </a:r>
            <a:r>
              <a:rPr lang="zh-CN" altLang="en-US" sz="1800">
                <a:solidFill>
                  <a:schemeClr val="tx2"/>
                </a:solidFill>
                <a:latin typeface="华文中宋"/>
              </a:rPr>
              <a:t>“</a:t>
            </a:r>
            <a:r>
              <a:rPr lang="zh-CN" altLang="en-US" sz="1800">
                <a:solidFill>
                  <a:schemeClr val="tx2"/>
                </a:solidFill>
              </a:rPr>
              <a:t>指纹</a:t>
            </a:r>
            <a:r>
              <a:rPr lang="zh-CN" altLang="en-US" sz="1800">
                <a:solidFill>
                  <a:schemeClr val="tx2"/>
                </a:solidFill>
                <a:latin typeface="华文中宋"/>
              </a:rPr>
              <a:t>”</a:t>
            </a:r>
            <a:r>
              <a:rPr lang="zh-CN" altLang="en-US" sz="1800">
                <a:solidFill>
                  <a:schemeClr val="tx2"/>
                </a:solidFill>
              </a:rPr>
              <a:t>。</a:t>
            </a:r>
            <a:r>
              <a:rPr lang="zh-CN" altLang="en-US" sz="1800"/>
              <a:t>如果双方一致，则该公钥被认可。</a:t>
            </a:r>
          </a:p>
          <a:p>
            <a:pPr>
              <a:lnSpc>
                <a:spcPct val="100000"/>
              </a:lnSpc>
            </a:pPr>
            <a:r>
              <a:rPr lang="en-US" altLang="zh-CN" sz="1800"/>
              <a:t>3</a:t>
            </a:r>
            <a:r>
              <a:rPr lang="zh-CN" altLang="en-US" sz="1800"/>
              <a:t>、</a:t>
            </a:r>
            <a:r>
              <a:rPr lang="zh-CN" altLang="en-US" sz="1800">
                <a:solidFill>
                  <a:srgbClr val="0033CC"/>
                </a:solidFill>
              </a:rPr>
              <a:t>数字证书</a:t>
            </a:r>
          </a:p>
          <a:p>
            <a:pPr lvl="1">
              <a:lnSpc>
                <a:spcPct val="100000"/>
              </a:lnSpc>
            </a:pPr>
            <a:r>
              <a:rPr lang="en-US" altLang="zh-CN" sz="1800">
                <a:solidFill>
                  <a:srgbClr val="0033CC"/>
                </a:solidFill>
                <a:latin typeface="华文中宋"/>
              </a:rPr>
              <a:t>–</a:t>
            </a:r>
            <a:r>
              <a:rPr lang="en-US" altLang="zh-CN" sz="1800">
                <a:solidFill>
                  <a:srgbClr val="0033CC"/>
                </a:solidFill>
              </a:rPr>
              <a:t> </a:t>
            </a:r>
            <a:r>
              <a:rPr lang="zh-CN" altLang="en-US" sz="1800">
                <a:solidFill>
                  <a:srgbClr val="0033CC"/>
                </a:solidFill>
              </a:rPr>
              <a:t>从双方都信任的第三方</a:t>
            </a:r>
            <a:r>
              <a:rPr lang="en-US" altLang="zh-CN" sz="1800">
                <a:solidFill>
                  <a:srgbClr val="0033CC"/>
                </a:solidFill>
              </a:rPr>
              <a:t>D</a:t>
            </a:r>
            <a:r>
              <a:rPr lang="zh-CN" altLang="en-US" sz="1800">
                <a:solidFill>
                  <a:srgbClr val="0033CC"/>
                </a:solidFill>
              </a:rPr>
              <a:t>处获得</a:t>
            </a:r>
            <a:r>
              <a:rPr lang="en-US" altLang="zh-CN" sz="1800">
                <a:solidFill>
                  <a:srgbClr val="0033CC"/>
                </a:solidFill>
              </a:rPr>
              <a:t>B</a:t>
            </a:r>
            <a:r>
              <a:rPr lang="zh-CN" altLang="en-US" sz="1800">
                <a:solidFill>
                  <a:srgbClr val="0033CC"/>
                </a:solidFill>
              </a:rPr>
              <a:t>的公钥。</a:t>
            </a:r>
            <a:r>
              <a:rPr lang="en-US" altLang="zh-CN" sz="1800"/>
              <a:t>D</a:t>
            </a:r>
            <a:r>
              <a:rPr lang="zh-CN" altLang="en-US" sz="1800"/>
              <a:t>是介绍人，首先生成一个证书。其中包含</a:t>
            </a:r>
            <a:r>
              <a:rPr lang="en-US" altLang="zh-CN" sz="1800"/>
              <a:t>B</a:t>
            </a:r>
            <a:r>
              <a:rPr lang="zh-CN" altLang="en-US" sz="1800"/>
              <a:t>的公钥，公开钥建立的时间、公开钥建立的有效期。然后，</a:t>
            </a:r>
            <a:r>
              <a:rPr lang="en-US" altLang="zh-CN" sz="1800"/>
              <a:t>D</a:t>
            </a:r>
            <a:r>
              <a:rPr lang="zh-CN" altLang="en-US" sz="1800"/>
              <a:t>对该证书生成一个</a:t>
            </a:r>
            <a:r>
              <a:rPr lang="en-US" altLang="zh-CN" sz="1800"/>
              <a:t>SHA-1</a:t>
            </a:r>
            <a:r>
              <a:rPr lang="zh-CN" altLang="en-US" sz="1800"/>
              <a:t>摘要，用其私钥对这个摘要签字，并将其附加在证书后。因为只有</a:t>
            </a:r>
            <a:r>
              <a:rPr lang="en-US" altLang="zh-CN" sz="1800"/>
              <a:t>D</a:t>
            </a:r>
            <a:r>
              <a:rPr lang="zh-CN" altLang="en-US" sz="1800"/>
              <a:t>能够产生这个签名，没有人可以生成一个错误的公钥并假装是</a:t>
            </a:r>
            <a:r>
              <a:rPr lang="en-US" altLang="zh-CN" sz="1800"/>
              <a:t>D</a:t>
            </a:r>
            <a:r>
              <a:rPr lang="zh-CN" altLang="en-US" sz="1800"/>
              <a:t>签名的。这个签名的证书可以由</a:t>
            </a:r>
            <a:r>
              <a:rPr lang="en-US" altLang="zh-CN" sz="1800"/>
              <a:t>B</a:t>
            </a:r>
            <a:r>
              <a:rPr lang="zh-CN" altLang="en-US" sz="1800"/>
              <a:t>或</a:t>
            </a:r>
            <a:r>
              <a:rPr lang="en-US" altLang="zh-CN" sz="1800"/>
              <a:t>D</a:t>
            </a:r>
            <a:r>
              <a:rPr lang="zh-CN" altLang="en-US" sz="1800"/>
              <a:t>直接发给</a:t>
            </a:r>
            <a:r>
              <a:rPr lang="en-US" altLang="zh-CN" sz="1800"/>
              <a:t>A</a:t>
            </a:r>
            <a:r>
              <a:rPr lang="zh-CN" altLang="en-US" sz="1800"/>
              <a:t>，也可以贴到公告牌上</a:t>
            </a:r>
          </a:p>
          <a:p>
            <a:pPr lvl="1">
              <a:lnSpc>
                <a:spcPct val="100000"/>
              </a:lnSpc>
            </a:pPr>
            <a:r>
              <a:rPr lang="en-US" altLang="zh-CN" sz="1600">
                <a:solidFill>
                  <a:srgbClr val="0033CC"/>
                </a:solidFill>
                <a:latin typeface="华文中宋"/>
              </a:rPr>
              <a:t>–</a:t>
            </a:r>
            <a:r>
              <a:rPr lang="en-US" altLang="zh-CN" sz="1600">
                <a:solidFill>
                  <a:srgbClr val="0033CC"/>
                </a:solidFill>
              </a:rPr>
              <a:t> </a:t>
            </a:r>
            <a:r>
              <a:rPr lang="zh-CN" altLang="en-US" sz="1600">
                <a:solidFill>
                  <a:srgbClr val="0033CC"/>
                </a:solidFill>
              </a:rPr>
              <a:t>从一个信任的</a:t>
            </a:r>
            <a:r>
              <a:rPr lang="en-US" altLang="zh-CN" sz="1600">
                <a:solidFill>
                  <a:srgbClr val="0033CC"/>
                </a:solidFill>
              </a:rPr>
              <a:t>CA</a:t>
            </a:r>
            <a:r>
              <a:rPr lang="zh-CN" altLang="en-US" sz="1600">
                <a:solidFill>
                  <a:srgbClr val="0033CC"/>
                </a:solidFill>
              </a:rPr>
              <a:t>中心得到</a:t>
            </a:r>
            <a:r>
              <a:rPr lang="en-US" altLang="zh-CN" sz="1600">
                <a:solidFill>
                  <a:srgbClr val="0033CC"/>
                </a:solidFill>
              </a:rPr>
              <a:t>B</a:t>
            </a:r>
            <a:r>
              <a:rPr lang="zh-CN" altLang="en-US" sz="1600">
                <a:solidFill>
                  <a:srgbClr val="0033CC"/>
                </a:solidFill>
              </a:rPr>
              <a:t>的公钥</a:t>
            </a:r>
            <a:r>
              <a:rPr lang="zh-CN" altLang="en-US" sz="1600"/>
              <a:t>。</a:t>
            </a:r>
          </a:p>
        </p:txBody>
      </p:sp>
      <p:sp>
        <p:nvSpPr>
          <p:cNvPr id="5" name="灯片编号占位符 3"/>
          <p:cNvSpPr>
            <a:spLocks noGrp="1"/>
          </p:cNvSpPr>
          <p:nvPr>
            <p:ph type="sldNum" sz="quarter" idx="12"/>
          </p:nvPr>
        </p:nvSpPr>
        <p:spPr>
          <a:xfrm>
            <a:off x="7391400" y="6477000"/>
            <a:ext cx="1295400" cy="304800"/>
          </a:xfrm>
        </p:spPr>
        <p:txBody>
          <a:bodyPr/>
          <a:lstStyle/>
          <a:p>
            <a:pPr>
              <a:defRPr/>
            </a:pPr>
            <a:fld id="{896E1043-1F2A-4C9B-855A-0B3264F68AF7}" type="slidenum">
              <a:rPr lang="en-US" altLang="zh-CN" smtClean="0"/>
              <a:pPr>
                <a:defRPr/>
              </a:pPr>
              <a:t>148</a:t>
            </a:fld>
            <a:r>
              <a:rPr lang="en-US" altLang="zh-CN" dirty="0" smtClean="0"/>
              <a:t>/</a:t>
            </a:r>
            <a:endParaRPr lang="en-US" altLang="zh-CN" dirty="0"/>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2819" name="Rectangle 3"/>
          <p:cNvSpPr>
            <a:spLocks noGrp="1" noChangeArrowheads="1"/>
          </p:cNvSpPr>
          <p:nvPr>
            <p:ph type="body" idx="1"/>
          </p:nvPr>
        </p:nvSpPr>
        <p:spPr>
          <a:xfrm>
            <a:off x="457200" y="533400"/>
            <a:ext cx="8229600" cy="6096000"/>
          </a:xfrm>
        </p:spPr>
        <p:txBody>
          <a:bodyPr/>
          <a:lstStyle/>
          <a:p>
            <a:pPr>
              <a:lnSpc>
                <a:spcPct val="110000"/>
              </a:lnSpc>
            </a:pPr>
            <a:r>
              <a:rPr lang="en-US" altLang="zh-CN" sz="2400"/>
              <a:t> PGP</a:t>
            </a:r>
            <a:r>
              <a:rPr lang="zh-CN" altLang="en-US" sz="2400"/>
              <a:t>支持两种形式的证书</a:t>
            </a:r>
          </a:p>
          <a:p>
            <a:pPr lvl="1">
              <a:lnSpc>
                <a:spcPct val="110000"/>
              </a:lnSpc>
            </a:pPr>
            <a:r>
              <a:rPr lang="en-US" altLang="zh-CN" sz="2000">
                <a:solidFill>
                  <a:srgbClr val="0033CC"/>
                </a:solidFill>
              </a:rPr>
              <a:t>PGP</a:t>
            </a:r>
            <a:r>
              <a:rPr lang="zh-CN" altLang="en-US" sz="2000">
                <a:solidFill>
                  <a:srgbClr val="0033CC"/>
                </a:solidFill>
              </a:rPr>
              <a:t>证书</a:t>
            </a:r>
          </a:p>
          <a:p>
            <a:pPr lvl="1">
              <a:lnSpc>
                <a:spcPct val="110000"/>
              </a:lnSpc>
            </a:pPr>
            <a:r>
              <a:rPr lang="en-US" altLang="zh-CN" sz="2000">
                <a:solidFill>
                  <a:srgbClr val="0033CC"/>
                </a:solidFill>
              </a:rPr>
              <a:t>X.509</a:t>
            </a:r>
            <a:r>
              <a:rPr lang="zh-CN" altLang="en-US" sz="2000">
                <a:solidFill>
                  <a:srgbClr val="0033CC"/>
                </a:solidFill>
              </a:rPr>
              <a:t>证书</a:t>
            </a:r>
          </a:p>
          <a:p>
            <a:pPr>
              <a:lnSpc>
                <a:spcPct val="110000"/>
              </a:lnSpc>
            </a:pPr>
            <a:r>
              <a:rPr lang="en-US" altLang="zh-CN" sz="2400"/>
              <a:t>PGP</a:t>
            </a:r>
            <a:r>
              <a:rPr lang="zh-CN" altLang="en-US" sz="2400">
                <a:latin typeface="宋体" charset="-122"/>
              </a:rPr>
              <a:t>证书包括以下信息</a:t>
            </a:r>
            <a:r>
              <a:rPr lang="en-US" altLang="zh-CN" sz="2400"/>
              <a:t>:</a:t>
            </a:r>
          </a:p>
          <a:p>
            <a:pPr lvl="1">
              <a:lnSpc>
                <a:spcPct val="110000"/>
              </a:lnSpc>
            </a:pPr>
            <a:r>
              <a:rPr lang="en-US" altLang="zh-CN" sz="2000"/>
              <a:t>PGP</a:t>
            </a:r>
            <a:r>
              <a:rPr lang="zh-CN" altLang="en-US" sz="2000">
                <a:latin typeface="宋体" charset="-122"/>
              </a:rPr>
              <a:t>的版本号</a:t>
            </a:r>
          </a:p>
          <a:p>
            <a:pPr lvl="1">
              <a:lnSpc>
                <a:spcPct val="110000"/>
              </a:lnSpc>
            </a:pPr>
            <a:r>
              <a:rPr lang="zh-CN" altLang="en-US" sz="2000">
                <a:latin typeface="宋体" charset="-122"/>
              </a:rPr>
              <a:t>证书持有者的公钥</a:t>
            </a:r>
          </a:p>
          <a:p>
            <a:pPr lvl="1">
              <a:lnSpc>
                <a:spcPct val="110000"/>
              </a:lnSpc>
            </a:pPr>
            <a:r>
              <a:rPr lang="zh-CN" altLang="en-US" sz="2000">
                <a:latin typeface="宋体" charset="-122"/>
              </a:rPr>
              <a:t>证书持有者的信息</a:t>
            </a:r>
            <a:r>
              <a:rPr lang="en-US" altLang="zh-CN" sz="2000"/>
              <a:t>:</a:t>
            </a:r>
            <a:r>
              <a:rPr lang="zh-CN" altLang="en-US" sz="2000">
                <a:latin typeface="宋体" charset="-122"/>
              </a:rPr>
              <a:t>名字、用户标识、</a:t>
            </a:r>
            <a:r>
              <a:rPr lang="en-US" altLang="zh-CN" sz="2000"/>
              <a:t>email</a:t>
            </a:r>
            <a:r>
              <a:rPr lang="zh-CN" altLang="en-US" sz="2000">
                <a:latin typeface="宋体" charset="-122"/>
              </a:rPr>
              <a:t>地址、照片等</a:t>
            </a:r>
          </a:p>
          <a:p>
            <a:pPr lvl="1">
              <a:lnSpc>
                <a:spcPct val="110000"/>
              </a:lnSpc>
            </a:pPr>
            <a:r>
              <a:rPr lang="zh-CN" altLang="en-US" sz="2000">
                <a:latin typeface="宋体" charset="-122"/>
              </a:rPr>
              <a:t>证书持有者的自签名</a:t>
            </a:r>
          </a:p>
          <a:p>
            <a:pPr lvl="1">
              <a:lnSpc>
                <a:spcPct val="110000"/>
              </a:lnSpc>
            </a:pPr>
            <a:r>
              <a:rPr lang="zh-CN" altLang="en-US" sz="2000">
                <a:latin typeface="宋体" charset="-122"/>
              </a:rPr>
              <a:t>证书的有效期</a:t>
            </a:r>
          </a:p>
          <a:p>
            <a:pPr lvl="1">
              <a:lnSpc>
                <a:spcPct val="110000"/>
              </a:lnSpc>
            </a:pPr>
            <a:r>
              <a:rPr lang="zh-CN" altLang="en-US" sz="2000">
                <a:latin typeface="宋体" charset="-122"/>
              </a:rPr>
              <a:t>倾向的对称加密算法：</a:t>
            </a:r>
            <a:r>
              <a:rPr lang="en-US" altLang="zh-CN" sz="2000"/>
              <a:t>CAST</a:t>
            </a:r>
            <a:r>
              <a:rPr lang="zh-CN" altLang="en-US" sz="2000">
                <a:latin typeface="宋体" charset="-122"/>
              </a:rPr>
              <a:t>、</a:t>
            </a:r>
            <a:r>
              <a:rPr lang="en-US" altLang="zh-CN" sz="2000"/>
              <a:t>AES</a:t>
            </a:r>
            <a:r>
              <a:rPr lang="zh-CN" altLang="en-US" sz="2000">
                <a:latin typeface="宋体" charset="-122"/>
              </a:rPr>
              <a:t>、</a:t>
            </a:r>
            <a:r>
              <a:rPr lang="en-US" altLang="zh-CN" sz="2000"/>
              <a:t>IDEA</a:t>
            </a:r>
            <a:r>
              <a:rPr lang="zh-CN" altLang="en-US" sz="2000">
                <a:latin typeface="宋体" charset="-122"/>
              </a:rPr>
              <a:t>、</a:t>
            </a:r>
            <a:r>
              <a:rPr lang="en-US" altLang="zh-CN" sz="2000"/>
              <a:t>Triple-DES</a:t>
            </a:r>
            <a:r>
              <a:rPr lang="zh-CN" altLang="en-US" sz="2000">
                <a:latin typeface="宋体" charset="-122"/>
              </a:rPr>
              <a:t>、</a:t>
            </a:r>
            <a:r>
              <a:rPr lang="en-US" altLang="zh-CN" sz="2000"/>
              <a:t>Twofish</a:t>
            </a:r>
          </a:p>
          <a:p>
            <a:pPr>
              <a:lnSpc>
                <a:spcPct val="110000"/>
              </a:lnSpc>
            </a:pPr>
            <a:r>
              <a:rPr lang="en-US" altLang="zh-CN" sz="2400"/>
              <a:t>PGP</a:t>
            </a:r>
            <a:r>
              <a:rPr lang="zh-CN" altLang="en-US" sz="2400">
                <a:latin typeface="宋体" charset="-122"/>
              </a:rPr>
              <a:t>证书可以有多个签名</a:t>
            </a:r>
            <a:endParaRPr lang="zh-CN" altLang="en-US" sz="2400"/>
          </a:p>
        </p:txBody>
      </p:sp>
      <p:sp>
        <p:nvSpPr>
          <p:cNvPr id="4" name="灯片编号占位符 3"/>
          <p:cNvSpPr>
            <a:spLocks noGrp="1"/>
          </p:cNvSpPr>
          <p:nvPr>
            <p:ph type="sldNum" sz="quarter" idx="12"/>
          </p:nvPr>
        </p:nvSpPr>
        <p:spPr>
          <a:xfrm>
            <a:off x="7391400" y="6477000"/>
            <a:ext cx="1295400" cy="304800"/>
          </a:xfrm>
        </p:spPr>
        <p:txBody>
          <a:bodyPr/>
          <a:lstStyle/>
          <a:p>
            <a:pPr>
              <a:defRPr/>
            </a:pPr>
            <a:fld id="{896E1043-1F2A-4C9B-855A-0B3264F68AF7}" type="slidenum">
              <a:rPr lang="en-US" altLang="zh-CN" smtClean="0"/>
              <a:pPr>
                <a:defRPr/>
              </a:pPr>
              <a:t>149</a:t>
            </a:fld>
            <a:r>
              <a:rPr lang="en-US" altLang="zh-CN" dirty="0" smtClean="0"/>
              <a:t>/</a:t>
            </a:r>
            <a:endParaRPr lang="en-US" altLang="zh-CN"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7.2.3 </a:t>
            </a:r>
            <a:r>
              <a:rPr lang="zh-CN" altLang="en-US" dirty="0" smtClean="0"/>
              <a:t>基本认证技术</a:t>
            </a:r>
            <a:endParaRPr lang="zh-CN" altLang="en-US" dirty="0"/>
          </a:p>
        </p:txBody>
      </p:sp>
      <p:sp>
        <p:nvSpPr>
          <p:cNvPr id="3" name="内容占位符 2"/>
          <p:cNvSpPr>
            <a:spLocks noGrp="1"/>
          </p:cNvSpPr>
          <p:nvPr>
            <p:ph idx="1"/>
          </p:nvPr>
        </p:nvSpPr>
        <p:spPr>
          <a:xfrm>
            <a:off x="457200" y="914400"/>
            <a:ext cx="8382000" cy="5562600"/>
          </a:xfrm>
        </p:spPr>
        <p:txBody>
          <a:bodyPr/>
          <a:lstStyle/>
          <a:p>
            <a:pPr eaLnBrk="1" hangingPunct="1">
              <a:lnSpc>
                <a:spcPct val="100000"/>
              </a:lnSpc>
            </a:pPr>
            <a:r>
              <a:rPr lang="zh-CN" altLang="en-US" dirty="0" smtClean="0"/>
              <a:t>本节介绍在各种认证</a:t>
            </a:r>
            <a:r>
              <a:rPr lang="zh-CN" altLang="en-US" dirty="0"/>
              <a:t>协议实现中</a:t>
            </a:r>
            <a:r>
              <a:rPr lang="zh-CN" altLang="en-US" dirty="0" smtClean="0"/>
              <a:t>被认为很好的结构</a:t>
            </a:r>
            <a:endParaRPr lang="en-US" altLang="zh-CN" dirty="0" smtClean="0"/>
          </a:p>
          <a:p>
            <a:pPr lvl="1" eaLnBrk="1" hangingPunct="1">
              <a:lnSpc>
                <a:spcPct val="100000"/>
              </a:lnSpc>
            </a:pPr>
            <a:r>
              <a:rPr lang="zh-CN" altLang="en-US" sz="2000" dirty="0" smtClean="0"/>
              <a:t>证明消息的新鲜性和主体活现性的标准机制</a:t>
            </a:r>
            <a:endParaRPr lang="en-US" altLang="zh-CN" sz="2000" dirty="0" smtClean="0"/>
          </a:p>
          <a:p>
            <a:pPr lvl="1" eaLnBrk="1" hangingPunct="1">
              <a:lnSpc>
                <a:spcPct val="100000"/>
              </a:lnSpc>
            </a:pPr>
            <a:r>
              <a:rPr lang="zh-CN" altLang="en-US" sz="2000" dirty="0" smtClean="0"/>
              <a:t>双向认证和单向认证</a:t>
            </a:r>
            <a:endParaRPr lang="en-US" altLang="zh-CN" sz="2000" dirty="0" smtClean="0"/>
          </a:p>
          <a:p>
            <a:pPr lvl="1" eaLnBrk="1" hangingPunct="1">
              <a:lnSpc>
                <a:spcPct val="100000"/>
              </a:lnSpc>
            </a:pPr>
            <a:r>
              <a:rPr lang="zh-CN" altLang="en-US" sz="2000" dirty="0" smtClean="0"/>
              <a:t>包含可信第三方的认证</a:t>
            </a:r>
            <a:endParaRPr lang="en-US" altLang="zh-CN" sz="2000" dirty="0" smtClean="0"/>
          </a:p>
          <a:p>
            <a:pPr eaLnBrk="1" hangingPunct="1">
              <a:lnSpc>
                <a:spcPct val="100000"/>
              </a:lnSpc>
            </a:pPr>
            <a:r>
              <a:rPr lang="en-US" altLang="zh-CN" sz="2400" dirty="0" smtClean="0"/>
              <a:t>(</a:t>
            </a:r>
            <a:r>
              <a:rPr lang="zh-CN" altLang="en-US" sz="2400" dirty="0" smtClean="0"/>
              <a:t>一</a:t>
            </a:r>
            <a:r>
              <a:rPr lang="en-US" altLang="zh-CN" sz="2400" dirty="0" smtClean="0"/>
              <a:t>) </a:t>
            </a:r>
            <a:r>
              <a:rPr lang="zh-CN" altLang="en-US" sz="2400" dirty="0" smtClean="0"/>
              <a:t>消息的新鲜性和主体的活现性</a:t>
            </a:r>
            <a:endParaRPr lang="en-US" altLang="zh-CN" sz="2400" dirty="0" smtClean="0"/>
          </a:p>
          <a:p>
            <a:pPr lvl="1" eaLnBrk="1" hangingPunct="1">
              <a:lnSpc>
                <a:spcPct val="100000"/>
              </a:lnSpc>
            </a:pPr>
            <a:r>
              <a:rPr lang="zh-CN" altLang="en-US" sz="2000" dirty="0" smtClean="0"/>
              <a:t>消息的新鲜性即实时性是数据源认证所不可或缺的一部分，而在这一过程中主体也要考虑</a:t>
            </a:r>
            <a:r>
              <a:rPr lang="zh-CN" altLang="en-US" sz="2000" dirty="0" smtClean="0">
                <a:solidFill>
                  <a:srgbClr val="0000FF"/>
                </a:solidFill>
              </a:rPr>
              <a:t>通信对端的身份的真实性</a:t>
            </a:r>
            <a:r>
              <a:rPr lang="zh-CN" altLang="en-US" sz="2000" dirty="0" smtClean="0"/>
              <a:t>及</a:t>
            </a:r>
            <a:r>
              <a:rPr lang="zh-CN" altLang="en-US" sz="2000" dirty="0" smtClean="0">
                <a:solidFill>
                  <a:srgbClr val="CC0000"/>
                </a:solidFill>
              </a:rPr>
              <a:t>是否在线，即主体活现性</a:t>
            </a:r>
            <a:r>
              <a:rPr lang="zh-CN" altLang="en-US" sz="2000" dirty="0" smtClean="0"/>
              <a:t>，因此证明消息的新鲜性或主体的活现性就成为认证协议的最基本组成部分</a:t>
            </a:r>
            <a:endParaRPr lang="en-US" altLang="zh-CN" sz="2000" dirty="0" smtClean="0"/>
          </a:p>
          <a:p>
            <a:pPr lvl="1" eaLnBrk="1" hangingPunct="1">
              <a:lnSpc>
                <a:spcPct val="100000"/>
              </a:lnSpc>
            </a:pPr>
            <a:r>
              <a:rPr lang="zh-CN" altLang="en-US" sz="2000" dirty="0" smtClean="0"/>
              <a:t>消息新鲜性经常伴随着主体活现性的认证，因此我们就以新鲜性的讨论为主，重点考虑消息新鲜性的实现</a:t>
            </a:r>
            <a:endParaRPr lang="en-US" altLang="zh-CN" sz="2000" dirty="0" smtClean="0"/>
          </a:p>
          <a:p>
            <a:pPr lvl="1" eaLnBrk="1" hangingPunct="1">
              <a:lnSpc>
                <a:spcPct val="100000"/>
              </a:lnSpc>
            </a:pPr>
            <a:r>
              <a:rPr lang="zh-CN" altLang="en-US" sz="2000" dirty="0" smtClean="0">
                <a:solidFill>
                  <a:srgbClr val="CC0000"/>
                </a:solidFill>
              </a:rPr>
              <a:t>消息的新鲜性也称为实时性</a:t>
            </a:r>
          </a:p>
        </p:txBody>
      </p:sp>
      <p:sp>
        <p:nvSpPr>
          <p:cNvPr id="4" name="灯片编号占位符 3"/>
          <p:cNvSpPr>
            <a:spLocks noGrp="1"/>
          </p:cNvSpPr>
          <p:nvPr>
            <p:ph type="sldNum" sz="quarter" idx="12"/>
          </p:nvPr>
        </p:nvSpPr>
        <p:spPr>
          <a:xfrm>
            <a:off x="7391400" y="6477000"/>
            <a:ext cx="1295400" cy="304800"/>
          </a:xfrm>
        </p:spPr>
        <p:txBody>
          <a:bodyPr/>
          <a:lstStyle/>
          <a:p>
            <a:pPr>
              <a:defRPr/>
            </a:pPr>
            <a:fld id="{896E1043-1F2A-4C9B-855A-0B3264F68AF7}" type="slidenum">
              <a:rPr lang="en-US" altLang="zh-CN" smtClean="0"/>
              <a:pPr>
                <a:defRPr/>
              </a:pPr>
              <a:t>15</a:t>
            </a:fld>
            <a:r>
              <a:rPr lang="en-US" altLang="zh-CN" dirty="0" smtClean="0"/>
              <a:t>/</a:t>
            </a:r>
            <a:endParaRPr lang="en-US" altLang="zh-CN" dirty="0"/>
          </a:p>
        </p:txBody>
      </p:sp>
      <p:sp>
        <p:nvSpPr>
          <p:cNvPr id="5" name="标题 1"/>
          <p:cNvSpPr txBox="1">
            <a:spLocks/>
          </p:cNvSpPr>
          <p:nvPr/>
        </p:nvSpPr>
        <p:spPr bwMode="auto">
          <a:xfrm>
            <a:off x="533400" y="0"/>
            <a:ext cx="7696200" cy="304800"/>
          </a:xfrm>
          <a:prstGeom prst="rect">
            <a:avLst/>
          </a:prstGeom>
          <a:solidFill>
            <a:schemeClr val="accent5"/>
          </a:solidFill>
          <a:ln w="9525">
            <a:noFill/>
            <a:miter lim="800000"/>
            <a:headEnd/>
            <a:tailEnd/>
          </a:ln>
        </p:spPr>
        <p:txBody>
          <a:bodyPr vert="horz" wrap="square" lIns="91440" tIns="45720" rIns="91440" bIns="45720" numCol="1" anchor="b" anchorCtr="0" compatLnSpc="1">
            <a:prstTxWarp prst="textNoShape">
              <a:avLst/>
            </a:prstTxWarp>
          </a:bodyPr>
          <a:lstStyle/>
          <a:p>
            <a:pPr algn="l" eaLnBrk="0" hangingPunct="0">
              <a:defRPr/>
            </a:pPr>
            <a:r>
              <a:rPr lang="zh-CN" altLang="en-US" sz="1800" kern="0" dirty="0" smtClean="0">
                <a:solidFill>
                  <a:srgbClr val="004C00"/>
                </a:solidFill>
                <a:effectLst>
                  <a:outerShdw blurRad="38100" dist="38100" dir="2700000" algn="tl">
                    <a:srgbClr val="000000">
                      <a:alpha val="43137"/>
                    </a:srgbClr>
                  </a:outerShdw>
                </a:effectLst>
                <a:latin typeface="+mj-lt"/>
                <a:ea typeface="+mj-ea"/>
                <a:cs typeface="+mj-cs"/>
              </a:rPr>
              <a:t>第七章 密码协议：</a:t>
            </a:r>
            <a:r>
              <a:rPr lang="en-US" altLang="zh-CN" sz="1800" kern="0" dirty="0" smtClean="0">
                <a:solidFill>
                  <a:srgbClr val="004C00"/>
                </a:solidFill>
                <a:effectLst>
                  <a:outerShdw blurRad="38100" dist="38100" dir="2700000" algn="tl">
                    <a:srgbClr val="000000">
                      <a:alpha val="43137"/>
                    </a:srgbClr>
                  </a:outerShdw>
                </a:effectLst>
                <a:latin typeface="+mj-lt"/>
                <a:ea typeface="+mj-ea"/>
                <a:cs typeface="+mj-cs"/>
              </a:rPr>
              <a:t>7.2 </a:t>
            </a:r>
            <a:r>
              <a:rPr lang="zh-CN" altLang="en-US" sz="1800" kern="0" dirty="0" smtClean="0">
                <a:solidFill>
                  <a:srgbClr val="004C00"/>
                </a:solidFill>
                <a:effectLst>
                  <a:outerShdw blurRad="38100" dist="38100" dir="2700000" algn="tl">
                    <a:srgbClr val="000000">
                      <a:alpha val="43137"/>
                    </a:srgbClr>
                  </a:outerShdw>
                </a:effectLst>
                <a:latin typeface="+mj-lt"/>
                <a:ea typeface="+mj-ea"/>
                <a:cs typeface="+mj-cs"/>
              </a:rPr>
              <a:t>认证协议</a:t>
            </a:r>
            <a:r>
              <a:rPr lang="zh-CN" altLang="en-US" sz="1800" kern="0" dirty="0" smtClean="0">
                <a:solidFill>
                  <a:srgbClr val="004C00"/>
                </a:solidFill>
                <a:effectLst>
                  <a:outerShdw blurRad="38100" dist="38100" dir="2700000" algn="tl">
                    <a:srgbClr val="000000">
                      <a:alpha val="43137"/>
                    </a:srgbClr>
                  </a:outerShdw>
                </a:effectLst>
              </a:rPr>
              <a:t>概述</a:t>
            </a:r>
            <a:endParaRPr lang="zh-CN" altLang="en-US" sz="1800" kern="0" dirty="0" smtClean="0">
              <a:solidFill>
                <a:srgbClr val="004C00"/>
              </a:solidFill>
              <a:effectLst>
                <a:outerShdw blurRad="38100" dist="38100" dir="2700000" algn="tl">
                  <a:srgbClr val="000000">
                    <a:alpha val="43137"/>
                  </a:srgbClr>
                </a:outerShdw>
              </a:effectLst>
              <a:latin typeface="+mj-lt"/>
              <a:ea typeface="+mj-ea"/>
              <a:cs typeface="+mj-cs"/>
            </a:endParaRPr>
          </a:p>
        </p:txBody>
      </p:sp>
    </p:spTree>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3842" name="Rectangle 2"/>
          <p:cNvSpPr>
            <a:spLocks noGrp="1" noChangeArrowheads="1"/>
          </p:cNvSpPr>
          <p:nvPr>
            <p:ph type="title"/>
          </p:nvPr>
        </p:nvSpPr>
        <p:spPr/>
        <p:txBody>
          <a:bodyPr/>
          <a:lstStyle/>
          <a:p>
            <a:r>
              <a:rPr lang="en-US" altLang="zh-CN">
                <a:solidFill>
                  <a:schemeClr val="tx1"/>
                </a:solidFill>
              </a:rPr>
              <a:t>PGP</a:t>
            </a:r>
            <a:r>
              <a:rPr lang="zh-CN" altLang="en-US">
                <a:solidFill>
                  <a:schemeClr val="tx1"/>
                </a:solidFill>
              </a:rPr>
              <a:t>中的信任关系</a:t>
            </a:r>
          </a:p>
        </p:txBody>
      </p:sp>
      <p:sp>
        <p:nvSpPr>
          <p:cNvPr id="803843" name="Rectangle 3"/>
          <p:cNvSpPr>
            <a:spLocks noGrp="1" noChangeArrowheads="1"/>
          </p:cNvSpPr>
          <p:nvPr>
            <p:ph type="body" idx="1"/>
          </p:nvPr>
        </p:nvSpPr>
        <p:spPr/>
        <p:txBody>
          <a:bodyPr/>
          <a:lstStyle/>
          <a:p>
            <a:r>
              <a:rPr lang="zh-CN" altLang="en-US" sz="2800"/>
              <a:t>在</a:t>
            </a:r>
            <a:r>
              <a:rPr lang="en-US" altLang="zh-CN" sz="2800"/>
              <a:t>PGP</a:t>
            </a:r>
            <a:r>
              <a:rPr lang="zh-CN" altLang="en-US" sz="2800"/>
              <a:t>中使用</a:t>
            </a:r>
            <a:r>
              <a:rPr lang="en-US" altLang="zh-CN" sz="2800"/>
              <a:t>Meta-introducer</a:t>
            </a:r>
            <a:r>
              <a:rPr lang="zh-CN" altLang="en-US" sz="2800"/>
              <a:t>和</a:t>
            </a:r>
            <a:r>
              <a:rPr lang="en-US" altLang="zh-CN" sz="2800"/>
              <a:t>trusted introducers,</a:t>
            </a:r>
            <a:r>
              <a:rPr lang="zh-CN" altLang="en-US" sz="2800"/>
              <a:t>与</a:t>
            </a:r>
            <a:r>
              <a:rPr lang="en-US" altLang="zh-CN" sz="2800"/>
              <a:t>X.509</a:t>
            </a:r>
            <a:r>
              <a:rPr lang="zh-CN" altLang="en-US" sz="2800"/>
              <a:t>环境中的</a:t>
            </a:r>
            <a:r>
              <a:rPr lang="en-US" altLang="zh-CN" sz="2800"/>
              <a:t>Root CA</a:t>
            </a:r>
            <a:r>
              <a:rPr lang="zh-CN" altLang="en-US" sz="2800"/>
              <a:t>和</a:t>
            </a:r>
            <a:r>
              <a:rPr lang="en-US" altLang="zh-CN" sz="2800"/>
              <a:t>Certification Authorities</a:t>
            </a:r>
            <a:r>
              <a:rPr lang="zh-CN" altLang="en-US" sz="2800"/>
              <a:t>相对应</a:t>
            </a:r>
          </a:p>
          <a:p>
            <a:r>
              <a:rPr lang="zh-CN" altLang="en-US" sz="2800"/>
              <a:t>不可能由一个</a:t>
            </a:r>
            <a:r>
              <a:rPr lang="en-US" altLang="zh-CN" sz="2800"/>
              <a:t>CA</a:t>
            </a:r>
            <a:r>
              <a:rPr lang="zh-CN" altLang="en-US" sz="2800"/>
              <a:t>来证明所有的证书，</a:t>
            </a:r>
            <a:r>
              <a:rPr lang="zh-CN" altLang="en-US" sz="2800">
                <a:solidFill>
                  <a:srgbClr val="0033CC"/>
                </a:solidFill>
              </a:rPr>
              <a:t>所以存在三种信任模型</a:t>
            </a:r>
          </a:p>
          <a:p>
            <a:pPr lvl="1"/>
            <a:r>
              <a:rPr lang="en-US" altLang="zh-CN" sz="2400"/>
              <a:t>Direct Trust</a:t>
            </a:r>
            <a:r>
              <a:rPr lang="zh-CN" altLang="en-US" sz="2400"/>
              <a:t>：用户之间的直接验证</a:t>
            </a:r>
          </a:p>
          <a:p>
            <a:pPr lvl="1"/>
            <a:r>
              <a:rPr lang="en-US" altLang="zh-CN" sz="2400"/>
              <a:t>Hierarchical Trust</a:t>
            </a:r>
          </a:p>
          <a:p>
            <a:pPr lvl="1"/>
            <a:r>
              <a:rPr lang="en-US" altLang="zh-CN" sz="2400"/>
              <a:t>A Web of Trust</a:t>
            </a:r>
          </a:p>
        </p:txBody>
      </p:sp>
      <p:sp>
        <p:nvSpPr>
          <p:cNvPr id="5" name="灯片编号占位符 3"/>
          <p:cNvSpPr>
            <a:spLocks noGrp="1"/>
          </p:cNvSpPr>
          <p:nvPr>
            <p:ph type="sldNum" sz="quarter" idx="12"/>
          </p:nvPr>
        </p:nvSpPr>
        <p:spPr>
          <a:xfrm>
            <a:off x="7391400" y="6477000"/>
            <a:ext cx="1295400" cy="304800"/>
          </a:xfrm>
        </p:spPr>
        <p:txBody>
          <a:bodyPr/>
          <a:lstStyle/>
          <a:p>
            <a:pPr>
              <a:defRPr/>
            </a:pPr>
            <a:fld id="{896E1043-1F2A-4C9B-855A-0B3264F68AF7}" type="slidenum">
              <a:rPr lang="en-US" altLang="zh-CN" smtClean="0"/>
              <a:pPr>
                <a:defRPr/>
              </a:pPr>
              <a:t>150</a:t>
            </a:fld>
            <a:r>
              <a:rPr lang="en-US" altLang="zh-CN" dirty="0" smtClean="0"/>
              <a:t>/</a:t>
            </a:r>
            <a:endParaRPr lang="en-US" altLang="zh-CN" dirty="0"/>
          </a:p>
        </p:txBody>
      </p:sp>
    </p:spTree>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fld id="{04B073DF-153F-4C06-860E-F1DDC72E1B89}" type="slidenum">
              <a:rPr lang="en-US" altLang="zh-CN"/>
              <a:pPr/>
              <a:t>151</a:t>
            </a:fld>
            <a:r>
              <a:rPr lang="en-US" altLang="zh-CN"/>
              <a:t>/79</a:t>
            </a:r>
          </a:p>
        </p:txBody>
      </p:sp>
      <p:pic>
        <p:nvPicPr>
          <p:cNvPr id="805892" name="Picture 4"/>
          <p:cNvPicPr>
            <a:picLocks noChangeAspect="1" noChangeArrowheads="1"/>
          </p:cNvPicPr>
          <p:nvPr/>
        </p:nvPicPr>
        <p:blipFill>
          <a:blip r:embed="rId2" cstate="print"/>
          <a:srcRect/>
          <a:stretch>
            <a:fillRect/>
          </a:stretch>
        </p:blipFill>
        <p:spPr bwMode="auto">
          <a:xfrm>
            <a:off x="3524250" y="2327275"/>
            <a:ext cx="5619750" cy="4530725"/>
          </a:xfrm>
          <a:prstGeom prst="rect">
            <a:avLst/>
          </a:prstGeom>
          <a:noFill/>
          <a:ln w="9525">
            <a:noFill/>
            <a:miter lim="800000"/>
            <a:headEnd/>
            <a:tailEnd/>
          </a:ln>
          <a:effectLst/>
        </p:spPr>
      </p:pic>
      <p:sp>
        <p:nvSpPr>
          <p:cNvPr id="805891" name="Rectangle 3"/>
          <p:cNvSpPr>
            <a:spLocks noGrp="1" noChangeArrowheads="1"/>
          </p:cNvSpPr>
          <p:nvPr>
            <p:ph type="body" idx="1"/>
          </p:nvPr>
        </p:nvSpPr>
        <p:spPr>
          <a:xfrm>
            <a:off x="381000" y="228600"/>
            <a:ext cx="8229600" cy="3505200"/>
          </a:xfrm>
        </p:spPr>
        <p:txBody>
          <a:bodyPr/>
          <a:lstStyle/>
          <a:p>
            <a:pPr>
              <a:lnSpc>
                <a:spcPct val="100000"/>
              </a:lnSpc>
            </a:pPr>
            <a:r>
              <a:rPr lang="zh-CN" altLang="en-US" sz="2800"/>
              <a:t>层次信任</a:t>
            </a:r>
          </a:p>
          <a:p>
            <a:pPr>
              <a:lnSpc>
                <a:spcPct val="100000"/>
              </a:lnSpc>
            </a:pPr>
            <a:r>
              <a:rPr lang="en-US" altLang="zh-CN" sz="2800"/>
              <a:t>Web of trust</a:t>
            </a:r>
          </a:p>
          <a:p>
            <a:pPr lvl="1">
              <a:lnSpc>
                <a:spcPct val="100000"/>
              </a:lnSpc>
            </a:pPr>
            <a:r>
              <a:rPr lang="zh-CN" altLang="en-US" sz="2400"/>
              <a:t>基于从旁观者角度和信息越多越好的思想，是一种</a:t>
            </a:r>
            <a:r>
              <a:rPr lang="zh-CN" altLang="en-US" sz="2400">
                <a:solidFill>
                  <a:srgbClr val="0033CC"/>
                </a:solidFill>
              </a:rPr>
              <a:t>累计的信任模型</a:t>
            </a:r>
          </a:p>
          <a:p>
            <a:pPr lvl="2">
              <a:lnSpc>
                <a:spcPct val="100000"/>
              </a:lnSpc>
            </a:pPr>
            <a:r>
              <a:rPr lang="zh-CN" altLang="en-US" sz="2000"/>
              <a:t>可以是直接信任，</a:t>
            </a:r>
          </a:p>
          <a:p>
            <a:pPr lvl="2">
              <a:lnSpc>
                <a:spcPct val="100000"/>
              </a:lnSpc>
            </a:pPr>
            <a:r>
              <a:rPr lang="zh-CN" altLang="en-US" sz="2000"/>
              <a:t>可以是某种形式的信任链</a:t>
            </a:r>
          </a:p>
          <a:p>
            <a:pPr lvl="2">
              <a:lnSpc>
                <a:spcPct val="100000"/>
              </a:lnSpc>
            </a:pPr>
            <a:r>
              <a:rPr lang="zh-CN" altLang="en-US" sz="2000"/>
              <a:t>也可以通过多个介绍者</a:t>
            </a:r>
          </a:p>
        </p:txBody>
      </p:sp>
      <p:sp>
        <p:nvSpPr>
          <p:cNvPr id="5" name="灯片编号占位符 3"/>
          <p:cNvSpPr txBox="1">
            <a:spLocks/>
          </p:cNvSpPr>
          <p:nvPr/>
        </p:nvSpPr>
        <p:spPr bwMode="auto">
          <a:xfrm>
            <a:off x="7391400" y="6477000"/>
            <a:ext cx="12954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zh-CN"/>
            </a:defPPr>
            <a:lvl1pPr algn="r" rtl="0" fontAlgn="base">
              <a:spcBef>
                <a:spcPct val="0"/>
              </a:spcBef>
              <a:spcAft>
                <a:spcPct val="0"/>
              </a:spcAft>
              <a:defRPr sz="1400" b="0" kern="1200">
                <a:solidFill>
                  <a:schemeClr val="tx1"/>
                </a:solidFill>
                <a:latin typeface="Arial" pitchFamily="34" charset="0"/>
                <a:ea typeface="宋体" pitchFamily="2" charset="-122"/>
                <a:cs typeface="+mn-cs"/>
              </a:defRPr>
            </a:lvl1pPr>
            <a:lvl2pPr marL="457200" algn="r" rtl="0" fontAlgn="base">
              <a:spcBef>
                <a:spcPct val="0"/>
              </a:spcBef>
              <a:spcAft>
                <a:spcPct val="0"/>
              </a:spcAft>
              <a:defRPr sz="4400" b="1" kern="1200">
                <a:solidFill>
                  <a:schemeClr val="tx1"/>
                </a:solidFill>
                <a:latin typeface="Arial" charset="0"/>
                <a:ea typeface="宋体" pitchFamily="2" charset="-122"/>
                <a:cs typeface="+mn-cs"/>
              </a:defRPr>
            </a:lvl2pPr>
            <a:lvl3pPr marL="914400" algn="r" rtl="0" fontAlgn="base">
              <a:spcBef>
                <a:spcPct val="0"/>
              </a:spcBef>
              <a:spcAft>
                <a:spcPct val="0"/>
              </a:spcAft>
              <a:defRPr sz="4400" b="1" kern="1200">
                <a:solidFill>
                  <a:schemeClr val="tx1"/>
                </a:solidFill>
                <a:latin typeface="Arial" charset="0"/>
                <a:ea typeface="宋体" pitchFamily="2" charset="-122"/>
                <a:cs typeface="+mn-cs"/>
              </a:defRPr>
            </a:lvl3pPr>
            <a:lvl4pPr marL="1371600" algn="r" rtl="0" fontAlgn="base">
              <a:spcBef>
                <a:spcPct val="0"/>
              </a:spcBef>
              <a:spcAft>
                <a:spcPct val="0"/>
              </a:spcAft>
              <a:defRPr sz="4400" b="1" kern="1200">
                <a:solidFill>
                  <a:schemeClr val="tx1"/>
                </a:solidFill>
                <a:latin typeface="Arial" charset="0"/>
                <a:ea typeface="宋体" pitchFamily="2" charset="-122"/>
                <a:cs typeface="+mn-cs"/>
              </a:defRPr>
            </a:lvl4pPr>
            <a:lvl5pPr marL="1828800" algn="r" rtl="0" fontAlgn="base">
              <a:spcBef>
                <a:spcPct val="0"/>
              </a:spcBef>
              <a:spcAft>
                <a:spcPct val="0"/>
              </a:spcAft>
              <a:defRPr sz="4400" b="1" kern="1200">
                <a:solidFill>
                  <a:schemeClr val="tx1"/>
                </a:solidFill>
                <a:latin typeface="Arial" charset="0"/>
                <a:ea typeface="宋体" pitchFamily="2" charset="-122"/>
                <a:cs typeface="+mn-cs"/>
              </a:defRPr>
            </a:lvl5pPr>
            <a:lvl6pPr marL="2286000" algn="l" defTabSz="914400" rtl="0" eaLnBrk="1" latinLnBrk="0" hangingPunct="1">
              <a:defRPr sz="4400" b="1" kern="1200">
                <a:solidFill>
                  <a:schemeClr val="tx1"/>
                </a:solidFill>
                <a:latin typeface="Arial" charset="0"/>
                <a:ea typeface="宋体" pitchFamily="2" charset="-122"/>
                <a:cs typeface="+mn-cs"/>
              </a:defRPr>
            </a:lvl6pPr>
            <a:lvl7pPr marL="2743200" algn="l" defTabSz="914400" rtl="0" eaLnBrk="1" latinLnBrk="0" hangingPunct="1">
              <a:defRPr sz="4400" b="1" kern="1200">
                <a:solidFill>
                  <a:schemeClr val="tx1"/>
                </a:solidFill>
                <a:latin typeface="Arial" charset="0"/>
                <a:ea typeface="宋体" pitchFamily="2" charset="-122"/>
                <a:cs typeface="+mn-cs"/>
              </a:defRPr>
            </a:lvl7pPr>
            <a:lvl8pPr marL="3200400" algn="l" defTabSz="914400" rtl="0" eaLnBrk="1" latinLnBrk="0" hangingPunct="1">
              <a:defRPr sz="4400" b="1" kern="1200">
                <a:solidFill>
                  <a:schemeClr val="tx1"/>
                </a:solidFill>
                <a:latin typeface="Arial" charset="0"/>
                <a:ea typeface="宋体" pitchFamily="2" charset="-122"/>
                <a:cs typeface="+mn-cs"/>
              </a:defRPr>
            </a:lvl8pPr>
            <a:lvl9pPr marL="3657600" algn="l" defTabSz="914400" rtl="0" eaLnBrk="1" latinLnBrk="0" hangingPunct="1">
              <a:defRPr sz="4400" b="1" kern="1200">
                <a:solidFill>
                  <a:schemeClr val="tx1"/>
                </a:solidFill>
                <a:latin typeface="Arial" charset="0"/>
                <a:ea typeface="宋体" pitchFamily="2" charset="-122"/>
                <a:cs typeface="+mn-cs"/>
              </a:defRPr>
            </a:lvl9pPr>
          </a:lstStyle>
          <a:p>
            <a:pPr>
              <a:defRPr/>
            </a:pPr>
            <a:fld id="{896E1043-1F2A-4C9B-855A-0B3264F68AF7}" type="slidenum">
              <a:rPr lang="en-US" altLang="zh-CN" smtClean="0"/>
              <a:pPr>
                <a:defRPr/>
              </a:pPr>
              <a:t>151</a:t>
            </a:fld>
            <a:r>
              <a:rPr lang="en-US" altLang="zh-CN" smtClean="0"/>
              <a:t>/</a:t>
            </a:r>
            <a:endParaRPr lang="en-US" altLang="zh-CN" dirty="0"/>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7938" name="Rectangle 2"/>
          <p:cNvSpPr>
            <a:spLocks noGrp="1" noChangeArrowheads="1"/>
          </p:cNvSpPr>
          <p:nvPr>
            <p:ph type="title"/>
          </p:nvPr>
        </p:nvSpPr>
        <p:spPr>
          <a:xfrm>
            <a:off x="2895600" y="152400"/>
            <a:ext cx="5105400" cy="868363"/>
          </a:xfrm>
        </p:spPr>
        <p:txBody>
          <a:bodyPr/>
          <a:lstStyle/>
          <a:p>
            <a:r>
              <a:rPr lang="en-US" altLang="zh-CN" b="0"/>
              <a:t>PGP </a:t>
            </a:r>
            <a:r>
              <a:rPr lang="en-US" altLang="zh-CN" b="0">
                <a:latin typeface="华文中宋"/>
              </a:rPr>
              <a:t>——</a:t>
            </a:r>
            <a:r>
              <a:rPr lang="en-US" altLang="zh-CN" b="0"/>
              <a:t> </a:t>
            </a:r>
            <a:r>
              <a:rPr lang="zh-CN" altLang="en-US"/>
              <a:t>信任模型示例</a:t>
            </a:r>
          </a:p>
        </p:txBody>
      </p:sp>
      <p:pic>
        <p:nvPicPr>
          <p:cNvPr id="807939" name="Picture 3"/>
          <p:cNvPicPr>
            <a:picLocks noGrp="1" noChangeAspect="1" noChangeArrowheads="1"/>
          </p:cNvPicPr>
          <p:nvPr>
            <p:ph type="body" idx="1"/>
          </p:nvPr>
        </p:nvPicPr>
        <p:blipFill>
          <a:blip r:embed="rId2" cstate="print"/>
          <a:srcRect/>
          <a:stretch>
            <a:fillRect/>
          </a:stretch>
        </p:blipFill>
        <p:spPr>
          <a:xfrm>
            <a:off x="2590800" y="1219200"/>
            <a:ext cx="6223000" cy="4911725"/>
          </a:xfrm>
          <a:noFill/>
          <a:ln/>
        </p:spPr>
      </p:pic>
      <p:sp>
        <p:nvSpPr>
          <p:cNvPr id="807940" name="Rectangle 4"/>
          <p:cNvSpPr>
            <a:spLocks noChangeArrowheads="1"/>
          </p:cNvSpPr>
          <p:nvPr/>
        </p:nvSpPr>
        <p:spPr bwMode="auto">
          <a:xfrm>
            <a:off x="457200" y="1219200"/>
            <a:ext cx="2438400" cy="5334000"/>
          </a:xfrm>
          <a:prstGeom prst="rect">
            <a:avLst/>
          </a:prstGeom>
          <a:noFill/>
          <a:ln w="9525">
            <a:noFill/>
            <a:miter lim="800000"/>
            <a:headEnd/>
            <a:tailEnd/>
          </a:ln>
          <a:effectLst/>
        </p:spPr>
        <p:txBody>
          <a:bodyPr/>
          <a:lstStyle/>
          <a:p>
            <a:pPr marL="342900" indent="-342900" algn="l">
              <a:spcBef>
                <a:spcPct val="40000"/>
              </a:spcBef>
              <a:spcAft>
                <a:spcPct val="10000"/>
              </a:spcAft>
              <a:buClr>
                <a:schemeClr val="tx2"/>
              </a:buClr>
              <a:buSzPct val="70000"/>
              <a:buFont typeface="Wingdings" pitchFamily="2" charset="2"/>
              <a:buNone/>
            </a:pPr>
            <a:r>
              <a:rPr lang="en-US" altLang="zh-CN" sz="2000" b="0">
                <a:latin typeface="Arial" charset="0"/>
                <a:ea typeface="华文中宋" pitchFamily="2" charset="-122"/>
              </a:rPr>
              <a:t>1</a:t>
            </a:r>
            <a:r>
              <a:rPr lang="zh-CN" altLang="en-US" sz="2000">
                <a:latin typeface="宋体" charset="-122"/>
                <a:ea typeface="华文中宋" pitchFamily="2" charset="-122"/>
              </a:rPr>
              <a:t>所有被</a:t>
            </a:r>
            <a:r>
              <a:rPr lang="en-US" altLang="zh-CN" sz="2000">
                <a:latin typeface="宋体" charset="-122"/>
                <a:ea typeface="华文中宋" pitchFamily="2" charset="-122"/>
              </a:rPr>
              <a:t>you</a:t>
            </a:r>
            <a:r>
              <a:rPr lang="zh-CN" altLang="en-US" sz="2000">
                <a:latin typeface="宋体" charset="-122"/>
                <a:ea typeface="华文中宋" pitchFamily="2" charset="-122"/>
              </a:rPr>
              <a:t>信任的用户的公钥都被</a:t>
            </a:r>
            <a:r>
              <a:rPr lang="en-US" altLang="zh-CN" sz="2000">
                <a:latin typeface="宋体" charset="-122"/>
                <a:ea typeface="华文中宋" pitchFamily="2" charset="-122"/>
              </a:rPr>
              <a:t>you</a:t>
            </a:r>
            <a:r>
              <a:rPr lang="zh-CN" altLang="en-US" sz="2000">
                <a:latin typeface="宋体" charset="-122"/>
                <a:ea typeface="华文中宋" pitchFamily="2" charset="-122"/>
              </a:rPr>
              <a:t>减少签署；</a:t>
            </a:r>
          </a:p>
          <a:p>
            <a:pPr marL="342900" indent="-342900" algn="l">
              <a:spcBef>
                <a:spcPct val="40000"/>
              </a:spcBef>
              <a:spcAft>
                <a:spcPct val="10000"/>
              </a:spcAft>
              <a:buClr>
                <a:schemeClr val="tx2"/>
              </a:buClr>
              <a:buSzPct val="70000"/>
              <a:buFont typeface="Wingdings" pitchFamily="2" charset="2"/>
              <a:buNone/>
            </a:pPr>
            <a:r>
              <a:rPr lang="en-US" altLang="zh-CN" sz="2000">
                <a:latin typeface="宋体" charset="-122"/>
                <a:ea typeface="华文中宋" pitchFamily="2" charset="-122"/>
              </a:rPr>
              <a:t>2.</a:t>
            </a:r>
            <a:r>
              <a:rPr lang="zh-CN" altLang="en-US" sz="2000">
                <a:latin typeface="宋体" charset="-122"/>
                <a:ea typeface="华文中宋" pitchFamily="2" charset="-122"/>
              </a:rPr>
              <a:t>两个被部分信任的签字可用于证明其它密钥</a:t>
            </a:r>
          </a:p>
          <a:p>
            <a:pPr marL="342900" indent="-342900" algn="l">
              <a:spcBef>
                <a:spcPct val="40000"/>
              </a:spcBef>
              <a:spcAft>
                <a:spcPct val="10000"/>
              </a:spcAft>
              <a:buClr>
                <a:schemeClr val="tx2"/>
              </a:buClr>
              <a:buSzPct val="70000"/>
              <a:buFont typeface="Wingdings" pitchFamily="2" charset="2"/>
              <a:buNone/>
            </a:pPr>
            <a:r>
              <a:rPr lang="en-US" altLang="zh-CN" sz="2000">
                <a:latin typeface="宋体" charset="-122"/>
                <a:ea typeface="华文中宋" pitchFamily="2" charset="-122"/>
              </a:rPr>
              <a:t>3.</a:t>
            </a:r>
            <a:r>
              <a:rPr lang="zh-CN" altLang="en-US" sz="2000">
                <a:latin typeface="宋体" charset="-122"/>
                <a:ea typeface="华文中宋" pitchFamily="2" charset="-122"/>
              </a:rPr>
              <a:t>有一个完全可信的或两个部分可信签字者签署的公开钥被认为是合法的，但这个公钥拥有者可能不被信任签署其它公开钥</a:t>
            </a:r>
            <a:endParaRPr lang="zh-CN" altLang="en-US" sz="2000">
              <a:latin typeface="Arial" charset="0"/>
              <a:ea typeface="华文中宋" pitchFamily="2" charset="-122"/>
            </a:endParaRPr>
          </a:p>
        </p:txBody>
      </p:sp>
      <p:sp>
        <p:nvSpPr>
          <p:cNvPr id="6" name="灯片编号占位符 3"/>
          <p:cNvSpPr>
            <a:spLocks noGrp="1"/>
          </p:cNvSpPr>
          <p:nvPr>
            <p:ph type="sldNum" sz="quarter" idx="12"/>
          </p:nvPr>
        </p:nvSpPr>
        <p:spPr>
          <a:xfrm>
            <a:off x="7391400" y="6477000"/>
            <a:ext cx="1295400" cy="304800"/>
          </a:xfrm>
        </p:spPr>
        <p:txBody>
          <a:bodyPr/>
          <a:lstStyle/>
          <a:p>
            <a:pPr>
              <a:defRPr/>
            </a:pPr>
            <a:fld id="{896E1043-1F2A-4C9B-855A-0B3264F68AF7}" type="slidenum">
              <a:rPr lang="en-US" altLang="zh-CN" smtClean="0"/>
              <a:pPr>
                <a:defRPr/>
              </a:pPr>
              <a:t>152</a:t>
            </a:fld>
            <a:r>
              <a:rPr lang="en-US" altLang="zh-CN" dirty="0" smtClean="0"/>
              <a:t>/</a:t>
            </a:r>
            <a:endParaRPr lang="en-US" altLang="zh-CN" dirty="0"/>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4867" name="Rectangle 3"/>
          <p:cNvSpPr>
            <a:spLocks noGrp="1" noChangeArrowheads="1"/>
          </p:cNvSpPr>
          <p:nvPr>
            <p:ph type="body" idx="1"/>
          </p:nvPr>
        </p:nvSpPr>
        <p:spPr>
          <a:xfrm>
            <a:off x="457200" y="457200"/>
            <a:ext cx="8229600" cy="6172200"/>
          </a:xfrm>
        </p:spPr>
        <p:txBody>
          <a:bodyPr/>
          <a:lstStyle/>
          <a:p>
            <a:pPr>
              <a:lnSpc>
                <a:spcPct val="100000"/>
              </a:lnSpc>
            </a:pPr>
            <a:r>
              <a:rPr lang="zh-CN" altLang="en-US" sz="2400" dirty="0"/>
              <a:t>尽管</a:t>
            </a:r>
            <a:r>
              <a:rPr lang="en-US" altLang="zh-CN" sz="2400" dirty="0"/>
              <a:t>PGP</a:t>
            </a:r>
            <a:r>
              <a:rPr lang="zh-CN" altLang="en-US" sz="2400" dirty="0"/>
              <a:t>没有包含任何建立认证权威机构或建立信任体系的规格说明，但它提供了一个利用信任关系的手段，</a:t>
            </a:r>
            <a:r>
              <a:rPr lang="zh-CN" altLang="en-US" sz="2400" dirty="0">
                <a:solidFill>
                  <a:srgbClr val="0033CC"/>
                </a:solidFill>
              </a:rPr>
              <a:t>利用信任信息将信任与公钥关联</a:t>
            </a:r>
            <a:r>
              <a:rPr lang="zh-CN" altLang="en-US" sz="2400" dirty="0"/>
              <a:t>。</a:t>
            </a:r>
          </a:p>
          <a:p>
            <a:pPr>
              <a:lnSpc>
                <a:spcPct val="100000"/>
              </a:lnSpc>
            </a:pPr>
            <a:r>
              <a:rPr lang="en-US" altLang="zh-CN" sz="2400" dirty="0"/>
              <a:t>PGP</a:t>
            </a:r>
            <a:r>
              <a:rPr lang="zh-CN" altLang="en-US" sz="2400" dirty="0"/>
              <a:t>建立信任关系的基本方法是用户在建立公钥环时，以一个公钥证书作为公钥环中的一行，其中有</a:t>
            </a:r>
            <a:r>
              <a:rPr lang="en-US" altLang="zh-CN" sz="2400" dirty="0"/>
              <a:t>3</a:t>
            </a:r>
            <a:r>
              <a:rPr lang="zh-CN" altLang="en-US" sz="2400" dirty="0"/>
              <a:t>个数据项用来表示对该公钥证书的信任程度</a:t>
            </a:r>
          </a:p>
          <a:p>
            <a:pPr lvl="1">
              <a:lnSpc>
                <a:spcPct val="100000"/>
              </a:lnSpc>
            </a:pPr>
            <a:r>
              <a:rPr lang="zh-CN" altLang="en-US" sz="2000" dirty="0">
                <a:solidFill>
                  <a:srgbClr val="0033CC"/>
                </a:solidFill>
              </a:rPr>
              <a:t>密钥合法性字段</a:t>
            </a:r>
            <a:r>
              <a:rPr lang="en-US" altLang="zh-CN" sz="2000" dirty="0">
                <a:solidFill>
                  <a:srgbClr val="0033CC"/>
                </a:solidFill>
              </a:rPr>
              <a:t>Key legitimacy field</a:t>
            </a:r>
            <a:r>
              <a:rPr lang="zh-CN" altLang="en-US" sz="2000" dirty="0">
                <a:solidFill>
                  <a:srgbClr val="0033CC"/>
                </a:solidFill>
              </a:rPr>
              <a:t>：</a:t>
            </a:r>
            <a:r>
              <a:rPr lang="zh-CN" altLang="en-US" sz="2000" dirty="0">
                <a:solidFill>
                  <a:schemeClr val="tx2"/>
                </a:solidFill>
              </a:rPr>
              <a:t>表明</a:t>
            </a:r>
            <a:r>
              <a:rPr lang="en-US" altLang="zh-CN" sz="2000" dirty="0">
                <a:solidFill>
                  <a:schemeClr val="tx2"/>
                </a:solidFill>
              </a:rPr>
              <a:t>PGP</a:t>
            </a:r>
            <a:r>
              <a:rPr lang="zh-CN" altLang="en-US" sz="2000" dirty="0">
                <a:solidFill>
                  <a:schemeClr val="tx2"/>
                </a:solidFill>
              </a:rPr>
              <a:t>以多大程度信任这一公开钥是用户的有效公钥</a:t>
            </a:r>
            <a:r>
              <a:rPr lang="zh-CN" altLang="en-US" sz="2000" dirty="0"/>
              <a:t>；信任级别越高，对应</a:t>
            </a:r>
            <a:r>
              <a:rPr lang="en-US" altLang="zh-CN" sz="2000" dirty="0" err="1"/>
              <a:t>userID</a:t>
            </a:r>
            <a:r>
              <a:rPr lang="zh-CN" altLang="en-US" sz="2000" dirty="0"/>
              <a:t>对密钥的绑定越强。该字段由</a:t>
            </a:r>
            <a:r>
              <a:rPr lang="en-US" altLang="zh-CN" sz="2000" dirty="0"/>
              <a:t>PGP</a:t>
            </a:r>
            <a:r>
              <a:rPr lang="zh-CN" altLang="en-US" sz="2000" dirty="0"/>
              <a:t>根据这一证书的签字可信字段计算。</a:t>
            </a:r>
          </a:p>
          <a:p>
            <a:pPr lvl="1">
              <a:lnSpc>
                <a:spcPct val="100000"/>
              </a:lnSpc>
            </a:pPr>
            <a:r>
              <a:rPr lang="zh-CN" altLang="en-US" sz="2000" dirty="0">
                <a:solidFill>
                  <a:srgbClr val="0033CC"/>
                </a:solidFill>
              </a:rPr>
              <a:t>签字可信字段</a:t>
            </a:r>
            <a:r>
              <a:rPr lang="en-US" altLang="zh-CN" sz="2000" dirty="0">
                <a:solidFill>
                  <a:srgbClr val="0033CC"/>
                </a:solidFill>
              </a:rPr>
              <a:t>signature trust field</a:t>
            </a:r>
            <a:r>
              <a:rPr lang="zh-CN" altLang="en-US" sz="2000" dirty="0">
                <a:solidFill>
                  <a:srgbClr val="0033CC"/>
                </a:solidFill>
              </a:rPr>
              <a:t>：拥有该公钥的用户可以收集</a:t>
            </a:r>
            <a:r>
              <a:rPr lang="en-US" altLang="zh-CN" sz="2000" dirty="0">
                <a:solidFill>
                  <a:srgbClr val="0033CC"/>
                </a:solidFill>
              </a:rPr>
              <a:t>0</a:t>
            </a:r>
            <a:r>
              <a:rPr lang="zh-CN" altLang="en-US" sz="2000" dirty="0">
                <a:solidFill>
                  <a:srgbClr val="0033CC"/>
                </a:solidFill>
              </a:rPr>
              <a:t>个或多个该公开钥证书的签字，而每一签字后面有一个签字可信字段，用来表示</a:t>
            </a:r>
            <a:r>
              <a:rPr lang="zh-CN" altLang="en-US" sz="2000" dirty="0">
                <a:solidFill>
                  <a:schemeClr val="tx2"/>
                </a:solidFill>
              </a:rPr>
              <a:t>表明该</a:t>
            </a:r>
            <a:r>
              <a:rPr lang="en-US" altLang="zh-CN" sz="2000" dirty="0">
                <a:solidFill>
                  <a:schemeClr val="tx2"/>
                </a:solidFill>
              </a:rPr>
              <a:t>PGP</a:t>
            </a:r>
            <a:r>
              <a:rPr lang="zh-CN" altLang="en-US" sz="2000" dirty="0">
                <a:solidFill>
                  <a:schemeClr val="tx2"/>
                </a:solidFill>
              </a:rPr>
              <a:t>用户对签名者的公钥签名的信任程度</a:t>
            </a:r>
            <a:r>
              <a:rPr lang="zh-CN" altLang="en-US" sz="2000" dirty="0"/>
              <a:t>。</a:t>
            </a:r>
            <a:r>
              <a:rPr lang="en-US" altLang="zh-CN" sz="2000" dirty="0"/>
              <a:t>Key legitimacy field </a:t>
            </a:r>
            <a:r>
              <a:rPr lang="zh-CN" altLang="en-US" sz="2000" dirty="0"/>
              <a:t>是由多个</a:t>
            </a:r>
            <a:r>
              <a:rPr lang="en-US" altLang="zh-CN" sz="2000" dirty="0"/>
              <a:t>signature trust field</a:t>
            </a:r>
            <a:r>
              <a:rPr lang="zh-CN" altLang="en-US" sz="2000" dirty="0"/>
              <a:t>导出的。</a:t>
            </a:r>
          </a:p>
          <a:p>
            <a:pPr lvl="1">
              <a:lnSpc>
                <a:spcPct val="100000"/>
              </a:lnSpc>
            </a:pPr>
            <a:r>
              <a:rPr lang="zh-CN" altLang="en-US" sz="2000" dirty="0">
                <a:solidFill>
                  <a:srgbClr val="0033CC"/>
                </a:solidFill>
              </a:rPr>
              <a:t>拥有者可信字段</a:t>
            </a:r>
            <a:r>
              <a:rPr lang="en-US" altLang="zh-CN" sz="2000" dirty="0">
                <a:solidFill>
                  <a:srgbClr val="0033CC"/>
                </a:solidFill>
              </a:rPr>
              <a:t>Owner trust field</a:t>
            </a:r>
            <a:r>
              <a:rPr lang="zh-CN" altLang="en-US" sz="2000" dirty="0">
                <a:solidFill>
                  <a:srgbClr val="0033CC"/>
                </a:solidFill>
              </a:rPr>
              <a:t>：</a:t>
            </a:r>
            <a:r>
              <a:rPr lang="zh-CN" altLang="en-US" sz="2000" dirty="0">
                <a:solidFill>
                  <a:schemeClr val="tx2"/>
                </a:solidFill>
              </a:rPr>
              <a:t>表明该公钥用于签署其它公钥证书时的被信任程度</a:t>
            </a:r>
            <a:r>
              <a:rPr lang="zh-CN" altLang="en-US" sz="2000" dirty="0"/>
              <a:t>。这一级别的信任是由用户给出</a:t>
            </a:r>
            <a:r>
              <a:rPr lang="zh-CN" altLang="en-US" sz="2000" dirty="0" smtClean="0"/>
              <a:t>的</a:t>
            </a:r>
            <a:endParaRPr lang="en-US" altLang="zh-CN" sz="2400" dirty="0"/>
          </a:p>
        </p:txBody>
      </p:sp>
      <p:sp>
        <p:nvSpPr>
          <p:cNvPr id="4" name="灯片编号占位符 3"/>
          <p:cNvSpPr>
            <a:spLocks noGrp="1"/>
          </p:cNvSpPr>
          <p:nvPr>
            <p:ph type="sldNum" sz="quarter" idx="12"/>
          </p:nvPr>
        </p:nvSpPr>
        <p:spPr>
          <a:xfrm>
            <a:off x="7391400" y="6477000"/>
            <a:ext cx="1295400" cy="304800"/>
          </a:xfrm>
        </p:spPr>
        <p:txBody>
          <a:bodyPr/>
          <a:lstStyle/>
          <a:p>
            <a:pPr>
              <a:defRPr/>
            </a:pPr>
            <a:fld id="{896E1043-1F2A-4C9B-855A-0B3264F68AF7}" type="slidenum">
              <a:rPr lang="en-US" altLang="zh-CN" smtClean="0"/>
              <a:pPr>
                <a:defRPr/>
              </a:pPr>
              <a:t>153</a:t>
            </a:fld>
            <a:r>
              <a:rPr lang="en-US" altLang="zh-CN" dirty="0" smtClean="0"/>
              <a:t>/</a:t>
            </a:r>
            <a:endParaRPr lang="en-US" altLang="zh-CN" dirty="0"/>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9986" name="Rectangle 2"/>
          <p:cNvSpPr>
            <a:spLocks noGrp="1" noChangeArrowheads="1"/>
          </p:cNvSpPr>
          <p:nvPr>
            <p:ph type="title"/>
          </p:nvPr>
        </p:nvSpPr>
        <p:spPr/>
        <p:txBody>
          <a:bodyPr/>
          <a:lstStyle/>
          <a:p>
            <a:r>
              <a:rPr lang="zh-CN" altLang="en-US">
                <a:solidFill>
                  <a:schemeClr val="tx1"/>
                </a:solidFill>
                <a:latin typeface="华文新魏" pitchFamily="2" charset="-122"/>
              </a:rPr>
              <a:t>信任关系处理过程</a:t>
            </a:r>
          </a:p>
        </p:txBody>
      </p:sp>
      <p:sp>
        <p:nvSpPr>
          <p:cNvPr id="809987" name="Rectangle 3"/>
          <p:cNvSpPr>
            <a:spLocks noGrp="1" noChangeArrowheads="1"/>
          </p:cNvSpPr>
          <p:nvPr>
            <p:ph type="body" idx="1"/>
          </p:nvPr>
        </p:nvSpPr>
        <p:spPr>
          <a:xfrm>
            <a:off x="457200" y="1219200"/>
            <a:ext cx="8229600" cy="5334000"/>
          </a:xfrm>
        </p:spPr>
        <p:txBody>
          <a:bodyPr/>
          <a:lstStyle/>
          <a:p>
            <a:pPr>
              <a:lnSpc>
                <a:spcPct val="100000"/>
              </a:lnSpc>
              <a:buFont typeface="Wingdings" pitchFamily="2" charset="2"/>
              <a:buNone/>
            </a:pPr>
            <a:r>
              <a:rPr lang="en-US" altLang="zh-CN" sz="2000" b="0" dirty="0"/>
              <a:t>1</a:t>
            </a:r>
            <a:r>
              <a:rPr lang="zh-CN" altLang="en-US" sz="2000" dirty="0">
                <a:latin typeface="宋体" charset="-122"/>
              </a:rPr>
              <a:t>、当</a:t>
            </a:r>
            <a:r>
              <a:rPr lang="en-US" altLang="zh-CN" sz="2000" b="0" dirty="0"/>
              <a:t>A</a:t>
            </a:r>
            <a:r>
              <a:rPr lang="zh-CN" altLang="en-US" sz="2000" dirty="0">
                <a:latin typeface="宋体" charset="-122"/>
              </a:rPr>
              <a:t>向公钥环中插入一个新公钥时，建立一个新条目，</a:t>
            </a:r>
            <a:r>
              <a:rPr lang="en-US" altLang="zh-CN" sz="2000" b="0" dirty="0"/>
              <a:t>PGP</a:t>
            </a:r>
            <a:r>
              <a:rPr lang="zh-CN" altLang="en-US" sz="2000" dirty="0">
                <a:latin typeface="宋体" charset="-122"/>
              </a:rPr>
              <a:t>必须向</a:t>
            </a:r>
            <a:r>
              <a:rPr lang="en-US" altLang="zh-CN" sz="2000" b="0" dirty="0" err="1"/>
              <a:t>owner_trust</a:t>
            </a:r>
            <a:r>
              <a:rPr lang="zh-CN" altLang="en-US" sz="2000" b="0" dirty="0"/>
              <a:t>字段</a:t>
            </a:r>
            <a:r>
              <a:rPr lang="zh-CN" altLang="en-US" sz="2000" dirty="0">
                <a:latin typeface="宋体" charset="-122"/>
              </a:rPr>
              <a:t>赋值，该标志与该公钥的拥有者相关。如果其拥有者是</a:t>
            </a:r>
            <a:r>
              <a:rPr lang="en-US" altLang="zh-CN" sz="2000" b="0" dirty="0"/>
              <a:t>A</a:t>
            </a:r>
            <a:r>
              <a:rPr lang="zh-CN" altLang="en-US" sz="2000" dirty="0">
                <a:latin typeface="宋体" charset="-122"/>
              </a:rPr>
              <a:t>，则该值为最高信任</a:t>
            </a:r>
            <a:r>
              <a:rPr lang="en-US" altLang="zh-CN" sz="2000" b="0" dirty="0"/>
              <a:t>(ultimate trust)</a:t>
            </a:r>
            <a:r>
              <a:rPr lang="zh-CN" altLang="en-US" sz="2000" dirty="0">
                <a:latin typeface="宋体" charset="-122"/>
              </a:rPr>
              <a:t>。否则，</a:t>
            </a:r>
            <a:r>
              <a:rPr lang="en-US" altLang="zh-CN" sz="2000" b="0" dirty="0"/>
              <a:t>PGP</a:t>
            </a:r>
            <a:r>
              <a:rPr lang="zh-CN" altLang="en-US" sz="2000" dirty="0">
                <a:latin typeface="宋体" charset="-122"/>
              </a:rPr>
              <a:t>询问用户，让用户给出信任级别。用户可选：该公钥的拥有者是不认识</a:t>
            </a:r>
            <a:r>
              <a:rPr lang="en-US" altLang="zh-CN" sz="2000" b="0" dirty="0"/>
              <a:t>(unknown)</a:t>
            </a:r>
            <a:r>
              <a:rPr lang="zh-CN" altLang="en-US" sz="2000" dirty="0">
                <a:latin typeface="宋体" charset="-122"/>
              </a:rPr>
              <a:t>、不信任</a:t>
            </a:r>
            <a:r>
              <a:rPr lang="en-US" altLang="zh-CN" sz="2000" b="0" dirty="0"/>
              <a:t>(</a:t>
            </a:r>
            <a:r>
              <a:rPr lang="en-US" altLang="zh-CN" sz="2000" b="0" dirty="0" err="1"/>
              <a:t>untrusted</a:t>
            </a:r>
            <a:r>
              <a:rPr lang="en-US" altLang="zh-CN" sz="2000" b="0" dirty="0"/>
              <a:t>)</a:t>
            </a:r>
            <a:r>
              <a:rPr lang="zh-CN" altLang="en-US" sz="2000" dirty="0">
                <a:latin typeface="宋体" charset="-122"/>
              </a:rPr>
              <a:t>、接近信任</a:t>
            </a:r>
            <a:r>
              <a:rPr lang="en-US" altLang="zh-CN" sz="2000" b="0" dirty="0"/>
              <a:t>(marginally trusted)</a:t>
            </a:r>
            <a:r>
              <a:rPr lang="zh-CN" altLang="en-US" sz="2000" dirty="0">
                <a:latin typeface="宋体" charset="-122"/>
              </a:rPr>
              <a:t>或完全信任</a:t>
            </a:r>
            <a:r>
              <a:rPr lang="en-US" altLang="zh-CN" sz="2000" b="0" dirty="0"/>
              <a:t>(complete trusted)</a:t>
            </a:r>
            <a:r>
              <a:rPr lang="zh-CN" altLang="en-US" sz="2000" b="0" dirty="0"/>
              <a:t>。</a:t>
            </a:r>
          </a:p>
          <a:p>
            <a:pPr>
              <a:lnSpc>
                <a:spcPct val="100000"/>
              </a:lnSpc>
              <a:buFont typeface="Wingdings" pitchFamily="2" charset="2"/>
              <a:buNone/>
            </a:pPr>
            <a:r>
              <a:rPr lang="en-US" altLang="zh-CN" sz="2000" b="0" dirty="0"/>
              <a:t>2</a:t>
            </a:r>
            <a:r>
              <a:rPr lang="zh-CN" altLang="en-US" sz="2000" dirty="0">
                <a:latin typeface="宋体" charset="-122"/>
              </a:rPr>
              <a:t>、当新公钥加入时，可能有一个或多个签名跟随其后。许多签名可以以后再加入。当一个签名插入到一个条目中时，</a:t>
            </a:r>
            <a:r>
              <a:rPr lang="en-US" altLang="zh-CN" sz="2000" b="0" dirty="0"/>
              <a:t>PGP</a:t>
            </a:r>
            <a:r>
              <a:rPr lang="zh-CN" altLang="en-US" sz="2000" dirty="0">
                <a:latin typeface="宋体" charset="-122"/>
              </a:rPr>
              <a:t>查找该公钥环中是否已存在该签名的公钥的拥有者。如果存在，则这个拥有者的</a:t>
            </a:r>
            <a:r>
              <a:rPr lang="en-US" altLang="zh-CN" sz="2000" b="0" dirty="0" err="1"/>
              <a:t>owner_trust</a:t>
            </a:r>
            <a:r>
              <a:rPr lang="zh-CN" altLang="en-US" sz="2000" dirty="0"/>
              <a:t>字段</a:t>
            </a:r>
            <a:r>
              <a:rPr lang="zh-CN" altLang="en-US" sz="2000" dirty="0">
                <a:latin typeface="宋体" charset="-122"/>
              </a:rPr>
              <a:t>值拷贝到该插入公钥条目的</a:t>
            </a:r>
            <a:r>
              <a:rPr lang="en-US" altLang="zh-CN" sz="2000" b="0" dirty="0" err="1"/>
              <a:t>signature_trust</a:t>
            </a:r>
            <a:r>
              <a:rPr lang="zh-CN" altLang="en-US" sz="2000" dirty="0">
                <a:latin typeface="宋体" charset="-122"/>
              </a:rPr>
              <a:t>字段。否则，赋予</a:t>
            </a:r>
            <a:r>
              <a:rPr lang="en-US" altLang="zh-CN" sz="2000" b="0" dirty="0"/>
              <a:t>unknown user </a:t>
            </a:r>
            <a:r>
              <a:rPr lang="zh-CN" altLang="en-US" sz="2000" dirty="0">
                <a:latin typeface="宋体" charset="-122"/>
              </a:rPr>
              <a:t>值。</a:t>
            </a:r>
          </a:p>
          <a:p>
            <a:pPr>
              <a:lnSpc>
                <a:spcPct val="100000"/>
              </a:lnSpc>
              <a:buFont typeface="Wingdings" pitchFamily="2" charset="2"/>
              <a:buNone/>
            </a:pPr>
            <a:r>
              <a:rPr lang="en-US" altLang="zh-CN" sz="2000" b="0" dirty="0"/>
              <a:t>3</a:t>
            </a:r>
            <a:r>
              <a:rPr lang="zh-CN" altLang="en-US" sz="2000" dirty="0">
                <a:latin typeface="宋体" charset="-122"/>
              </a:rPr>
              <a:t>、</a:t>
            </a:r>
            <a:r>
              <a:rPr lang="en-US" altLang="zh-CN" sz="2000" b="0" dirty="0" err="1"/>
              <a:t>key_legitimacy</a:t>
            </a:r>
            <a:r>
              <a:rPr lang="en-US" altLang="zh-CN" sz="2000" b="0" dirty="0"/>
              <a:t> </a:t>
            </a:r>
            <a:r>
              <a:rPr lang="zh-CN" altLang="en-US" sz="2000" dirty="0"/>
              <a:t>字段</a:t>
            </a:r>
            <a:r>
              <a:rPr lang="zh-CN" altLang="en-US" sz="2000" dirty="0">
                <a:latin typeface="宋体" charset="-122"/>
              </a:rPr>
              <a:t>的值基于该条目中</a:t>
            </a:r>
            <a:r>
              <a:rPr lang="en-US" altLang="zh-CN" sz="2000" b="0" dirty="0" err="1"/>
              <a:t>signature_trust</a:t>
            </a:r>
            <a:r>
              <a:rPr lang="en-US" altLang="zh-CN" sz="2000" b="0" dirty="0"/>
              <a:t> </a:t>
            </a:r>
            <a:r>
              <a:rPr lang="zh-CN" altLang="en-US" sz="2000" dirty="0"/>
              <a:t>字段</a:t>
            </a:r>
            <a:r>
              <a:rPr lang="zh-CN" altLang="en-US" sz="2000" dirty="0">
                <a:latin typeface="宋体" charset="-122"/>
              </a:rPr>
              <a:t>来计算。如果至少一个签名有一个签名信任值为</a:t>
            </a:r>
            <a:r>
              <a:rPr lang="en-US" altLang="zh-CN" sz="2000" b="0" dirty="0"/>
              <a:t>ultimate</a:t>
            </a:r>
            <a:r>
              <a:rPr lang="zh-CN" altLang="en-US" sz="2000" dirty="0">
                <a:latin typeface="宋体" charset="-122"/>
              </a:rPr>
              <a:t>，则</a:t>
            </a:r>
            <a:r>
              <a:rPr lang="en-US" altLang="zh-CN" sz="2000" b="0" dirty="0" err="1"/>
              <a:t>key_legitimacy</a:t>
            </a:r>
            <a:r>
              <a:rPr lang="en-US" altLang="zh-CN" sz="2000" b="0" dirty="0"/>
              <a:t> </a:t>
            </a:r>
            <a:r>
              <a:rPr lang="zh-CN" altLang="en-US" sz="2000" dirty="0"/>
              <a:t>字段</a:t>
            </a:r>
            <a:r>
              <a:rPr lang="zh-CN" altLang="en-US" sz="2000" dirty="0">
                <a:latin typeface="宋体" charset="-122"/>
              </a:rPr>
              <a:t>的值设为</a:t>
            </a:r>
            <a:r>
              <a:rPr lang="en-US" altLang="zh-CN" sz="2000" b="0" dirty="0"/>
              <a:t>complete</a:t>
            </a:r>
            <a:r>
              <a:rPr lang="zh-CN" altLang="en-US" sz="2000" dirty="0">
                <a:latin typeface="宋体" charset="-122"/>
              </a:rPr>
              <a:t>。否则，</a:t>
            </a:r>
            <a:r>
              <a:rPr lang="en-US" altLang="zh-CN" sz="2000" b="0" dirty="0"/>
              <a:t>PGP</a:t>
            </a:r>
            <a:r>
              <a:rPr lang="zh-CN" altLang="en-US" sz="2000" dirty="0">
                <a:latin typeface="宋体" charset="-122"/>
              </a:rPr>
              <a:t>计算一个信任值的加权和</a:t>
            </a:r>
            <a:endParaRPr lang="zh-CN" altLang="en-US" sz="2000" dirty="0"/>
          </a:p>
        </p:txBody>
      </p:sp>
      <p:sp>
        <p:nvSpPr>
          <p:cNvPr id="5" name="灯片编号占位符 3"/>
          <p:cNvSpPr>
            <a:spLocks noGrp="1"/>
          </p:cNvSpPr>
          <p:nvPr>
            <p:ph type="sldNum" sz="quarter" idx="12"/>
          </p:nvPr>
        </p:nvSpPr>
        <p:spPr>
          <a:xfrm>
            <a:off x="7391400" y="6477000"/>
            <a:ext cx="1295400" cy="304800"/>
          </a:xfrm>
        </p:spPr>
        <p:txBody>
          <a:bodyPr/>
          <a:lstStyle/>
          <a:p>
            <a:pPr>
              <a:defRPr/>
            </a:pPr>
            <a:fld id="{896E1043-1F2A-4C9B-855A-0B3264F68AF7}" type="slidenum">
              <a:rPr lang="en-US" altLang="zh-CN" smtClean="0"/>
              <a:pPr>
                <a:defRPr/>
              </a:pPr>
              <a:t>154</a:t>
            </a:fld>
            <a:r>
              <a:rPr lang="en-US" altLang="zh-CN" dirty="0" smtClean="0"/>
              <a:t>/</a:t>
            </a:r>
            <a:endParaRPr lang="en-US" altLang="zh-CN" dirty="0"/>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62" name="Rectangle 2"/>
          <p:cNvSpPr>
            <a:spLocks noGrp="1" noChangeArrowheads="1"/>
          </p:cNvSpPr>
          <p:nvPr>
            <p:ph type="title"/>
          </p:nvPr>
        </p:nvSpPr>
        <p:spPr/>
        <p:txBody>
          <a:bodyPr/>
          <a:lstStyle/>
          <a:p>
            <a:r>
              <a:rPr lang="zh-CN" altLang="en-US" dirty="0">
                <a:solidFill>
                  <a:srgbClr val="CC0000"/>
                </a:solidFill>
                <a:latin typeface="华文新魏" pitchFamily="2" charset="-122"/>
              </a:rPr>
              <a:t>公钥的吊销</a:t>
            </a:r>
          </a:p>
        </p:txBody>
      </p:sp>
      <p:sp>
        <p:nvSpPr>
          <p:cNvPr id="808963" name="Rectangle 3"/>
          <p:cNvSpPr>
            <a:spLocks noGrp="1" noChangeArrowheads="1"/>
          </p:cNvSpPr>
          <p:nvPr>
            <p:ph type="body" idx="1"/>
          </p:nvPr>
        </p:nvSpPr>
        <p:spPr/>
        <p:txBody>
          <a:bodyPr/>
          <a:lstStyle/>
          <a:p>
            <a:pPr>
              <a:lnSpc>
                <a:spcPct val="110000"/>
              </a:lnSpc>
            </a:pPr>
            <a:r>
              <a:rPr lang="zh-CN" altLang="en-US" sz="2400">
                <a:latin typeface="宋体" charset="-122"/>
              </a:rPr>
              <a:t>密钥暴露或定时更新导致需要公钥注销功能</a:t>
            </a:r>
          </a:p>
          <a:p>
            <a:pPr>
              <a:lnSpc>
                <a:spcPct val="110000"/>
              </a:lnSpc>
            </a:pPr>
            <a:r>
              <a:rPr lang="zh-CN" altLang="en-US" sz="2400">
                <a:latin typeface="宋体" charset="-122"/>
              </a:rPr>
              <a:t>通常的注销方法是由拥有者签发一个密钥注销证书。这个证书具有与通常签名证书相同的形式，但包含一个指示符表明这个证书是要作废该公钥的使用。注意到必须使用所对应的私钥来签名一个密钥注销证书，其拥有者应尽可能越广越快散布这个证书，以使得潜在的有关人员更新他们的公钥环。</a:t>
            </a:r>
          </a:p>
          <a:p>
            <a:pPr>
              <a:lnSpc>
                <a:spcPct val="110000"/>
              </a:lnSpc>
            </a:pPr>
            <a:r>
              <a:rPr lang="zh-CN" altLang="en-US" sz="2400">
                <a:latin typeface="宋体" charset="-122"/>
              </a:rPr>
              <a:t>注意：攻击者也可以发出这个证书，然而，这将导致他自己也无法使用该密钥。因此，这样比起恶意使用偷来的私钥来看似乎会减少漏洞。</a:t>
            </a:r>
          </a:p>
          <a:p>
            <a:pPr>
              <a:lnSpc>
                <a:spcPct val="110000"/>
              </a:lnSpc>
            </a:pPr>
            <a:endParaRPr lang="en-US" altLang="zh-CN" sz="2400"/>
          </a:p>
        </p:txBody>
      </p:sp>
      <p:sp>
        <p:nvSpPr>
          <p:cNvPr id="5" name="灯片编号占位符 3"/>
          <p:cNvSpPr>
            <a:spLocks noGrp="1"/>
          </p:cNvSpPr>
          <p:nvPr>
            <p:ph type="sldNum" sz="quarter" idx="12"/>
          </p:nvPr>
        </p:nvSpPr>
        <p:spPr>
          <a:xfrm>
            <a:off x="7391400" y="6477000"/>
            <a:ext cx="1295400" cy="304800"/>
          </a:xfrm>
        </p:spPr>
        <p:txBody>
          <a:bodyPr/>
          <a:lstStyle/>
          <a:p>
            <a:pPr>
              <a:defRPr/>
            </a:pPr>
            <a:fld id="{896E1043-1F2A-4C9B-855A-0B3264F68AF7}" type="slidenum">
              <a:rPr lang="en-US" altLang="zh-CN" smtClean="0"/>
              <a:pPr>
                <a:defRPr/>
              </a:pPr>
              <a:t>155</a:t>
            </a:fld>
            <a:r>
              <a:rPr lang="en-US" altLang="zh-CN" dirty="0" smtClean="0"/>
              <a:t>/</a:t>
            </a:r>
            <a:endParaRPr lang="en-US" altLang="zh-CN" dirty="0"/>
          </a:p>
        </p:txBody>
      </p:sp>
    </p:spTree>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作业</a:t>
            </a:r>
            <a:endParaRPr lang="zh-CN" altLang="en-US" dirty="0"/>
          </a:p>
        </p:txBody>
      </p:sp>
      <p:sp>
        <p:nvSpPr>
          <p:cNvPr id="3" name="内容占位符 2"/>
          <p:cNvSpPr>
            <a:spLocks noGrp="1"/>
          </p:cNvSpPr>
          <p:nvPr>
            <p:ph idx="1"/>
          </p:nvPr>
        </p:nvSpPr>
        <p:spPr/>
        <p:txBody>
          <a:bodyPr/>
          <a:lstStyle/>
          <a:p>
            <a:r>
              <a:rPr lang="zh-CN" altLang="en-US" dirty="0" smtClean="0"/>
              <a:t>复习题：</a:t>
            </a:r>
            <a:r>
              <a:rPr lang="en-US" altLang="zh-CN" dirty="0" smtClean="0"/>
              <a:t>1.7</a:t>
            </a:r>
            <a:r>
              <a:rPr lang="zh-CN" altLang="en-US" dirty="0" smtClean="0"/>
              <a:t>、</a:t>
            </a:r>
            <a:r>
              <a:rPr lang="en-US" altLang="zh-CN" dirty="0" smtClean="0"/>
              <a:t>4.4</a:t>
            </a:r>
            <a:r>
              <a:rPr lang="zh-CN" altLang="en-US" dirty="0" smtClean="0"/>
              <a:t>、</a:t>
            </a:r>
            <a:r>
              <a:rPr lang="en-US" altLang="zh-CN" dirty="0" smtClean="0"/>
              <a:t>6.1</a:t>
            </a:r>
          </a:p>
          <a:p>
            <a:endParaRPr lang="zh-CN" altLang="en-US" dirty="0"/>
          </a:p>
        </p:txBody>
      </p:sp>
      <p:sp>
        <p:nvSpPr>
          <p:cNvPr id="4" name="灯片编号占位符 3"/>
          <p:cNvSpPr>
            <a:spLocks noGrp="1"/>
          </p:cNvSpPr>
          <p:nvPr>
            <p:ph type="sldNum" sz="quarter" idx="12"/>
          </p:nvPr>
        </p:nvSpPr>
        <p:spPr/>
        <p:txBody>
          <a:bodyPr/>
          <a:lstStyle/>
          <a:p>
            <a:pPr>
              <a:defRPr/>
            </a:pPr>
            <a:fld id="{896E1043-1F2A-4C9B-855A-0B3264F68AF7}" type="slidenum">
              <a:rPr lang="en-US" altLang="zh-CN" smtClean="0"/>
              <a:pPr>
                <a:defRPr/>
              </a:pPr>
              <a:t>156</a:t>
            </a:fld>
            <a:r>
              <a:rPr lang="en-US" altLang="zh-CN" smtClean="0"/>
              <a:t>/</a:t>
            </a:r>
            <a:endParaRPr lang="en-US" altLang="zh-CN" dirty="0"/>
          </a:p>
        </p:txBody>
      </p:sp>
    </p:spTree>
    <p:extLst>
      <p:ext uri="{BB962C8B-B14F-4D97-AF65-F5344CB8AC3E}">
        <p14:creationId xmlns:p14="http://schemas.microsoft.com/office/powerpoint/2010/main" xmlns="" val="267004983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灯片编号占位符 5"/>
          <p:cNvSpPr>
            <a:spLocks noGrp="1"/>
          </p:cNvSpPr>
          <p:nvPr>
            <p:ph type="sldNum" sz="quarter" idx="12"/>
          </p:nvPr>
        </p:nvSpPr>
        <p:spPr>
          <a:noFill/>
        </p:spPr>
        <p:txBody>
          <a:bodyPr/>
          <a:lstStyle/>
          <a:p>
            <a:fld id="{4B9198CF-7AF3-498F-8A2D-3E5BA9192DC1}" type="slidenum">
              <a:rPr lang="en-US" altLang="zh-CN" smtClean="0">
                <a:latin typeface="Arial" charset="0"/>
              </a:rPr>
              <a:pPr/>
              <a:t>157</a:t>
            </a:fld>
            <a:r>
              <a:rPr lang="en-US" altLang="zh-CN" dirty="0" smtClean="0">
                <a:latin typeface="Arial" charset="0"/>
              </a:rPr>
              <a:t>/</a:t>
            </a:r>
          </a:p>
        </p:txBody>
      </p:sp>
      <p:sp>
        <p:nvSpPr>
          <p:cNvPr id="105475" name="Rectangle 3"/>
          <p:cNvSpPr>
            <a:spLocks noGrp="1" noChangeArrowheads="1"/>
          </p:cNvSpPr>
          <p:nvPr>
            <p:ph type="body" idx="1"/>
          </p:nvPr>
        </p:nvSpPr>
        <p:spPr>
          <a:xfrm>
            <a:off x="457200" y="2133600"/>
            <a:ext cx="8229600" cy="3997325"/>
          </a:xfrm>
        </p:spPr>
        <p:txBody>
          <a:bodyPr/>
          <a:lstStyle/>
          <a:p>
            <a:pPr algn="ctr" eaLnBrk="1" hangingPunct="1">
              <a:buFont typeface="Wingdings" pitchFamily="2" charset="2"/>
              <a:buNone/>
            </a:pPr>
            <a:r>
              <a:rPr lang="zh-CN" altLang="en-US" sz="6600" dirty="0" smtClean="0">
                <a:solidFill>
                  <a:srgbClr val="004C00"/>
                </a:solidFill>
              </a:rPr>
              <a:t>谢谢！</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7.2.3 </a:t>
            </a:r>
            <a:r>
              <a:rPr lang="zh-CN" altLang="en-US" dirty="0" smtClean="0"/>
              <a:t>基本认证技术</a:t>
            </a:r>
            <a:endParaRPr lang="zh-CN" altLang="en-US" dirty="0"/>
          </a:p>
        </p:txBody>
      </p:sp>
      <p:sp>
        <p:nvSpPr>
          <p:cNvPr id="3" name="内容占位符 2"/>
          <p:cNvSpPr>
            <a:spLocks noGrp="1"/>
          </p:cNvSpPr>
          <p:nvPr>
            <p:ph idx="1"/>
          </p:nvPr>
        </p:nvSpPr>
        <p:spPr>
          <a:xfrm>
            <a:off x="457200" y="914400"/>
            <a:ext cx="8382000" cy="5562600"/>
          </a:xfrm>
        </p:spPr>
        <p:txBody>
          <a:bodyPr/>
          <a:lstStyle/>
          <a:p>
            <a:pPr lvl="1" eaLnBrk="1" hangingPunct="1">
              <a:lnSpc>
                <a:spcPct val="100000"/>
              </a:lnSpc>
            </a:pPr>
            <a:r>
              <a:rPr lang="zh-CN" altLang="en-US" sz="2000" dirty="0" smtClean="0"/>
              <a:t>实时性</a:t>
            </a:r>
            <a:r>
              <a:rPr lang="en-US" altLang="zh-CN" sz="2000" dirty="0" smtClean="0"/>
              <a:t>(</a:t>
            </a:r>
            <a:r>
              <a:rPr lang="zh-CN" altLang="en-US" sz="2000" dirty="0" smtClean="0"/>
              <a:t>新鲜性</a:t>
            </a:r>
            <a:r>
              <a:rPr lang="en-US" altLang="zh-CN" sz="2000" dirty="0" smtClean="0"/>
              <a:t>)</a:t>
            </a:r>
            <a:r>
              <a:rPr lang="zh-CN" altLang="en-US" sz="2000" dirty="0" smtClean="0"/>
              <a:t>：对防止消息的重放攻击极为重要，</a:t>
            </a:r>
            <a:r>
              <a:rPr lang="zh-CN" altLang="en-US" sz="2000" dirty="0" smtClean="0">
                <a:solidFill>
                  <a:srgbClr val="0000FF"/>
                </a:solidFill>
              </a:rPr>
              <a:t>一种方法</a:t>
            </a:r>
            <a:r>
              <a:rPr lang="zh-CN" altLang="en-US" sz="2000" dirty="0" smtClean="0"/>
              <a:t>是</a:t>
            </a:r>
            <a:r>
              <a:rPr lang="zh-CN" altLang="en-US" sz="2000" dirty="0" smtClean="0">
                <a:solidFill>
                  <a:srgbClr val="0000FF"/>
                </a:solidFill>
              </a:rPr>
              <a:t>对交换的每一条消息都加上一个</a:t>
            </a:r>
            <a:r>
              <a:rPr lang="zh-CN" altLang="en-US" sz="2000" dirty="0" smtClean="0">
                <a:solidFill>
                  <a:srgbClr val="C3093E"/>
                </a:solidFill>
              </a:rPr>
              <a:t>序列号</a:t>
            </a:r>
            <a:r>
              <a:rPr lang="zh-CN" altLang="en-US" sz="2000" dirty="0" smtClean="0"/>
              <a:t>，一个新消息仅当它有正确的序列号时才被接收。这种方法的困难性是</a:t>
            </a:r>
            <a:r>
              <a:rPr lang="zh-CN" altLang="en-US" sz="2000" dirty="0" smtClean="0">
                <a:solidFill>
                  <a:srgbClr val="CC0000"/>
                </a:solidFill>
              </a:rPr>
              <a:t>要求每个用户分别</a:t>
            </a:r>
            <a:r>
              <a:rPr lang="zh-CN" altLang="en-US" sz="2000" dirty="0" smtClean="0">
                <a:solidFill>
                  <a:srgbClr val="C3093E"/>
                </a:solidFill>
              </a:rPr>
              <a:t>记录</a:t>
            </a:r>
            <a:r>
              <a:rPr lang="zh-CN" altLang="en-US" sz="2000" dirty="0" smtClean="0"/>
              <a:t>与其他每一用户交换的消息的序列号，从而增加了用户的负担，所以</a:t>
            </a:r>
            <a:r>
              <a:rPr lang="zh-CN" altLang="en-US" sz="2000" dirty="0" smtClean="0">
                <a:solidFill>
                  <a:srgbClr val="0000FF"/>
                </a:solidFill>
              </a:rPr>
              <a:t>序列号方法一般不用于认证和密钥交换</a:t>
            </a:r>
            <a:r>
              <a:rPr lang="zh-CN" altLang="en-US" sz="2000" dirty="0" smtClean="0"/>
              <a:t>。</a:t>
            </a:r>
          </a:p>
          <a:p>
            <a:pPr eaLnBrk="1" hangingPunct="1">
              <a:lnSpc>
                <a:spcPct val="100000"/>
              </a:lnSpc>
            </a:pPr>
            <a:r>
              <a:rPr lang="zh-CN" altLang="en-US" sz="2400" dirty="0" smtClean="0"/>
              <a:t>实现消息新鲜性有两种技术：时间戳和询问应答机制</a:t>
            </a:r>
            <a:endParaRPr lang="en-US" altLang="zh-CN" sz="2400" dirty="0" smtClean="0"/>
          </a:p>
          <a:p>
            <a:pPr lvl="1" eaLnBrk="1" hangingPunct="1"/>
            <a:r>
              <a:rPr lang="zh-CN" altLang="en-US" sz="2000" dirty="0" smtClean="0"/>
              <a:t>时戳</a:t>
            </a:r>
          </a:p>
          <a:p>
            <a:pPr lvl="2" eaLnBrk="1" hangingPunct="1"/>
            <a:r>
              <a:rPr lang="zh-CN" altLang="en-US" sz="2000" dirty="0" smtClean="0"/>
              <a:t>如果</a:t>
            </a:r>
            <a:r>
              <a:rPr lang="en-US" altLang="zh-CN" sz="2000" dirty="0" smtClean="0"/>
              <a:t>A</a:t>
            </a:r>
            <a:r>
              <a:rPr lang="zh-CN" altLang="en-US" sz="2000" dirty="0" smtClean="0"/>
              <a:t>收到的消息包括</a:t>
            </a:r>
            <a:r>
              <a:rPr lang="zh-CN" altLang="en-US" sz="2000" dirty="0" smtClean="0">
                <a:solidFill>
                  <a:srgbClr val="0000FF"/>
                </a:solidFill>
              </a:rPr>
              <a:t>一时戳</a:t>
            </a:r>
            <a:r>
              <a:rPr lang="zh-CN" altLang="en-US" sz="2000" dirty="0" smtClean="0"/>
              <a:t>，且在</a:t>
            </a:r>
            <a:r>
              <a:rPr lang="en-US" altLang="zh-CN" sz="2000" dirty="0" smtClean="0"/>
              <a:t>A</a:t>
            </a:r>
            <a:r>
              <a:rPr lang="zh-CN" altLang="en-US" sz="2000" dirty="0" smtClean="0"/>
              <a:t>看来这</a:t>
            </a:r>
            <a:r>
              <a:rPr lang="zh-CN" altLang="en-US" sz="2000" dirty="0" smtClean="0">
                <a:solidFill>
                  <a:srgbClr val="0000FF"/>
                </a:solidFill>
              </a:rPr>
              <a:t>一时戳充分接近自己的当前时刻</a:t>
            </a:r>
            <a:r>
              <a:rPr lang="zh-CN" altLang="en-US" sz="2000" dirty="0" smtClean="0"/>
              <a:t>， </a:t>
            </a:r>
            <a:r>
              <a:rPr lang="en-US" altLang="zh-CN" sz="2000" dirty="0" smtClean="0"/>
              <a:t>A</a:t>
            </a:r>
            <a:r>
              <a:rPr lang="zh-CN" altLang="en-US" sz="2000" dirty="0" smtClean="0"/>
              <a:t>才认为收到的消息是</a:t>
            </a:r>
            <a:r>
              <a:rPr lang="zh-CN" altLang="en-US" sz="2000" dirty="0" smtClean="0">
                <a:solidFill>
                  <a:srgbClr val="0000FF"/>
                </a:solidFill>
              </a:rPr>
              <a:t>新的</a:t>
            </a:r>
            <a:r>
              <a:rPr lang="zh-CN" altLang="en-US" sz="2000" dirty="0" smtClean="0"/>
              <a:t>并接受之。这种方案</a:t>
            </a:r>
            <a:r>
              <a:rPr lang="zh-CN" altLang="en-US" sz="2000" dirty="0" smtClean="0">
                <a:solidFill>
                  <a:srgbClr val="0000FF"/>
                </a:solidFill>
              </a:rPr>
              <a:t>要求所有各方的时钟是同步的</a:t>
            </a:r>
            <a:endParaRPr lang="zh-CN" altLang="en-US" sz="2000" dirty="0" smtClean="0"/>
          </a:p>
          <a:p>
            <a:pPr lvl="1" eaLnBrk="1" hangingPunct="1"/>
            <a:r>
              <a:rPr lang="zh-CN" altLang="en-US" sz="2000" dirty="0" smtClean="0"/>
              <a:t>询问</a:t>
            </a:r>
            <a:r>
              <a:rPr lang="en-US" altLang="zh-CN" sz="2000" dirty="0" smtClean="0"/>
              <a:t>-</a:t>
            </a:r>
            <a:r>
              <a:rPr lang="zh-CN" altLang="en-US" sz="2000" dirty="0" smtClean="0"/>
              <a:t>应答</a:t>
            </a:r>
          </a:p>
          <a:p>
            <a:pPr lvl="2" eaLnBrk="1" hangingPunct="1"/>
            <a:r>
              <a:rPr lang="zh-CN" altLang="en-US" sz="2000" dirty="0" smtClean="0"/>
              <a:t>用户</a:t>
            </a:r>
            <a:r>
              <a:rPr lang="en-US" altLang="zh-CN" sz="2000" dirty="0" smtClean="0"/>
              <a:t>A</a:t>
            </a:r>
            <a:r>
              <a:rPr lang="zh-CN" altLang="en-US" sz="2000" dirty="0" smtClean="0"/>
              <a:t>向</a:t>
            </a:r>
            <a:r>
              <a:rPr lang="en-US" altLang="zh-CN" sz="2000" dirty="0" smtClean="0"/>
              <a:t>B</a:t>
            </a:r>
            <a:r>
              <a:rPr lang="zh-CN" altLang="en-US" sz="2000" dirty="0" smtClean="0"/>
              <a:t>发出一个</a:t>
            </a:r>
            <a:r>
              <a:rPr lang="zh-CN" altLang="en-US" sz="2000" dirty="0" smtClean="0">
                <a:solidFill>
                  <a:srgbClr val="0000FF"/>
                </a:solidFill>
              </a:rPr>
              <a:t>一次性随机数作为询问</a:t>
            </a:r>
            <a:r>
              <a:rPr lang="zh-CN" altLang="en-US" sz="2000" dirty="0" smtClean="0"/>
              <a:t>，如果收到</a:t>
            </a:r>
            <a:r>
              <a:rPr lang="en-US" altLang="zh-CN" sz="2000" dirty="0" smtClean="0"/>
              <a:t>B</a:t>
            </a:r>
            <a:r>
              <a:rPr lang="zh-CN" altLang="en-US" sz="2000" dirty="0" smtClean="0"/>
              <a:t>发来的消息（应答）也包含一正确的一次性随机数，</a:t>
            </a:r>
            <a:r>
              <a:rPr lang="en-US" altLang="zh-CN" sz="2000" dirty="0" smtClean="0"/>
              <a:t>A</a:t>
            </a:r>
            <a:r>
              <a:rPr lang="zh-CN" altLang="en-US" sz="2000" dirty="0" smtClean="0"/>
              <a:t>就认为</a:t>
            </a:r>
            <a:r>
              <a:rPr lang="en-US" altLang="zh-CN" sz="2000" dirty="0" smtClean="0"/>
              <a:t>B</a:t>
            </a:r>
            <a:r>
              <a:rPr lang="zh-CN" altLang="en-US" sz="2000" dirty="0" smtClean="0"/>
              <a:t>发来的消息是新的并接受之。</a:t>
            </a:r>
          </a:p>
        </p:txBody>
      </p:sp>
      <p:sp>
        <p:nvSpPr>
          <p:cNvPr id="4" name="灯片编号占位符 3"/>
          <p:cNvSpPr>
            <a:spLocks noGrp="1"/>
          </p:cNvSpPr>
          <p:nvPr>
            <p:ph type="sldNum" sz="quarter" idx="12"/>
          </p:nvPr>
        </p:nvSpPr>
        <p:spPr>
          <a:xfrm>
            <a:off x="7391400" y="6477000"/>
            <a:ext cx="1295400" cy="304800"/>
          </a:xfrm>
        </p:spPr>
        <p:txBody>
          <a:bodyPr/>
          <a:lstStyle/>
          <a:p>
            <a:pPr>
              <a:defRPr/>
            </a:pPr>
            <a:fld id="{896E1043-1F2A-4C9B-855A-0B3264F68AF7}" type="slidenum">
              <a:rPr lang="en-US" altLang="zh-CN" smtClean="0"/>
              <a:pPr>
                <a:defRPr/>
              </a:pPr>
              <a:t>16</a:t>
            </a:fld>
            <a:r>
              <a:rPr lang="en-US" altLang="zh-CN" dirty="0" smtClean="0"/>
              <a:t>/</a:t>
            </a:r>
            <a:endParaRPr lang="en-US" altLang="zh-CN" dirty="0"/>
          </a:p>
        </p:txBody>
      </p:sp>
      <p:sp>
        <p:nvSpPr>
          <p:cNvPr id="5" name="标题 1"/>
          <p:cNvSpPr txBox="1">
            <a:spLocks/>
          </p:cNvSpPr>
          <p:nvPr/>
        </p:nvSpPr>
        <p:spPr bwMode="auto">
          <a:xfrm>
            <a:off x="533400" y="0"/>
            <a:ext cx="7696200" cy="304800"/>
          </a:xfrm>
          <a:prstGeom prst="rect">
            <a:avLst/>
          </a:prstGeom>
          <a:solidFill>
            <a:schemeClr val="accent5"/>
          </a:solidFill>
          <a:ln w="9525">
            <a:noFill/>
            <a:miter lim="800000"/>
            <a:headEnd/>
            <a:tailEnd/>
          </a:ln>
        </p:spPr>
        <p:txBody>
          <a:bodyPr vert="horz" wrap="square" lIns="91440" tIns="45720" rIns="91440" bIns="45720" numCol="1" anchor="b" anchorCtr="0" compatLnSpc="1">
            <a:prstTxWarp prst="textNoShape">
              <a:avLst/>
            </a:prstTxWarp>
          </a:bodyPr>
          <a:lstStyle/>
          <a:p>
            <a:pPr algn="l" eaLnBrk="0" hangingPunct="0">
              <a:defRPr/>
            </a:pPr>
            <a:r>
              <a:rPr lang="zh-CN" altLang="en-US" sz="1800" kern="0" dirty="0" smtClean="0">
                <a:solidFill>
                  <a:srgbClr val="004C00"/>
                </a:solidFill>
                <a:effectLst>
                  <a:outerShdw blurRad="38100" dist="38100" dir="2700000" algn="tl">
                    <a:srgbClr val="000000">
                      <a:alpha val="43137"/>
                    </a:srgbClr>
                  </a:outerShdw>
                </a:effectLst>
                <a:latin typeface="+mj-lt"/>
                <a:ea typeface="+mj-ea"/>
                <a:cs typeface="+mj-cs"/>
              </a:rPr>
              <a:t>第七章 密码协议：</a:t>
            </a:r>
            <a:r>
              <a:rPr lang="en-US" altLang="zh-CN" sz="1800" kern="0" dirty="0" smtClean="0">
                <a:solidFill>
                  <a:srgbClr val="004C00"/>
                </a:solidFill>
                <a:effectLst>
                  <a:outerShdw blurRad="38100" dist="38100" dir="2700000" algn="tl">
                    <a:srgbClr val="000000">
                      <a:alpha val="43137"/>
                    </a:srgbClr>
                  </a:outerShdw>
                </a:effectLst>
                <a:latin typeface="+mj-lt"/>
                <a:ea typeface="+mj-ea"/>
                <a:cs typeface="+mj-cs"/>
              </a:rPr>
              <a:t>7.2 </a:t>
            </a:r>
            <a:r>
              <a:rPr lang="zh-CN" altLang="en-US" sz="1800" kern="0" dirty="0" smtClean="0">
                <a:solidFill>
                  <a:srgbClr val="004C00"/>
                </a:solidFill>
                <a:effectLst>
                  <a:outerShdw blurRad="38100" dist="38100" dir="2700000" algn="tl">
                    <a:srgbClr val="000000">
                      <a:alpha val="43137"/>
                    </a:srgbClr>
                  </a:outerShdw>
                </a:effectLst>
                <a:latin typeface="+mj-lt"/>
                <a:ea typeface="+mj-ea"/>
                <a:cs typeface="+mj-cs"/>
              </a:rPr>
              <a:t>认证协议</a:t>
            </a:r>
            <a:r>
              <a:rPr lang="zh-CN" altLang="en-US" sz="1800" kern="0" dirty="0" smtClean="0">
                <a:solidFill>
                  <a:srgbClr val="004C00"/>
                </a:solidFill>
                <a:effectLst>
                  <a:outerShdw blurRad="38100" dist="38100" dir="2700000" algn="tl">
                    <a:srgbClr val="000000">
                      <a:alpha val="43137"/>
                    </a:srgbClr>
                  </a:outerShdw>
                </a:effectLst>
              </a:rPr>
              <a:t>概述</a:t>
            </a:r>
            <a:endParaRPr lang="zh-CN" altLang="en-US" sz="1800" kern="0" dirty="0" smtClean="0">
              <a:solidFill>
                <a:srgbClr val="004C00"/>
              </a:solidFill>
              <a:effectLst>
                <a:outerShdw blurRad="38100" dist="38100" dir="2700000" algn="tl">
                  <a:srgbClr val="000000">
                    <a:alpha val="43137"/>
                  </a:srgbClr>
                </a:outerShdw>
              </a:effectLst>
              <a:latin typeface="+mj-lt"/>
              <a:ea typeface="+mj-ea"/>
              <a:cs typeface="+mj-cs"/>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7.2.3 </a:t>
            </a:r>
            <a:r>
              <a:rPr lang="zh-CN" altLang="en-US" dirty="0" smtClean="0"/>
              <a:t>基本认证技术</a:t>
            </a:r>
            <a:endParaRPr lang="zh-CN" altLang="en-US" dirty="0"/>
          </a:p>
        </p:txBody>
      </p:sp>
      <p:sp>
        <p:nvSpPr>
          <p:cNvPr id="3" name="内容占位符 2"/>
          <p:cNvSpPr>
            <a:spLocks noGrp="1"/>
          </p:cNvSpPr>
          <p:nvPr>
            <p:ph idx="1"/>
          </p:nvPr>
        </p:nvSpPr>
        <p:spPr>
          <a:xfrm>
            <a:off x="457200" y="914400"/>
            <a:ext cx="8382000" cy="5562600"/>
          </a:xfrm>
        </p:spPr>
        <p:txBody>
          <a:bodyPr/>
          <a:lstStyle/>
          <a:p>
            <a:pPr eaLnBrk="1" hangingPunct="1"/>
            <a:r>
              <a:rPr lang="zh-CN" altLang="en-US" dirty="0" smtClean="0"/>
              <a:t>时戳法不能用于面向连接的应用过程</a:t>
            </a:r>
          </a:p>
          <a:p>
            <a:pPr lvl="1" eaLnBrk="1" hangingPunct="1"/>
            <a:r>
              <a:rPr lang="zh-CN" altLang="en-US" sz="2200" dirty="0" smtClean="0"/>
              <a:t>这是由于</a:t>
            </a:r>
            <a:r>
              <a:rPr lang="zh-CN" altLang="en-US" sz="2200" dirty="0" smtClean="0">
                <a:solidFill>
                  <a:srgbClr val="0000FF"/>
                </a:solidFill>
              </a:rPr>
              <a:t>时戳法在实现时固有的困难性</a:t>
            </a:r>
            <a:endParaRPr lang="zh-CN" altLang="en-US" sz="2200" dirty="0" smtClean="0"/>
          </a:p>
          <a:p>
            <a:pPr lvl="1" eaLnBrk="1" hangingPunct="1"/>
            <a:r>
              <a:rPr lang="zh-CN" altLang="en-US" sz="2200" dirty="0" smtClean="0"/>
              <a:t>首先是需要在</a:t>
            </a:r>
            <a:r>
              <a:rPr lang="zh-CN" altLang="en-US" sz="2200" dirty="0" smtClean="0">
                <a:solidFill>
                  <a:srgbClr val="0000FF"/>
                </a:solidFill>
              </a:rPr>
              <a:t>不同的处理器时钟之间保持同步</a:t>
            </a:r>
            <a:r>
              <a:rPr lang="zh-CN" altLang="en-US" sz="2200" dirty="0" smtClean="0"/>
              <a:t>，那么</a:t>
            </a:r>
            <a:r>
              <a:rPr lang="zh-CN" altLang="en-US" sz="2200" dirty="0" smtClean="0">
                <a:solidFill>
                  <a:srgbClr val="0000FF"/>
                </a:solidFill>
              </a:rPr>
              <a:t>所用的协议必须是容错的以处理网络错误</a:t>
            </a:r>
            <a:r>
              <a:rPr lang="zh-CN" altLang="en-US" sz="2200" dirty="0" smtClean="0"/>
              <a:t>，并且是安全的以对付恶意攻击</a:t>
            </a:r>
          </a:p>
          <a:p>
            <a:pPr lvl="1" eaLnBrk="1" hangingPunct="1"/>
            <a:r>
              <a:rPr lang="zh-CN" altLang="en-US" sz="2200" dirty="0" smtClean="0"/>
              <a:t>第二，如果</a:t>
            </a:r>
            <a:r>
              <a:rPr lang="zh-CN" altLang="en-US" sz="2200" dirty="0" smtClean="0">
                <a:solidFill>
                  <a:srgbClr val="0000FF"/>
                </a:solidFill>
              </a:rPr>
              <a:t>协议中任一方的时钟出现错误而暂时地失去了同步</a:t>
            </a:r>
            <a:r>
              <a:rPr lang="zh-CN" altLang="en-US" sz="2200" dirty="0" smtClean="0"/>
              <a:t>，则将使敌手攻击成功的可能性增加</a:t>
            </a:r>
          </a:p>
          <a:p>
            <a:pPr lvl="1" eaLnBrk="1" hangingPunct="1"/>
            <a:r>
              <a:rPr lang="zh-CN" altLang="en-US" sz="2200" dirty="0" smtClean="0"/>
              <a:t>最后还由于</a:t>
            </a:r>
            <a:r>
              <a:rPr lang="zh-CN" altLang="en-US" sz="2200" dirty="0" smtClean="0">
                <a:solidFill>
                  <a:srgbClr val="0000FF"/>
                </a:solidFill>
              </a:rPr>
              <a:t>网络本身存在着延迟</a:t>
            </a:r>
            <a:r>
              <a:rPr lang="zh-CN" altLang="en-US" sz="2200" dirty="0" smtClean="0"/>
              <a:t>，因此不能期望协议的各方能保持精确的同步。所以任何基于时戳的处理过程、协议等都</a:t>
            </a:r>
            <a:r>
              <a:rPr lang="zh-CN" altLang="en-US" sz="2200" dirty="0" smtClean="0">
                <a:solidFill>
                  <a:srgbClr val="0000FF"/>
                </a:solidFill>
              </a:rPr>
              <a:t>必须允许同步有一个误差范围</a:t>
            </a:r>
            <a:r>
              <a:rPr lang="zh-CN" altLang="en-US" sz="2200" dirty="0" smtClean="0"/>
              <a:t>。</a:t>
            </a:r>
            <a:r>
              <a:rPr lang="zh-CN" altLang="en-US" sz="2200" dirty="0" smtClean="0">
                <a:solidFill>
                  <a:srgbClr val="FF0000"/>
                </a:solidFill>
              </a:rPr>
              <a:t>考虑到网络本身的延迟</a:t>
            </a:r>
            <a:r>
              <a:rPr lang="zh-CN" altLang="en-US" sz="2200" dirty="0" smtClean="0"/>
              <a:t>，</a:t>
            </a:r>
            <a:r>
              <a:rPr lang="zh-CN" altLang="en-US" sz="2200" dirty="0" smtClean="0">
                <a:solidFill>
                  <a:srgbClr val="0000FF"/>
                </a:solidFill>
              </a:rPr>
              <a:t>误差范围应足够大</a:t>
            </a:r>
            <a:r>
              <a:rPr lang="zh-CN" altLang="en-US" sz="2200" dirty="0" smtClean="0"/>
              <a:t>；</a:t>
            </a:r>
            <a:r>
              <a:rPr lang="zh-CN" altLang="en-US" sz="2200" dirty="0" smtClean="0">
                <a:solidFill>
                  <a:srgbClr val="FF0000"/>
                </a:solidFill>
              </a:rPr>
              <a:t>考虑到可能存在的攻击，</a:t>
            </a:r>
            <a:r>
              <a:rPr lang="zh-CN" altLang="en-US" sz="2200" dirty="0" smtClean="0">
                <a:solidFill>
                  <a:srgbClr val="0000FF"/>
                </a:solidFill>
              </a:rPr>
              <a:t>误差范围又应足够小</a:t>
            </a:r>
            <a:endParaRPr lang="zh-CN" altLang="en-US" sz="2200" dirty="0" smtClean="0"/>
          </a:p>
        </p:txBody>
      </p:sp>
      <p:sp>
        <p:nvSpPr>
          <p:cNvPr id="4" name="灯片编号占位符 3"/>
          <p:cNvSpPr>
            <a:spLocks noGrp="1"/>
          </p:cNvSpPr>
          <p:nvPr>
            <p:ph type="sldNum" sz="quarter" idx="12"/>
          </p:nvPr>
        </p:nvSpPr>
        <p:spPr>
          <a:xfrm>
            <a:off x="7391400" y="6477000"/>
            <a:ext cx="1295400" cy="304800"/>
          </a:xfrm>
        </p:spPr>
        <p:txBody>
          <a:bodyPr/>
          <a:lstStyle/>
          <a:p>
            <a:pPr>
              <a:defRPr/>
            </a:pPr>
            <a:fld id="{896E1043-1F2A-4C9B-855A-0B3264F68AF7}" type="slidenum">
              <a:rPr lang="en-US" altLang="zh-CN" smtClean="0"/>
              <a:pPr>
                <a:defRPr/>
              </a:pPr>
              <a:t>17</a:t>
            </a:fld>
            <a:r>
              <a:rPr lang="en-US" altLang="zh-CN" dirty="0" smtClean="0"/>
              <a:t>/</a:t>
            </a:r>
            <a:endParaRPr lang="en-US" altLang="zh-CN" dirty="0"/>
          </a:p>
        </p:txBody>
      </p:sp>
      <p:sp>
        <p:nvSpPr>
          <p:cNvPr id="5" name="标题 1"/>
          <p:cNvSpPr txBox="1">
            <a:spLocks/>
          </p:cNvSpPr>
          <p:nvPr/>
        </p:nvSpPr>
        <p:spPr bwMode="auto">
          <a:xfrm>
            <a:off x="533400" y="0"/>
            <a:ext cx="7696200" cy="304800"/>
          </a:xfrm>
          <a:prstGeom prst="rect">
            <a:avLst/>
          </a:prstGeom>
          <a:solidFill>
            <a:schemeClr val="accent5"/>
          </a:solidFill>
          <a:ln w="9525">
            <a:noFill/>
            <a:miter lim="800000"/>
            <a:headEnd/>
            <a:tailEnd/>
          </a:ln>
        </p:spPr>
        <p:txBody>
          <a:bodyPr vert="horz" wrap="square" lIns="91440" tIns="45720" rIns="91440" bIns="45720" numCol="1" anchor="b" anchorCtr="0" compatLnSpc="1">
            <a:prstTxWarp prst="textNoShape">
              <a:avLst/>
            </a:prstTxWarp>
          </a:bodyPr>
          <a:lstStyle/>
          <a:p>
            <a:pPr algn="l" eaLnBrk="0" hangingPunct="0">
              <a:defRPr/>
            </a:pPr>
            <a:r>
              <a:rPr lang="zh-CN" altLang="en-US" sz="1800" kern="0" dirty="0" smtClean="0">
                <a:solidFill>
                  <a:srgbClr val="004C00"/>
                </a:solidFill>
                <a:effectLst>
                  <a:outerShdw blurRad="38100" dist="38100" dir="2700000" algn="tl">
                    <a:srgbClr val="000000">
                      <a:alpha val="43137"/>
                    </a:srgbClr>
                  </a:outerShdw>
                </a:effectLst>
                <a:latin typeface="+mj-lt"/>
                <a:ea typeface="+mj-ea"/>
                <a:cs typeface="+mj-cs"/>
              </a:rPr>
              <a:t>第七章 密码协议：</a:t>
            </a:r>
            <a:r>
              <a:rPr lang="en-US" altLang="zh-CN" sz="1800" kern="0" dirty="0" smtClean="0">
                <a:solidFill>
                  <a:srgbClr val="004C00"/>
                </a:solidFill>
                <a:effectLst>
                  <a:outerShdw blurRad="38100" dist="38100" dir="2700000" algn="tl">
                    <a:srgbClr val="000000">
                      <a:alpha val="43137"/>
                    </a:srgbClr>
                  </a:outerShdw>
                </a:effectLst>
                <a:latin typeface="+mj-lt"/>
                <a:ea typeface="+mj-ea"/>
                <a:cs typeface="+mj-cs"/>
              </a:rPr>
              <a:t>7.2 </a:t>
            </a:r>
            <a:r>
              <a:rPr lang="zh-CN" altLang="en-US" sz="1800" kern="0" dirty="0" smtClean="0">
                <a:solidFill>
                  <a:srgbClr val="004C00"/>
                </a:solidFill>
                <a:effectLst>
                  <a:outerShdw blurRad="38100" dist="38100" dir="2700000" algn="tl">
                    <a:srgbClr val="000000">
                      <a:alpha val="43137"/>
                    </a:srgbClr>
                  </a:outerShdw>
                </a:effectLst>
                <a:latin typeface="+mj-lt"/>
                <a:ea typeface="+mj-ea"/>
                <a:cs typeface="+mj-cs"/>
              </a:rPr>
              <a:t>认证协议</a:t>
            </a:r>
            <a:r>
              <a:rPr lang="zh-CN" altLang="en-US" sz="1800" kern="0" dirty="0" smtClean="0">
                <a:solidFill>
                  <a:srgbClr val="004C00"/>
                </a:solidFill>
                <a:effectLst>
                  <a:outerShdw blurRad="38100" dist="38100" dir="2700000" algn="tl">
                    <a:srgbClr val="000000">
                      <a:alpha val="43137"/>
                    </a:srgbClr>
                  </a:outerShdw>
                </a:effectLst>
              </a:rPr>
              <a:t>概述</a:t>
            </a:r>
            <a:endParaRPr lang="zh-CN" altLang="en-US" sz="1800" kern="0" dirty="0" smtClean="0">
              <a:solidFill>
                <a:srgbClr val="004C00"/>
              </a:solidFill>
              <a:effectLst>
                <a:outerShdw blurRad="38100" dist="38100" dir="2700000" algn="tl">
                  <a:srgbClr val="000000">
                    <a:alpha val="43137"/>
                  </a:srgbClr>
                </a:outerShdw>
              </a:effectLst>
              <a:latin typeface="+mj-lt"/>
              <a:ea typeface="+mj-ea"/>
              <a:cs typeface="+mj-cs"/>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7.2.3 </a:t>
            </a:r>
            <a:r>
              <a:rPr lang="zh-CN" altLang="en-US" dirty="0" smtClean="0"/>
              <a:t>基本认证技术</a:t>
            </a:r>
            <a:endParaRPr lang="zh-CN" altLang="en-US" dirty="0"/>
          </a:p>
        </p:txBody>
      </p:sp>
      <p:sp>
        <p:nvSpPr>
          <p:cNvPr id="3" name="内容占位符 2"/>
          <p:cNvSpPr>
            <a:spLocks noGrp="1"/>
          </p:cNvSpPr>
          <p:nvPr>
            <p:ph idx="1"/>
          </p:nvPr>
        </p:nvSpPr>
        <p:spPr>
          <a:xfrm>
            <a:off x="457200" y="914400"/>
            <a:ext cx="8382000" cy="5562600"/>
          </a:xfrm>
        </p:spPr>
        <p:txBody>
          <a:bodyPr/>
          <a:lstStyle/>
          <a:p>
            <a:pPr eaLnBrk="1" hangingPunct="1">
              <a:lnSpc>
                <a:spcPct val="110000"/>
              </a:lnSpc>
              <a:spcBef>
                <a:spcPts val="600"/>
              </a:spcBef>
            </a:pPr>
            <a:r>
              <a:rPr lang="zh-CN" altLang="en-US" dirty="0"/>
              <a:t>询问</a:t>
            </a:r>
            <a:r>
              <a:rPr lang="en-US" altLang="zh-CN" dirty="0"/>
              <a:t>-</a:t>
            </a:r>
            <a:r>
              <a:rPr lang="zh-CN" altLang="en-US" dirty="0"/>
              <a:t>应答方式则不适合于无连接的应用过程</a:t>
            </a:r>
          </a:p>
          <a:p>
            <a:pPr lvl="1" eaLnBrk="1" hangingPunct="1">
              <a:lnSpc>
                <a:spcPct val="110000"/>
              </a:lnSpc>
              <a:spcBef>
                <a:spcPts val="600"/>
              </a:spcBef>
            </a:pPr>
            <a:r>
              <a:rPr lang="zh-CN" altLang="en-US" dirty="0" smtClean="0">
                <a:effectLst>
                  <a:outerShdw blurRad="38100" dist="38100" dir="2700000" algn="tl">
                    <a:srgbClr val="000000">
                      <a:alpha val="43137"/>
                    </a:srgbClr>
                  </a:outerShdw>
                </a:effectLst>
              </a:rPr>
              <a:t>这是因为在无连接传输以前需经询问</a:t>
            </a:r>
            <a:r>
              <a:rPr lang="en-US" altLang="zh-CN" dirty="0" smtClean="0">
                <a:effectLst>
                  <a:outerShdw blurRad="38100" dist="38100" dir="2700000" algn="tl">
                    <a:srgbClr val="000000">
                      <a:alpha val="43137"/>
                    </a:srgbClr>
                  </a:outerShdw>
                </a:effectLst>
              </a:rPr>
              <a:t>-</a:t>
            </a:r>
            <a:r>
              <a:rPr lang="zh-CN" altLang="en-US" dirty="0" smtClean="0">
                <a:effectLst>
                  <a:outerShdw blurRad="38100" dist="38100" dir="2700000" algn="tl">
                    <a:srgbClr val="000000">
                      <a:alpha val="43137"/>
                    </a:srgbClr>
                  </a:outerShdw>
                </a:effectLst>
              </a:rPr>
              <a:t>应答这一额外的握手过程，这与无连接应用过程的本质特性不符。</a:t>
            </a:r>
          </a:p>
          <a:p>
            <a:pPr lvl="1" eaLnBrk="1" hangingPunct="1">
              <a:lnSpc>
                <a:spcPct val="110000"/>
              </a:lnSpc>
              <a:spcBef>
                <a:spcPts val="600"/>
              </a:spcBef>
            </a:pPr>
            <a:r>
              <a:rPr lang="zh-CN" altLang="en-US" dirty="0" smtClean="0">
                <a:effectLst>
                  <a:outerShdw blurRad="38100" dist="38100" dir="2700000" algn="tl">
                    <a:srgbClr val="000000">
                      <a:alpha val="43137"/>
                    </a:srgbClr>
                  </a:outerShdw>
                </a:effectLst>
              </a:rPr>
              <a:t>对无连接的应用程序来说，利用某种安全的</a:t>
            </a:r>
            <a:r>
              <a:rPr lang="zh-CN" altLang="en-US" dirty="0" smtClean="0">
                <a:solidFill>
                  <a:srgbClr val="0000FF"/>
                </a:solidFill>
                <a:effectLst>
                  <a:outerShdw blurRad="38100" dist="38100" dir="2700000" algn="tl">
                    <a:srgbClr val="000000">
                      <a:alpha val="43137"/>
                    </a:srgbClr>
                  </a:outerShdw>
                </a:effectLst>
              </a:rPr>
              <a:t>时间服务器</a:t>
            </a:r>
            <a:r>
              <a:rPr lang="zh-CN" altLang="en-US" dirty="0" smtClean="0">
                <a:effectLst>
                  <a:outerShdw blurRad="38100" dist="38100" dir="2700000" algn="tl">
                    <a:srgbClr val="000000">
                      <a:alpha val="43137"/>
                    </a:srgbClr>
                  </a:outerShdw>
                </a:effectLst>
              </a:rPr>
              <a:t>保持各方时钟同步是防止重放攻击最好的方法</a:t>
            </a:r>
            <a:endParaRPr lang="en-US" altLang="zh-CN" dirty="0" smtClean="0">
              <a:effectLst>
                <a:outerShdw blurRad="38100" dist="38100" dir="2700000" algn="tl">
                  <a:srgbClr val="000000">
                    <a:alpha val="43137"/>
                  </a:srgbClr>
                </a:outerShdw>
              </a:effectLst>
            </a:endParaRPr>
          </a:p>
          <a:p>
            <a:pPr eaLnBrk="1" hangingPunct="1">
              <a:lnSpc>
                <a:spcPct val="110000"/>
              </a:lnSpc>
              <a:spcBef>
                <a:spcPts val="600"/>
              </a:spcBef>
            </a:pPr>
            <a:r>
              <a:rPr lang="zh-CN" altLang="en-US" dirty="0"/>
              <a:t>关于有状态和无状态的协议</a:t>
            </a:r>
            <a:endParaRPr lang="en-US" altLang="zh-CN" dirty="0"/>
          </a:p>
          <a:p>
            <a:pPr lvl="1" eaLnBrk="1" hangingPunct="1">
              <a:lnSpc>
                <a:spcPct val="110000"/>
              </a:lnSpc>
              <a:spcBef>
                <a:spcPts val="600"/>
              </a:spcBef>
            </a:pPr>
            <a:r>
              <a:rPr lang="zh-CN" altLang="en-US" dirty="0" smtClean="0">
                <a:effectLst>
                  <a:outerShdw blurRad="38100" dist="38100" dir="2700000" algn="tl">
                    <a:srgbClr val="000000">
                      <a:alpha val="43137"/>
                    </a:srgbClr>
                  </a:outerShdw>
                </a:effectLst>
              </a:rPr>
              <a:t>如果协议的运行需要一些历史和当前的状态作为上下文来维护，则称为有状态的协议，这样一次协议的运行要考虑历史的状态，会造成负担或者失同步等问题</a:t>
            </a:r>
            <a:endParaRPr lang="en-US" altLang="zh-CN" dirty="0" smtClean="0">
              <a:effectLst>
                <a:outerShdw blurRad="38100" dist="38100" dir="2700000" algn="tl">
                  <a:srgbClr val="000000">
                    <a:alpha val="43137"/>
                  </a:srgbClr>
                </a:outerShdw>
              </a:effectLst>
            </a:endParaRPr>
          </a:p>
          <a:p>
            <a:pPr lvl="1" eaLnBrk="1" hangingPunct="1">
              <a:lnSpc>
                <a:spcPct val="110000"/>
              </a:lnSpc>
              <a:spcBef>
                <a:spcPts val="600"/>
              </a:spcBef>
            </a:pPr>
            <a:r>
              <a:rPr lang="zh-CN" altLang="en-US" dirty="0" smtClean="0">
                <a:effectLst>
                  <a:outerShdw blurRad="38100" dist="38100" dir="2700000" algn="tl">
                    <a:srgbClr val="000000">
                      <a:alpha val="43137"/>
                    </a:srgbClr>
                  </a:outerShdw>
                </a:effectLst>
              </a:rPr>
              <a:t>如果每次协议运行独立于历史状态参数，则是无状态的，实现和资源的占用更少。</a:t>
            </a:r>
            <a:endParaRPr lang="en-US" altLang="zh-CN" dirty="0" smtClean="0">
              <a:effectLst>
                <a:outerShdw blurRad="38100" dist="38100" dir="2700000" algn="tl">
                  <a:srgbClr val="000000">
                    <a:alpha val="43137"/>
                  </a:srgbClr>
                </a:outerShdw>
              </a:effectLst>
            </a:endParaRPr>
          </a:p>
          <a:p>
            <a:pPr lvl="1" eaLnBrk="1" hangingPunct="1">
              <a:lnSpc>
                <a:spcPct val="110000"/>
              </a:lnSpc>
              <a:spcBef>
                <a:spcPts val="600"/>
              </a:spcBef>
            </a:pPr>
            <a:endParaRPr lang="zh-CN" altLang="en-US" dirty="0" smtClean="0">
              <a:effectLst>
                <a:outerShdw blurRad="38100" dist="38100" dir="2700000" algn="tl">
                  <a:srgbClr val="000000">
                    <a:alpha val="43137"/>
                  </a:srgbClr>
                </a:outerShdw>
              </a:effectLst>
            </a:endParaRPr>
          </a:p>
        </p:txBody>
      </p:sp>
      <p:sp>
        <p:nvSpPr>
          <p:cNvPr id="4" name="灯片编号占位符 3"/>
          <p:cNvSpPr>
            <a:spLocks noGrp="1"/>
          </p:cNvSpPr>
          <p:nvPr>
            <p:ph type="sldNum" sz="quarter" idx="12"/>
          </p:nvPr>
        </p:nvSpPr>
        <p:spPr>
          <a:xfrm>
            <a:off x="7391400" y="6477000"/>
            <a:ext cx="1295400" cy="304800"/>
          </a:xfrm>
        </p:spPr>
        <p:txBody>
          <a:bodyPr/>
          <a:lstStyle/>
          <a:p>
            <a:pPr>
              <a:defRPr/>
            </a:pPr>
            <a:fld id="{896E1043-1F2A-4C9B-855A-0B3264F68AF7}" type="slidenum">
              <a:rPr lang="en-US" altLang="zh-CN" smtClean="0"/>
              <a:pPr>
                <a:defRPr/>
              </a:pPr>
              <a:t>18</a:t>
            </a:fld>
            <a:r>
              <a:rPr lang="en-US" altLang="zh-CN" dirty="0" smtClean="0"/>
              <a:t>/</a:t>
            </a:r>
            <a:endParaRPr lang="en-US" altLang="zh-CN" dirty="0"/>
          </a:p>
        </p:txBody>
      </p:sp>
      <p:sp>
        <p:nvSpPr>
          <p:cNvPr id="5" name="标题 1"/>
          <p:cNvSpPr txBox="1">
            <a:spLocks/>
          </p:cNvSpPr>
          <p:nvPr/>
        </p:nvSpPr>
        <p:spPr bwMode="auto">
          <a:xfrm>
            <a:off x="533400" y="0"/>
            <a:ext cx="7696200" cy="304800"/>
          </a:xfrm>
          <a:prstGeom prst="rect">
            <a:avLst/>
          </a:prstGeom>
          <a:solidFill>
            <a:schemeClr val="accent5"/>
          </a:solidFill>
          <a:ln w="9525">
            <a:noFill/>
            <a:miter lim="800000"/>
            <a:headEnd/>
            <a:tailEnd/>
          </a:ln>
        </p:spPr>
        <p:txBody>
          <a:bodyPr vert="horz" wrap="square" lIns="91440" tIns="45720" rIns="91440" bIns="45720" numCol="1" anchor="b" anchorCtr="0" compatLnSpc="1">
            <a:prstTxWarp prst="textNoShape">
              <a:avLst/>
            </a:prstTxWarp>
          </a:bodyPr>
          <a:lstStyle/>
          <a:p>
            <a:pPr algn="l" eaLnBrk="0" hangingPunct="0">
              <a:defRPr/>
            </a:pPr>
            <a:r>
              <a:rPr lang="zh-CN" altLang="en-US" sz="1800" kern="0" dirty="0" smtClean="0">
                <a:solidFill>
                  <a:srgbClr val="004C00"/>
                </a:solidFill>
                <a:effectLst>
                  <a:outerShdw blurRad="38100" dist="38100" dir="2700000" algn="tl">
                    <a:srgbClr val="000000">
                      <a:alpha val="43137"/>
                    </a:srgbClr>
                  </a:outerShdw>
                </a:effectLst>
                <a:latin typeface="+mj-lt"/>
                <a:ea typeface="+mj-ea"/>
                <a:cs typeface="+mj-cs"/>
              </a:rPr>
              <a:t>第七章 密码协议：</a:t>
            </a:r>
            <a:r>
              <a:rPr lang="en-US" altLang="zh-CN" sz="1800" kern="0" dirty="0" smtClean="0">
                <a:solidFill>
                  <a:srgbClr val="004C00"/>
                </a:solidFill>
                <a:effectLst>
                  <a:outerShdw blurRad="38100" dist="38100" dir="2700000" algn="tl">
                    <a:srgbClr val="000000">
                      <a:alpha val="43137"/>
                    </a:srgbClr>
                  </a:outerShdw>
                </a:effectLst>
                <a:latin typeface="+mj-lt"/>
                <a:ea typeface="+mj-ea"/>
                <a:cs typeface="+mj-cs"/>
              </a:rPr>
              <a:t>7.2 </a:t>
            </a:r>
            <a:r>
              <a:rPr lang="zh-CN" altLang="en-US" sz="1800" kern="0" dirty="0" smtClean="0">
                <a:solidFill>
                  <a:srgbClr val="004C00"/>
                </a:solidFill>
                <a:effectLst>
                  <a:outerShdw blurRad="38100" dist="38100" dir="2700000" algn="tl">
                    <a:srgbClr val="000000">
                      <a:alpha val="43137"/>
                    </a:srgbClr>
                  </a:outerShdw>
                </a:effectLst>
                <a:latin typeface="+mj-lt"/>
                <a:ea typeface="+mj-ea"/>
                <a:cs typeface="+mj-cs"/>
              </a:rPr>
              <a:t>认证协议</a:t>
            </a:r>
            <a:r>
              <a:rPr lang="zh-CN" altLang="en-US" sz="1800" kern="0" dirty="0" smtClean="0">
                <a:solidFill>
                  <a:srgbClr val="004C00"/>
                </a:solidFill>
                <a:effectLst>
                  <a:outerShdw blurRad="38100" dist="38100" dir="2700000" algn="tl">
                    <a:srgbClr val="000000">
                      <a:alpha val="43137"/>
                    </a:srgbClr>
                  </a:outerShdw>
                </a:effectLst>
              </a:rPr>
              <a:t>概述</a:t>
            </a:r>
            <a:endParaRPr lang="zh-CN" altLang="en-US" sz="1800" kern="0" dirty="0" smtClean="0">
              <a:solidFill>
                <a:srgbClr val="004C00"/>
              </a:solidFill>
              <a:effectLst>
                <a:outerShdw blurRad="38100" dist="38100" dir="2700000" algn="tl">
                  <a:srgbClr val="000000">
                    <a:alpha val="43137"/>
                  </a:srgbClr>
                </a:outerShdw>
              </a:effectLst>
              <a:latin typeface="+mj-lt"/>
              <a:ea typeface="+mj-ea"/>
              <a:cs typeface="+mj-cs"/>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7.2.3 </a:t>
            </a:r>
            <a:r>
              <a:rPr lang="zh-CN" altLang="en-US" dirty="0" smtClean="0"/>
              <a:t>基本认证技术</a:t>
            </a:r>
            <a:endParaRPr lang="zh-CN" altLang="en-US" dirty="0"/>
          </a:p>
        </p:txBody>
      </p:sp>
      <p:sp>
        <p:nvSpPr>
          <p:cNvPr id="3" name="内容占位符 2"/>
          <p:cNvSpPr>
            <a:spLocks noGrp="1"/>
          </p:cNvSpPr>
          <p:nvPr>
            <p:ph idx="1"/>
          </p:nvPr>
        </p:nvSpPr>
        <p:spPr>
          <a:xfrm>
            <a:off x="457200" y="914400"/>
            <a:ext cx="8382000" cy="5562600"/>
          </a:xfrm>
        </p:spPr>
        <p:txBody>
          <a:bodyPr/>
          <a:lstStyle/>
          <a:p>
            <a:pPr eaLnBrk="1" hangingPunct="1">
              <a:lnSpc>
                <a:spcPct val="100000"/>
              </a:lnSpc>
              <a:spcBef>
                <a:spcPts val="600"/>
              </a:spcBef>
            </a:pPr>
            <a:r>
              <a:rPr lang="zh-CN" altLang="en-US" dirty="0" smtClean="0"/>
              <a:t>（二）双向认证与单向认证</a:t>
            </a:r>
            <a:endParaRPr lang="en-US" altLang="zh-CN" dirty="0" smtClean="0"/>
          </a:p>
          <a:p>
            <a:pPr lvl="1" eaLnBrk="1" hangingPunct="1">
              <a:lnSpc>
                <a:spcPct val="100000"/>
              </a:lnSpc>
              <a:spcBef>
                <a:spcPts val="600"/>
              </a:spcBef>
            </a:pPr>
            <a:r>
              <a:rPr lang="en-US" altLang="zh-CN" dirty="0" smtClean="0">
                <a:latin typeface="Times New Roman" pitchFamily="18" charset="0"/>
              </a:rPr>
              <a:t>A</a:t>
            </a:r>
            <a:r>
              <a:rPr lang="zh-CN" altLang="en-US" dirty="0" smtClean="0">
                <a:latin typeface="Times New Roman" pitchFamily="18" charset="0"/>
              </a:rPr>
              <a:t>和</a:t>
            </a:r>
            <a:r>
              <a:rPr lang="en-US" altLang="zh-CN" dirty="0" smtClean="0">
                <a:latin typeface="Times New Roman" pitchFamily="18" charset="0"/>
              </a:rPr>
              <a:t>B</a:t>
            </a:r>
            <a:r>
              <a:rPr lang="zh-CN" altLang="en-US" dirty="0" smtClean="0">
                <a:latin typeface="Times New Roman" pitchFamily="18" charset="0"/>
              </a:rPr>
              <a:t>是网络的两个用户，他们想通过网络先建立安全的共享密钥再进行保密通信。</a:t>
            </a:r>
            <a:r>
              <a:rPr lang="en-US" altLang="zh-CN" dirty="0" smtClean="0">
                <a:solidFill>
                  <a:srgbClr val="0000FF"/>
                </a:solidFill>
                <a:latin typeface="Times New Roman" pitchFamily="18" charset="0"/>
              </a:rPr>
              <a:t>A(B)</a:t>
            </a:r>
            <a:r>
              <a:rPr lang="zh-CN" altLang="en-US" dirty="0" smtClean="0">
                <a:solidFill>
                  <a:srgbClr val="0000FF"/>
                </a:solidFill>
                <a:latin typeface="Times New Roman" pitchFamily="18" charset="0"/>
              </a:rPr>
              <a:t>如何确信自己正在和</a:t>
            </a:r>
            <a:r>
              <a:rPr lang="en-US" altLang="zh-CN" dirty="0" smtClean="0">
                <a:solidFill>
                  <a:srgbClr val="0000FF"/>
                </a:solidFill>
                <a:latin typeface="Times New Roman" pitchFamily="18" charset="0"/>
              </a:rPr>
              <a:t>B(A)</a:t>
            </a:r>
            <a:r>
              <a:rPr lang="zh-CN" altLang="en-US" dirty="0" smtClean="0">
                <a:solidFill>
                  <a:srgbClr val="0000FF"/>
                </a:solidFill>
                <a:latin typeface="Times New Roman" pitchFamily="18" charset="0"/>
              </a:rPr>
              <a:t>通信而不是和</a:t>
            </a:r>
            <a:r>
              <a:rPr lang="en-US" altLang="zh-CN" dirty="0" smtClean="0">
                <a:solidFill>
                  <a:srgbClr val="0000FF"/>
                </a:solidFill>
                <a:latin typeface="Times New Roman" pitchFamily="18" charset="0"/>
              </a:rPr>
              <a:t>C</a:t>
            </a:r>
            <a:r>
              <a:rPr lang="zh-CN" altLang="en-US" dirty="0" smtClean="0">
                <a:solidFill>
                  <a:srgbClr val="0000FF"/>
                </a:solidFill>
                <a:latin typeface="Times New Roman" pitchFamily="18" charset="0"/>
              </a:rPr>
              <a:t>通信呢</a:t>
            </a:r>
            <a:r>
              <a:rPr lang="zh-CN" altLang="en-US" dirty="0" smtClean="0">
                <a:latin typeface="Times New Roman" pitchFamily="18" charset="0"/>
              </a:rPr>
              <a:t>？即双方的身份认证</a:t>
            </a:r>
          </a:p>
          <a:p>
            <a:pPr lvl="1" eaLnBrk="1" hangingPunct="1"/>
            <a:r>
              <a:rPr lang="zh-CN" altLang="en-US" dirty="0" smtClean="0">
                <a:latin typeface="Times New Roman" pitchFamily="18" charset="0"/>
              </a:rPr>
              <a:t>这种通信方式为</a:t>
            </a:r>
            <a:r>
              <a:rPr lang="zh-CN" altLang="en-US" dirty="0" smtClean="0">
                <a:solidFill>
                  <a:srgbClr val="0000FF"/>
                </a:solidFill>
                <a:latin typeface="Times New Roman" pitchFamily="18" charset="0"/>
              </a:rPr>
              <a:t>双向通信</a:t>
            </a:r>
            <a:r>
              <a:rPr lang="zh-CN" altLang="en-US" dirty="0" smtClean="0">
                <a:latin typeface="Times New Roman" pitchFamily="18" charset="0"/>
              </a:rPr>
              <a:t>，此时的认证称为</a:t>
            </a:r>
            <a:r>
              <a:rPr lang="zh-CN" altLang="en-US" dirty="0" smtClean="0">
                <a:solidFill>
                  <a:srgbClr val="0000FF"/>
                </a:solidFill>
                <a:latin typeface="Times New Roman" pitchFamily="18" charset="0"/>
              </a:rPr>
              <a:t>相互认证</a:t>
            </a:r>
            <a:endParaRPr lang="en-US" altLang="zh-CN" dirty="0" smtClean="0">
              <a:solidFill>
                <a:srgbClr val="0000FF"/>
              </a:solidFill>
              <a:latin typeface="Times New Roman" pitchFamily="18" charset="0"/>
            </a:endParaRPr>
          </a:p>
          <a:p>
            <a:pPr lvl="2" eaLnBrk="1" hangingPunct="1">
              <a:lnSpc>
                <a:spcPct val="110000"/>
              </a:lnSpc>
            </a:pPr>
            <a:r>
              <a:rPr lang="zh-CN" altLang="en-US" dirty="0" smtClean="0"/>
              <a:t>双向认证也叫相互认证、双方认证等</a:t>
            </a:r>
            <a:endParaRPr lang="zh-CN" altLang="en-US" dirty="0" smtClean="0">
              <a:latin typeface="Times New Roman" pitchFamily="18" charset="0"/>
            </a:endParaRPr>
          </a:p>
          <a:p>
            <a:pPr lvl="1" eaLnBrk="1" hangingPunct="1">
              <a:lnSpc>
                <a:spcPct val="110000"/>
              </a:lnSpc>
            </a:pPr>
            <a:r>
              <a:rPr lang="zh-CN" altLang="en-US" dirty="0" smtClean="0">
                <a:latin typeface="Times New Roman" pitchFamily="18" charset="0"/>
              </a:rPr>
              <a:t>类似地，对于</a:t>
            </a:r>
            <a:r>
              <a:rPr lang="zh-CN" altLang="en-US" dirty="0" smtClean="0">
                <a:solidFill>
                  <a:srgbClr val="0000FF"/>
                </a:solidFill>
                <a:latin typeface="Times New Roman" pitchFamily="18" charset="0"/>
              </a:rPr>
              <a:t>单向通信</a:t>
            </a:r>
            <a:r>
              <a:rPr lang="zh-CN" altLang="en-US" dirty="0" smtClean="0">
                <a:latin typeface="Times New Roman" pitchFamily="18" charset="0"/>
              </a:rPr>
              <a:t>来说，认证称为</a:t>
            </a:r>
            <a:r>
              <a:rPr lang="zh-CN" altLang="en-US" dirty="0" smtClean="0">
                <a:solidFill>
                  <a:srgbClr val="0000FF"/>
                </a:solidFill>
                <a:latin typeface="Times New Roman" pitchFamily="18" charset="0"/>
              </a:rPr>
              <a:t>单向认证</a:t>
            </a:r>
            <a:endParaRPr lang="en-US" altLang="zh-CN" dirty="0" smtClean="0">
              <a:solidFill>
                <a:srgbClr val="0000FF"/>
              </a:solidFill>
              <a:latin typeface="Times New Roman" pitchFamily="18" charset="0"/>
            </a:endParaRPr>
          </a:p>
          <a:p>
            <a:pPr lvl="1" eaLnBrk="1" hangingPunct="1">
              <a:lnSpc>
                <a:spcPct val="100000"/>
              </a:lnSpc>
              <a:spcBef>
                <a:spcPts val="600"/>
              </a:spcBef>
            </a:pPr>
            <a:endParaRPr lang="zh-CN" altLang="en-US" sz="2000" dirty="0" smtClean="0"/>
          </a:p>
        </p:txBody>
      </p:sp>
      <p:sp>
        <p:nvSpPr>
          <p:cNvPr id="4" name="灯片编号占位符 3"/>
          <p:cNvSpPr>
            <a:spLocks noGrp="1"/>
          </p:cNvSpPr>
          <p:nvPr>
            <p:ph type="sldNum" sz="quarter" idx="12"/>
          </p:nvPr>
        </p:nvSpPr>
        <p:spPr>
          <a:xfrm>
            <a:off x="7391400" y="6477000"/>
            <a:ext cx="1295400" cy="304800"/>
          </a:xfrm>
        </p:spPr>
        <p:txBody>
          <a:bodyPr/>
          <a:lstStyle/>
          <a:p>
            <a:pPr>
              <a:defRPr/>
            </a:pPr>
            <a:fld id="{896E1043-1F2A-4C9B-855A-0B3264F68AF7}" type="slidenum">
              <a:rPr lang="en-US" altLang="zh-CN" smtClean="0"/>
              <a:pPr>
                <a:defRPr/>
              </a:pPr>
              <a:t>19</a:t>
            </a:fld>
            <a:r>
              <a:rPr lang="en-US" altLang="zh-CN" dirty="0" smtClean="0"/>
              <a:t>/</a:t>
            </a:r>
            <a:endParaRPr lang="en-US" altLang="zh-CN" dirty="0"/>
          </a:p>
        </p:txBody>
      </p:sp>
      <p:sp>
        <p:nvSpPr>
          <p:cNvPr id="5" name="标题 1"/>
          <p:cNvSpPr txBox="1">
            <a:spLocks/>
          </p:cNvSpPr>
          <p:nvPr/>
        </p:nvSpPr>
        <p:spPr bwMode="auto">
          <a:xfrm>
            <a:off x="533400" y="0"/>
            <a:ext cx="7696200" cy="304800"/>
          </a:xfrm>
          <a:prstGeom prst="rect">
            <a:avLst/>
          </a:prstGeom>
          <a:solidFill>
            <a:schemeClr val="accent5"/>
          </a:solidFill>
          <a:ln w="9525">
            <a:noFill/>
            <a:miter lim="800000"/>
            <a:headEnd/>
            <a:tailEnd/>
          </a:ln>
        </p:spPr>
        <p:txBody>
          <a:bodyPr vert="horz" wrap="square" lIns="91440" tIns="45720" rIns="91440" bIns="45720" numCol="1" anchor="b" anchorCtr="0" compatLnSpc="1">
            <a:prstTxWarp prst="textNoShape">
              <a:avLst/>
            </a:prstTxWarp>
          </a:bodyPr>
          <a:lstStyle/>
          <a:p>
            <a:pPr algn="l" eaLnBrk="0" hangingPunct="0">
              <a:defRPr/>
            </a:pPr>
            <a:r>
              <a:rPr lang="zh-CN" altLang="en-US" sz="1800" kern="0" dirty="0" smtClean="0">
                <a:solidFill>
                  <a:srgbClr val="004C00"/>
                </a:solidFill>
                <a:effectLst>
                  <a:outerShdw blurRad="38100" dist="38100" dir="2700000" algn="tl">
                    <a:srgbClr val="000000">
                      <a:alpha val="43137"/>
                    </a:srgbClr>
                  </a:outerShdw>
                </a:effectLst>
                <a:latin typeface="+mj-lt"/>
                <a:ea typeface="+mj-ea"/>
                <a:cs typeface="+mj-cs"/>
              </a:rPr>
              <a:t>第七章 密码协议：</a:t>
            </a:r>
            <a:r>
              <a:rPr lang="en-US" altLang="zh-CN" sz="1800" kern="0" dirty="0" smtClean="0">
                <a:solidFill>
                  <a:srgbClr val="004C00"/>
                </a:solidFill>
                <a:effectLst>
                  <a:outerShdw blurRad="38100" dist="38100" dir="2700000" algn="tl">
                    <a:srgbClr val="000000">
                      <a:alpha val="43137"/>
                    </a:srgbClr>
                  </a:outerShdw>
                </a:effectLst>
                <a:latin typeface="+mj-lt"/>
                <a:ea typeface="+mj-ea"/>
                <a:cs typeface="+mj-cs"/>
              </a:rPr>
              <a:t>7.2 </a:t>
            </a:r>
            <a:r>
              <a:rPr lang="zh-CN" altLang="en-US" sz="1800" kern="0" dirty="0" smtClean="0">
                <a:solidFill>
                  <a:srgbClr val="004C00"/>
                </a:solidFill>
                <a:effectLst>
                  <a:outerShdw blurRad="38100" dist="38100" dir="2700000" algn="tl">
                    <a:srgbClr val="000000">
                      <a:alpha val="43137"/>
                    </a:srgbClr>
                  </a:outerShdw>
                </a:effectLst>
                <a:latin typeface="+mj-lt"/>
                <a:ea typeface="+mj-ea"/>
                <a:cs typeface="+mj-cs"/>
              </a:rPr>
              <a:t>认证协议</a:t>
            </a:r>
            <a:r>
              <a:rPr lang="zh-CN" altLang="en-US" sz="1800" kern="0" dirty="0" smtClean="0">
                <a:solidFill>
                  <a:srgbClr val="004C00"/>
                </a:solidFill>
                <a:effectLst>
                  <a:outerShdw blurRad="38100" dist="38100" dir="2700000" algn="tl">
                    <a:srgbClr val="000000">
                      <a:alpha val="43137"/>
                    </a:srgbClr>
                  </a:outerShdw>
                </a:effectLst>
              </a:rPr>
              <a:t>概述</a:t>
            </a:r>
            <a:endParaRPr lang="zh-CN" altLang="en-US" sz="1800" kern="0" dirty="0" smtClean="0">
              <a:solidFill>
                <a:srgbClr val="004C00"/>
              </a:solidFill>
              <a:effectLst>
                <a:outerShdw blurRad="38100" dist="38100" dir="2700000" algn="tl">
                  <a:srgbClr val="000000">
                    <a:alpha val="43137"/>
                  </a:srgbClr>
                </a:outerShdw>
              </a:effectLst>
              <a:latin typeface="+mj-lt"/>
              <a:ea typeface="+mj-ea"/>
              <a:cs typeface="+mj-cs"/>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内容提要</a:t>
            </a:r>
            <a:endParaRPr lang="zh-CN" altLang="en-US" dirty="0"/>
          </a:p>
        </p:txBody>
      </p:sp>
      <p:sp>
        <p:nvSpPr>
          <p:cNvPr id="3" name="内容占位符 2"/>
          <p:cNvSpPr>
            <a:spLocks noGrp="1"/>
          </p:cNvSpPr>
          <p:nvPr>
            <p:ph idx="1"/>
          </p:nvPr>
        </p:nvSpPr>
        <p:spPr>
          <a:xfrm>
            <a:off x="457200" y="990600"/>
            <a:ext cx="8229600" cy="5486400"/>
          </a:xfrm>
        </p:spPr>
        <p:txBody>
          <a:bodyPr/>
          <a:lstStyle/>
          <a:p>
            <a:pPr eaLnBrk="1" hangingPunct="1">
              <a:lnSpc>
                <a:spcPct val="100000"/>
              </a:lnSpc>
            </a:pPr>
            <a:r>
              <a:rPr lang="en-US" altLang="zh-CN" dirty="0" smtClean="0"/>
              <a:t>7.1 </a:t>
            </a:r>
            <a:r>
              <a:rPr lang="zh-CN" altLang="en-US" dirty="0" smtClean="0"/>
              <a:t>密码协议概述</a:t>
            </a:r>
            <a:endParaRPr lang="en-US" altLang="zh-CN" dirty="0" smtClean="0"/>
          </a:p>
          <a:p>
            <a:pPr eaLnBrk="1" hangingPunct="1">
              <a:lnSpc>
                <a:spcPct val="100000"/>
              </a:lnSpc>
            </a:pPr>
            <a:r>
              <a:rPr lang="en-US" altLang="zh-CN" dirty="0" smtClean="0"/>
              <a:t>7.2 </a:t>
            </a:r>
            <a:r>
              <a:rPr lang="zh-CN" altLang="en-US" dirty="0" smtClean="0"/>
              <a:t>认证协议基本概念</a:t>
            </a:r>
            <a:endParaRPr lang="en-US" altLang="zh-CN" dirty="0" smtClean="0"/>
          </a:p>
          <a:p>
            <a:pPr eaLnBrk="1" hangingPunct="1">
              <a:lnSpc>
                <a:spcPct val="100000"/>
              </a:lnSpc>
            </a:pPr>
            <a:r>
              <a:rPr lang="en-US" altLang="zh-CN" dirty="0" smtClean="0">
                <a:solidFill>
                  <a:srgbClr val="004C00"/>
                </a:solidFill>
              </a:rPr>
              <a:t>7.3 </a:t>
            </a:r>
            <a:r>
              <a:rPr lang="zh-CN" altLang="en-US" dirty="0" smtClean="0">
                <a:solidFill>
                  <a:srgbClr val="004C00"/>
                </a:solidFill>
              </a:rPr>
              <a:t>密钥建立认证协议</a:t>
            </a:r>
            <a:endParaRPr lang="en-US" altLang="zh-CN" dirty="0" smtClean="0">
              <a:solidFill>
                <a:srgbClr val="004C00"/>
              </a:solidFill>
            </a:endParaRPr>
          </a:p>
          <a:p>
            <a:pPr eaLnBrk="1" hangingPunct="1">
              <a:lnSpc>
                <a:spcPct val="100000"/>
              </a:lnSpc>
            </a:pPr>
            <a:r>
              <a:rPr lang="en-US" altLang="zh-CN" dirty="0" smtClean="0">
                <a:solidFill>
                  <a:srgbClr val="004C00"/>
                </a:solidFill>
              </a:rPr>
              <a:t>7.4 </a:t>
            </a:r>
            <a:r>
              <a:rPr lang="zh-CN" altLang="en-US" dirty="0" smtClean="0">
                <a:solidFill>
                  <a:srgbClr val="004C00"/>
                </a:solidFill>
              </a:rPr>
              <a:t>口令认证协议</a:t>
            </a:r>
          </a:p>
          <a:p>
            <a:pPr eaLnBrk="1" hangingPunct="1">
              <a:lnSpc>
                <a:spcPct val="100000"/>
              </a:lnSpc>
            </a:pPr>
            <a:r>
              <a:rPr lang="en-US" altLang="zh-CN" dirty="0" smtClean="0"/>
              <a:t>7.5 </a:t>
            </a:r>
            <a:r>
              <a:rPr lang="zh-CN" altLang="en-US" dirty="0" smtClean="0"/>
              <a:t>零知识证明与身份识别协议</a:t>
            </a:r>
          </a:p>
          <a:p>
            <a:pPr eaLnBrk="1" hangingPunct="1">
              <a:lnSpc>
                <a:spcPct val="100000"/>
              </a:lnSpc>
            </a:pPr>
            <a:r>
              <a:rPr lang="en-US" altLang="zh-CN" dirty="0" smtClean="0">
                <a:solidFill>
                  <a:srgbClr val="004C00"/>
                </a:solidFill>
              </a:rPr>
              <a:t>7.6 </a:t>
            </a:r>
            <a:r>
              <a:rPr lang="zh-CN" altLang="en-US" dirty="0" smtClean="0">
                <a:solidFill>
                  <a:srgbClr val="004C00"/>
                </a:solidFill>
              </a:rPr>
              <a:t>其它密码协议简介</a:t>
            </a:r>
          </a:p>
          <a:p>
            <a:pPr eaLnBrk="1" hangingPunct="1">
              <a:lnSpc>
                <a:spcPct val="100000"/>
              </a:lnSpc>
            </a:pPr>
            <a:r>
              <a:rPr lang="en-US" altLang="zh-CN" dirty="0" smtClean="0">
                <a:solidFill>
                  <a:srgbClr val="004C00"/>
                </a:solidFill>
              </a:rPr>
              <a:t>7.7 </a:t>
            </a:r>
            <a:r>
              <a:rPr lang="zh-CN" altLang="en-US" dirty="0" smtClean="0">
                <a:solidFill>
                  <a:srgbClr val="004C00"/>
                </a:solidFill>
              </a:rPr>
              <a:t>量子密钥分发协议</a:t>
            </a:r>
            <a:endParaRPr lang="en-US" altLang="zh-CN" dirty="0" smtClean="0">
              <a:solidFill>
                <a:srgbClr val="004C00"/>
              </a:solidFill>
            </a:endParaRPr>
          </a:p>
          <a:p>
            <a:pPr eaLnBrk="1" hangingPunct="1">
              <a:lnSpc>
                <a:spcPct val="100000"/>
              </a:lnSpc>
            </a:pPr>
            <a:r>
              <a:rPr lang="en-US" altLang="zh-CN" dirty="0" smtClean="0">
                <a:solidFill>
                  <a:srgbClr val="0000FF"/>
                </a:solidFill>
              </a:rPr>
              <a:t>7.8 </a:t>
            </a:r>
            <a:r>
              <a:rPr lang="zh-CN" altLang="en-US" dirty="0" smtClean="0">
                <a:solidFill>
                  <a:srgbClr val="0000FF"/>
                </a:solidFill>
              </a:rPr>
              <a:t>安全协议标准</a:t>
            </a:r>
            <a:endParaRPr lang="en-US" altLang="zh-CN" dirty="0" smtClean="0">
              <a:solidFill>
                <a:srgbClr val="0000FF"/>
              </a:solidFill>
            </a:endParaRPr>
          </a:p>
        </p:txBody>
      </p:sp>
      <p:sp>
        <p:nvSpPr>
          <p:cNvPr id="4" name="灯片编号占位符 3"/>
          <p:cNvSpPr>
            <a:spLocks noGrp="1"/>
          </p:cNvSpPr>
          <p:nvPr>
            <p:ph type="sldNum" sz="quarter" idx="12"/>
          </p:nvPr>
        </p:nvSpPr>
        <p:spPr>
          <a:xfrm>
            <a:off x="7391400" y="6477000"/>
            <a:ext cx="1295400" cy="304800"/>
          </a:xfrm>
        </p:spPr>
        <p:txBody>
          <a:bodyPr/>
          <a:lstStyle/>
          <a:p>
            <a:pPr>
              <a:defRPr/>
            </a:pPr>
            <a:fld id="{896E1043-1F2A-4C9B-855A-0B3264F68AF7}" type="slidenum">
              <a:rPr lang="en-US" altLang="zh-CN" smtClean="0"/>
              <a:pPr>
                <a:defRPr/>
              </a:pPr>
              <a:t>2</a:t>
            </a:fld>
            <a:r>
              <a:rPr lang="en-US" altLang="zh-CN" dirty="0" smtClean="0"/>
              <a:t>/</a:t>
            </a:r>
            <a:endParaRPr lang="en-US" altLang="zh-CN" dirty="0"/>
          </a:p>
        </p:txBody>
      </p:sp>
      <p:sp>
        <p:nvSpPr>
          <p:cNvPr id="5" name="标题 1"/>
          <p:cNvSpPr txBox="1">
            <a:spLocks/>
          </p:cNvSpPr>
          <p:nvPr/>
        </p:nvSpPr>
        <p:spPr bwMode="auto">
          <a:xfrm>
            <a:off x="533400" y="0"/>
            <a:ext cx="7696200" cy="304800"/>
          </a:xfrm>
          <a:prstGeom prst="rect">
            <a:avLst/>
          </a:prstGeom>
          <a:solidFill>
            <a:schemeClr val="accent5"/>
          </a:solidFill>
          <a:ln w="9525">
            <a:noFill/>
            <a:miter lim="800000"/>
            <a:headEnd/>
            <a:tailEnd/>
          </a:ln>
        </p:spPr>
        <p:txBody>
          <a:bodyPr vert="horz" wrap="square" lIns="91440" tIns="45720" rIns="91440" bIns="45720" numCol="1" anchor="b" anchorCtr="0" compatLnSpc="1">
            <a:prstTxWarp prst="textNoShape">
              <a:avLst/>
            </a:prstTxWarp>
          </a:bodyPr>
          <a:lstStyle/>
          <a:p>
            <a:pPr algn="l" eaLnBrk="0" hangingPunct="0">
              <a:defRPr/>
            </a:pPr>
            <a:r>
              <a:rPr lang="zh-CN" altLang="en-US" sz="1800" kern="0" dirty="0" smtClean="0">
                <a:solidFill>
                  <a:srgbClr val="004C00"/>
                </a:solidFill>
                <a:effectLst>
                  <a:outerShdw blurRad="38100" dist="38100" dir="2700000" algn="tl">
                    <a:srgbClr val="000000">
                      <a:alpha val="43137"/>
                    </a:srgbClr>
                  </a:outerShdw>
                </a:effectLst>
                <a:latin typeface="+mj-lt"/>
                <a:ea typeface="+mj-ea"/>
                <a:cs typeface="+mj-cs"/>
              </a:rPr>
              <a:t>第七章 密码协议</a:t>
            </a:r>
            <a:endParaRPr lang="zh-CN" altLang="en-US" sz="1800" kern="0" dirty="0">
              <a:solidFill>
                <a:srgbClr val="004C00"/>
              </a:solidFill>
              <a:effectLst>
                <a:outerShdw blurRad="38100" dist="38100" dir="2700000" algn="tl">
                  <a:srgbClr val="000000">
                    <a:alpha val="43137"/>
                  </a:srgbClr>
                </a:outerShdw>
              </a:effectLst>
              <a:latin typeface="+mj-lt"/>
              <a:ea typeface="+mj-ea"/>
              <a:cs typeface="+mj-cs"/>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7.2.3 </a:t>
            </a:r>
            <a:r>
              <a:rPr lang="zh-CN" altLang="en-US" dirty="0" smtClean="0"/>
              <a:t>基本认证技术</a:t>
            </a:r>
            <a:endParaRPr lang="zh-CN" altLang="en-US" dirty="0"/>
          </a:p>
        </p:txBody>
      </p:sp>
      <p:sp>
        <p:nvSpPr>
          <p:cNvPr id="3" name="内容占位符 2"/>
          <p:cNvSpPr>
            <a:spLocks noGrp="1"/>
          </p:cNvSpPr>
          <p:nvPr>
            <p:ph idx="1"/>
          </p:nvPr>
        </p:nvSpPr>
        <p:spPr>
          <a:xfrm>
            <a:off x="457200" y="838200"/>
            <a:ext cx="8382000" cy="5638800"/>
          </a:xfrm>
        </p:spPr>
        <p:txBody>
          <a:bodyPr/>
          <a:lstStyle/>
          <a:p>
            <a:pPr eaLnBrk="1" hangingPunct="1">
              <a:lnSpc>
                <a:spcPct val="110000"/>
              </a:lnSpc>
            </a:pPr>
            <a:r>
              <a:rPr lang="en-US" altLang="zh-CN" sz="2400" dirty="0" smtClean="0">
                <a:solidFill>
                  <a:srgbClr val="0000FF"/>
                </a:solidFill>
                <a:latin typeface="Times New Roman" pitchFamily="18" charset="0"/>
              </a:rPr>
              <a:t>(</a:t>
            </a:r>
            <a:r>
              <a:rPr lang="zh-CN" altLang="en-US" sz="2400" dirty="0" smtClean="0">
                <a:solidFill>
                  <a:srgbClr val="0000FF"/>
                </a:solidFill>
                <a:latin typeface="Times New Roman" pitchFamily="18" charset="0"/>
              </a:rPr>
              <a:t>三</a:t>
            </a:r>
            <a:r>
              <a:rPr lang="en-US" altLang="zh-CN" sz="2400" dirty="0" smtClean="0">
                <a:solidFill>
                  <a:srgbClr val="0000FF"/>
                </a:solidFill>
                <a:latin typeface="Times New Roman" pitchFamily="18" charset="0"/>
              </a:rPr>
              <a:t>)</a:t>
            </a:r>
            <a:r>
              <a:rPr lang="zh-CN" altLang="en-US" sz="2400" dirty="0" smtClean="0">
                <a:solidFill>
                  <a:srgbClr val="0000FF"/>
                </a:solidFill>
                <a:latin typeface="Times New Roman" pitchFamily="18" charset="0"/>
              </a:rPr>
              <a:t>包含可信第三方的认证</a:t>
            </a:r>
            <a:endParaRPr lang="en-US" altLang="zh-CN" sz="2400" dirty="0" smtClean="0">
              <a:solidFill>
                <a:srgbClr val="0000FF"/>
              </a:solidFill>
              <a:latin typeface="Times New Roman" pitchFamily="18" charset="0"/>
            </a:endParaRPr>
          </a:p>
          <a:p>
            <a:pPr lvl="1" eaLnBrk="1" hangingPunct="1">
              <a:lnSpc>
                <a:spcPct val="110000"/>
              </a:lnSpc>
            </a:pPr>
            <a:r>
              <a:rPr lang="en-US" altLang="zh-CN" dirty="0" smtClean="0">
                <a:solidFill>
                  <a:srgbClr val="0000FF"/>
                </a:solidFill>
                <a:latin typeface="Times New Roman" pitchFamily="18" charset="0"/>
              </a:rPr>
              <a:t>A</a:t>
            </a:r>
            <a:r>
              <a:rPr lang="zh-CN" altLang="en-US" dirty="0" smtClean="0">
                <a:solidFill>
                  <a:srgbClr val="0000FF"/>
                </a:solidFill>
                <a:latin typeface="Times New Roman" pitchFamily="18" charset="0"/>
              </a:rPr>
              <a:t>和</a:t>
            </a:r>
            <a:r>
              <a:rPr lang="en-US" altLang="zh-CN" dirty="0" smtClean="0">
                <a:solidFill>
                  <a:srgbClr val="0000FF"/>
                </a:solidFill>
                <a:latin typeface="Times New Roman" pitchFamily="18" charset="0"/>
              </a:rPr>
              <a:t>B</a:t>
            </a:r>
            <a:r>
              <a:rPr lang="zh-CN" altLang="en-US" dirty="0" smtClean="0">
                <a:solidFill>
                  <a:srgbClr val="0000FF"/>
                </a:solidFill>
                <a:latin typeface="Times New Roman" pitchFamily="18" charset="0"/>
              </a:rPr>
              <a:t>直接进行认证的前提是二者之间有共享的密钥，有时在实际应用中，这种方式并不实用，因为用户多时两两用户之间都要共享密钥，因此一种更为常见的方式是基于可信第三方的认证</a:t>
            </a:r>
          </a:p>
          <a:p>
            <a:pPr lvl="1" eaLnBrk="1" hangingPunct="1"/>
            <a:r>
              <a:rPr lang="zh-CN" altLang="en-US" dirty="0" smtClean="0"/>
              <a:t>这时，双方都与可信第三方共享初始密钥，系统扩展性好，便于密钥管理，借助可信第三方提供的帮助来实现认证和密钥协商（参看第</a:t>
            </a:r>
            <a:r>
              <a:rPr lang="en-US" altLang="zh-CN" dirty="0" smtClean="0"/>
              <a:t>8</a:t>
            </a:r>
            <a:r>
              <a:rPr lang="zh-CN" altLang="en-US" dirty="0" smtClean="0"/>
              <a:t>节的密钥管理基本方式）</a:t>
            </a:r>
            <a:endParaRPr lang="en-US" altLang="zh-CN" dirty="0" smtClean="0"/>
          </a:p>
          <a:p>
            <a:pPr lvl="1" eaLnBrk="1" hangingPunct="1"/>
            <a:r>
              <a:rPr lang="zh-CN" altLang="en-US" dirty="0" smtClean="0"/>
              <a:t>可信第三方可以在线也可以离线</a:t>
            </a:r>
            <a:endParaRPr lang="en-US" altLang="zh-CN" dirty="0" smtClean="0"/>
          </a:p>
          <a:p>
            <a:pPr eaLnBrk="1" hangingPunct="1"/>
            <a:r>
              <a:rPr lang="zh-CN" altLang="en-US" sz="2400" dirty="0" smtClean="0"/>
              <a:t>本课程中将介绍比较典型的身份认证协议或标准</a:t>
            </a:r>
            <a:endParaRPr lang="en-US" altLang="zh-CN" sz="2400" dirty="0" smtClean="0"/>
          </a:p>
        </p:txBody>
      </p:sp>
      <p:sp>
        <p:nvSpPr>
          <p:cNvPr id="4" name="灯片编号占位符 3"/>
          <p:cNvSpPr>
            <a:spLocks noGrp="1"/>
          </p:cNvSpPr>
          <p:nvPr>
            <p:ph type="sldNum" sz="quarter" idx="12"/>
          </p:nvPr>
        </p:nvSpPr>
        <p:spPr>
          <a:xfrm>
            <a:off x="7391400" y="6477000"/>
            <a:ext cx="1295400" cy="304800"/>
          </a:xfrm>
        </p:spPr>
        <p:txBody>
          <a:bodyPr/>
          <a:lstStyle/>
          <a:p>
            <a:pPr>
              <a:defRPr/>
            </a:pPr>
            <a:fld id="{896E1043-1F2A-4C9B-855A-0B3264F68AF7}" type="slidenum">
              <a:rPr lang="en-US" altLang="zh-CN" smtClean="0"/>
              <a:pPr>
                <a:defRPr/>
              </a:pPr>
              <a:t>20</a:t>
            </a:fld>
            <a:r>
              <a:rPr lang="en-US" altLang="zh-CN" dirty="0" smtClean="0"/>
              <a:t>/</a:t>
            </a:r>
            <a:endParaRPr lang="en-US" altLang="zh-CN" dirty="0"/>
          </a:p>
        </p:txBody>
      </p:sp>
      <p:sp>
        <p:nvSpPr>
          <p:cNvPr id="5" name="标题 1"/>
          <p:cNvSpPr txBox="1">
            <a:spLocks/>
          </p:cNvSpPr>
          <p:nvPr/>
        </p:nvSpPr>
        <p:spPr bwMode="auto">
          <a:xfrm>
            <a:off x="533400" y="0"/>
            <a:ext cx="7696200" cy="304800"/>
          </a:xfrm>
          <a:prstGeom prst="rect">
            <a:avLst/>
          </a:prstGeom>
          <a:solidFill>
            <a:schemeClr val="accent5"/>
          </a:solidFill>
          <a:ln w="9525">
            <a:noFill/>
            <a:miter lim="800000"/>
            <a:headEnd/>
            <a:tailEnd/>
          </a:ln>
        </p:spPr>
        <p:txBody>
          <a:bodyPr vert="horz" wrap="square" lIns="91440" tIns="45720" rIns="91440" bIns="45720" numCol="1" anchor="b" anchorCtr="0" compatLnSpc="1">
            <a:prstTxWarp prst="textNoShape">
              <a:avLst/>
            </a:prstTxWarp>
          </a:bodyPr>
          <a:lstStyle/>
          <a:p>
            <a:pPr algn="l" eaLnBrk="0" hangingPunct="0">
              <a:defRPr/>
            </a:pPr>
            <a:r>
              <a:rPr lang="zh-CN" altLang="en-US" sz="1800" kern="0" dirty="0" smtClean="0">
                <a:solidFill>
                  <a:srgbClr val="004C00"/>
                </a:solidFill>
                <a:effectLst>
                  <a:outerShdw blurRad="38100" dist="38100" dir="2700000" algn="tl">
                    <a:srgbClr val="000000">
                      <a:alpha val="43137"/>
                    </a:srgbClr>
                  </a:outerShdw>
                </a:effectLst>
                <a:latin typeface="+mj-lt"/>
                <a:ea typeface="+mj-ea"/>
                <a:cs typeface="+mj-cs"/>
              </a:rPr>
              <a:t>第七章 密码协议：</a:t>
            </a:r>
            <a:r>
              <a:rPr lang="en-US" altLang="zh-CN" sz="1800" kern="0" dirty="0" smtClean="0">
                <a:solidFill>
                  <a:srgbClr val="004C00"/>
                </a:solidFill>
                <a:effectLst>
                  <a:outerShdw blurRad="38100" dist="38100" dir="2700000" algn="tl">
                    <a:srgbClr val="000000">
                      <a:alpha val="43137"/>
                    </a:srgbClr>
                  </a:outerShdw>
                </a:effectLst>
                <a:latin typeface="+mj-lt"/>
                <a:ea typeface="+mj-ea"/>
                <a:cs typeface="+mj-cs"/>
              </a:rPr>
              <a:t>7.2 </a:t>
            </a:r>
            <a:r>
              <a:rPr lang="zh-CN" altLang="en-US" sz="1800" kern="0" dirty="0" smtClean="0">
                <a:solidFill>
                  <a:srgbClr val="004C00"/>
                </a:solidFill>
                <a:effectLst>
                  <a:outerShdw blurRad="38100" dist="38100" dir="2700000" algn="tl">
                    <a:srgbClr val="000000">
                      <a:alpha val="43137"/>
                    </a:srgbClr>
                  </a:outerShdw>
                </a:effectLst>
                <a:latin typeface="+mj-lt"/>
                <a:ea typeface="+mj-ea"/>
                <a:cs typeface="+mj-cs"/>
              </a:rPr>
              <a:t>认证协议</a:t>
            </a:r>
            <a:r>
              <a:rPr lang="zh-CN" altLang="en-US" sz="1800" kern="0" dirty="0" smtClean="0">
                <a:solidFill>
                  <a:srgbClr val="004C00"/>
                </a:solidFill>
                <a:effectLst>
                  <a:outerShdw blurRad="38100" dist="38100" dir="2700000" algn="tl">
                    <a:srgbClr val="000000">
                      <a:alpha val="43137"/>
                    </a:srgbClr>
                  </a:outerShdw>
                </a:effectLst>
              </a:rPr>
              <a:t>概述</a:t>
            </a:r>
            <a:endParaRPr lang="zh-CN" altLang="en-US" sz="1800" kern="0" dirty="0" smtClean="0">
              <a:solidFill>
                <a:srgbClr val="004C00"/>
              </a:solidFill>
              <a:effectLst>
                <a:outerShdw blurRad="38100" dist="38100" dir="2700000" algn="tl">
                  <a:srgbClr val="000000">
                    <a:alpha val="43137"/>
                  </a:srgbClr>
                </a:outerShdw>
              </a:effectLst>
              <a:latin typeface="+mj-lt"/>
              <a:ea typeface="+mj-ea"/>
              <a:cs typeface="+mj-cs"/>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7.3 </a:t>
            </a:r>
            <a:r>
              <a:rPr lang="zh-CN" altLang="en-US" dirty="0" smtClean="0"/>
              <a:t>密钥建立认证协议</a:t>
            </a:r>
            <a:endParaRPr lang="zh-CN" altLang="en-US" dirty="0"/>
          </a:p>
        </p:txBody>
      </p:sp>
      <p:sp>
        <p:nvSpPr>
          <p:cNvPr id="3" name="内容占位符 2"/>
          <p:cNvSpPr>
            <a:spLocks noGrp="1"/>
          </p:cNvSpPr>
          <p:nvPr>
            <p:ph idx="1"/>
          </p:nvPr>
        </p:nvSpPr>
        <p:spPr>
          <a:xfrm>
            <a:off x="457200" y="1066800"/>
            <a:ext cx="8534400" cy="5410200"/>
          </a:xfrm>
        </p:spPr>
        <p:txBody>
          <a:bodyPr/>
          <a:lstStyle/>
          <a:p>
            <a:pPr eaLnBrk="1" hangingPunct="1">
              <a:lnSpc>
                <a:spcPct val="110000"/>
              </a:lnSpc>
            </a:pPr>
            <a:r>
              <a:rPr lang="en-US" altLang="zh-CN" sz="2200" dirty="0" smtClean="0"/>
              <a:t>A</a:t>
            </a:r>
            <a:r>
              <a:rPr lang="zh-CN" altLang="en-US" sz="2200" dirty="0" smtClean="0"/>
              <a:t>、</a:t>
            </a:r>
            <a:r>
              <a:rPr lang="en-US" altLang="zh-CN" sz="2200" dirty="0" smtClean="0"/>
              <a:t>B</a:t>
            </a:r>
            <a:r>
              <a:rPr lang="zh-CN" altLang="en-US" sz="2200" dirty="0" smtClean="0"/>
              <a:t>两个用户在</a:t>
            </a:r>
            <a:r>
              <a:rPr lang="zh-CN" altLang="en-US" sz="2200" dirty="0" smtClean="0">
                <a:solidFill>
                  <a:srgbClr val="0000FF"/>
                </a:solidFill>
              </a:rPr>
              <a:t>建立共享密钥时</a:t>
            </a:r>
            <a:r>
              <a:rPr lang="zh-CN" altLang="en-US" sz="2200" dirty="0" smtClean="0"/>
              <a:t>需要考虑的</a:t>
            </a:r>
            <a:r>
              <a:rPr lang="zh-CN" altLang="en-US" sz="2200" dirty="0" smtClean="0">
                <a:solidFill>
                  <a:srgbClr val="0000FF"/>
                </a:solidFill>
              </a:rPr>
              <a:t>核心问题是</a:t>
            </a:r>
            <a:r>
              <a:rPr lang="zh-CN" altLang="en-US" sz="2200" dirty="0" smtClean="0">
                <a:solidFill>
                  <a:srgbClr val="FF0000"/>
                </a:solidFill>
              </a:rPr>
              <a:t>保密性和实时性</a:t>
            </a:r>
          </a:p>
          <a:p>
            <a:pPr eaLnBrk="1" hangingPunct="1">
              <a:lnSpc>
                <a:spcPct val="110000"/>
              </a:lnSpc>
            </a:pPr>
            <a:r>
              <a:rPr lang="zh-CN" altLang="en-US" sz="2200" dirty="0" smtClean="0"/>
              <a:t>保密性：为防止会话密钥的伪造或泄露，</a:t>
            </a:r>
            <a:r>
              <a:rPr lang="zh-CN" altLang="en-US" sz="2200" dirty="0" smtClean="0">
                <a:solidFill>
                  <a:srgbClr val="0000FF"/>
                </a:solidFill>
              </a:rPr>
              <a:t>会话密钥在通信双方之间交换时应为密文形式</a:t>
            </a:r>
            <a:r>
              <a:rPr lang="zh-CN" altLang="en-US" sz="2200" dirty="0" smtClean="0"/>
              <a:t>，所以</a:t>
            </a:r>
            <a:r>
              <a:rPr lang="zh-CN" altLang="en-US" sz="2200" dirty="0" smtClean="0">
                <a:solidFill>
                  <a:srgbClr val="0000FF"/>
                </a:solidFill>
              </a:rPr>
              <a:t>通信双方事先就应有密钥或公开钥</a:t>
            </a:r>
            <a:endParaRPr lang="en-US" altLang="zh-CN" sz="2200" dirty="0" smtClean="0">
              <a:solidFill>
                <a:srgbClr val="0000FF"/>
              </a:solidFill>
            </a:endParaRPr>
          </a:p>
          <a:p>
            <a:pPr eaLnBrk="1" hangingPunct="1">
              <a:lnSpc>
                <a:spcPct val="110000"/>
              </a:lnSpc>
            </a:pPr>
            <a:r>
              <a:rPr lang="zh-CN" altLang="en-US" sz="2200" dirty="0" smtClean="0">
                <a:solidFill>
                  <a:srgbClr val="0000FF"/>
                </a:solidFill>
              </a:rPr>
              <a:t>实时性即新鲜性，可使用前述的基本认证技术</a:t>
            </a:r>
            <a:endParaRPr lang="en-US" altLang="zh-CN" sz="2200" dirty="0" smtClean="0">
              <a:solidFill>
                <a:srgbClr val="0000FF"/>
              </a:solidFill>
            </a:endParaRPr>
          </a:p>
          <a:p>
            <a:pPr eaLnBrk="1" hangingPunct="1">
              <a:lnSpc>
                <a:spcPct val="110000"/>
              </a:lnSpc>
            </a:pPr>
            <a:r>
              <a:rPr lang="zh-CN" altLang="en-US" sz="2200" dirty="0" smtClean="0"/>
              <a:t>通信双方建立共享密钥时可采用</a:t>
            </a:r>
            <a:r>
              <a:rPr lang="zh-CN" altLang="en-US" sz="2200" dirty="0" smtClean="0">
                <a:solidFill>
                  <a:srgbClr val="0000FF"/>
                </a:solidFill>
              </a:rPr>
              <a:t>单钥加密体制</a:t>
            </a:r>
            <a:r>
              <a:rPr lang="zh-CN" altLang="en-US" sz="2200" dirty="0" smtClean="0"/>
              <a:t>和</a:t>
            </a:r>
            <a:r>
              <a:rPr lang="zh-CN" altLang="en-US" sz="2200" dirty="0" smtClean="0">
                <a:solidFill>
                  <a:srgbClr val="0000FF"/>
                </a:solidFill>
              </a:rPr>
              <a:t>公钥加密体制</a:t>
            </a:r>
            <a:endParaRPr lang="en-US" altLang="zh-CN" sz="2200" dirty="0" smtClean="0">
              <a:solidFill>
                <a:srgbClr val="0000FF"/>
              </a:solidFill>
            </a:endParaRPr>
          </a:p>
          <a:p>
            <a:pPr eaLnBrk="1" hangingPunct="1">
              <a:lnSpc>
                <a:spcPct val="110000"/>
              </a:lnSpc>
            </a:pPr>
            <a:r>
              <a:rPr lang="zh-CN" altLang="en-US" sz="2200" dirty="0" smtClean="0">
                <a:solidFill>
                  <a:srgbClr val="0000FF"/>
                </a:solidFill>
              </a:rPr>
              <a:t>本节主要介绍以下几种认证协议</a:t>
            </a:r>
            <a:endParaRPr lang="en-US" altLang="zh-CN" sz="2200" dirty="0" smtClean="0">
              <a:solidFill>
                <a:srgbClr val="0000FF"/>
              </a:solidFill>
            </a:endParaRPr>
          </a:p>
          <a:p>
            <a:pPr lvl="1" eaLnBrk="1" hangingPunct="1">
              <a:lnSpc>
                <a:spcPct val="110000"/>
              </a:lnSpc>
            </a:pPr>
            <a:r>
              <a:rPr lang="en-US" altLang="zh-CN" sz="2200" dirty="0" smtClean="0">
                <a:solidFill>
                  <a:srgbClr val="0000FF"/>
                </a:solidFill>
              </a:rPr>
              <a:t>1. Needham </a:t>
            </a:r>
            <a:r>
              <a:rPr lang="en-US" altLang="zh-CN" sz="2200" dirty="0" err="1" smtClean="0">
                <a:solidFill>
                  <a:srgbClr val="0000FF"/>
                </a:solidFill>
              </a:rPr>
              <a:t>schreoder</a:t>
            </a:r>
            <a:r>
              <a:rPr lang="zh-CN" altLang="en-US" sz="2200" dirty="0" smtClean="0">
                <a:solidFill>
                  <a:srgbClr val="0000FF"/>
                </a:solidFill>
              </a:rPr>
              <a:t>密钥分配协议</a:t>
            </a:r>
            <a:r>
              <a:rPr lang="en-US" altLang="zh-CN" sz="2200" dirty="0" smtClean="0">
                <a:solidFill>
                  <a:srgbClr val="0000FF"/>
                </a:solidFill>
              </a:rPr>
              <a:t>(</a:t>
            </a:r>
            <a:r>
              <a:rPr lang="zh-CN" altLang="en-US" sz="2200" dirty="0" smtClean="0">
                <a:solidFill>
                  <a:srgbClr val="0000FF"/>
                </a:solidFill>
              </a:rPr>
              <a:t>基于对称密钥技术</a:t>
            </a:r>
            <a:r>
              <a:rPr lang="en-US" altLang="zh-CN" sz="2200" dirty="0" smtClean="0">
                <a:solidFill>
                  <a:srgbClr val="0000FF"/>
                </a:solidFill>
              </a:rPr>
              <a:t>)</a:t>
            </a:r>
          </a:p>
          <a:p>
            <a:pPr lvl="1" eaLnBrk="1" hangingPunct="1">
              <a:lnSpc>
                <a:spcPct val="110000"/>
              </a:lnSpc>
            </a:pPr>
            <a:r>
              <a:rPr lang="en-US" altLang="zh-CN" sz="2200" dirty="0" smtClean="0">
                <a:solidFill>
                  <a:srgbClr val="0000FF"/>
                </a:solidFill>
              </a:rPr>
              <a:t>2. DH</a:t>
            </a:r>
            <a:r>
              <a:rPr lang="zh-CN" altLang="en-US" sz="2200" dirty="0" smtClean="0">
                <a:solidFill>
                  <a:srgbClr val="0000FF"/>
                </a:solidFill>
              </a:rPr>
              <a:t>密钥交换协议</a:t>
            </a:r>
            <a:r>
              <a:rPr lang="en-US" altLang="zh-CN" sz="2200" dirty="0" smtClean="0">
                <a:solidFill>
                  <a:srgbClr val="0000FF"/>
                </a:solidFill>
              </a:rPr>
              <a:t>(</a:t>
            </a:r>
            <a:r>
              <a:rPr lang="zh-CN" altLang="en-US" sz="2200" dirty="0" smtClean="0">
                <a:solidFill>
                  <a:srgbClr val="0000FF"/>
                </a:solidFill>
              </a:rPr>
              <a:t>基于非对称密码技术</a:t>
            </a:r>
            <a:r>
              <a:rPr lang="en-US" altLang="zh-CN" sz="2200" dirty="0" smtClean="0">
                <a:solidFill>
                  <a:srgbClr val="0000FF"/>
                </a:solidFill>
              </a:rPr>
              <a:t>)</a:t>
            </a:r>
          </a:p>
          <a:p>
            <a:pPr lvl="1" eaLnBrk="1" hangingPunct="1">
              <a:lnSpc>
                <a:spcPct val="110000"/>
              </a:lnSpc>
            </a:pPr>
            <a:r>
              <a:rPr lang="en-US" altLang="zh-CN" sz="2200" dirty="0" smtClean="0">
                <a:solidFill>
                  <a:srgbClr val="0000FF"/>
                </a:solidFill>
              </a:rPr>
              <a:t>3. </a:t>
            </a:r>
            <a:r>
              <a:rPr lang="zh-CN" altLang="en-US" sz="2200" dirty="0" smtClean="0">
                <a:solidFill>
                  <a:srgbClr val="0000FF"/>
                </a:solidFill>
              </a:rPr>
              <a:t>基于公钥加密的密钥分配协议</a:t>
            </a:r>
            <a:endParaRPr lang="en-US" altLang="zh-CN" sz="2200" dirty="0" smtClean="0">
              <a:solidFill>
                <a:srgbClr val="0000FF"/>
              </a:solidFill>
            </a:endParaRPr>
          </a:p>
          <a:p>
            <a:pPr lvl="1" eaLnBrk="1" hangingPunct="1">
              <a:lnSpc>
                <a:spcPct val="110000"/>
              </a:lnSpc>
            </a:pPr>
            <a:r>
              <a:rPr lang="en-US" altLang="zh-CN" sz="2200" dirty="0" smtClean="0">
                <a:solidFill>
                  <a:srgbClr val="0000FF"/>
                </a:solidFill>
              </a:rPr>
              <a:t>4. </a:t>
            </a:r>
            <a:r>
              <a:rPr lang="zh-CN" altLang="en-US" sz="2200" dirty="0" smtClean="0">
                <a:solidFill>
                  <a:srgbClr val="0000FF"/>
                </a:solidFill>
              </a:rPr>
              <a:t>单向认证与密钥分配协议</a:t>
            </a:r>
            <a:endParaRPr lang="zh-CN" altLang="en-US" sz="2200" dirty="0" smtClean="0"/>
          </a:p>
        </p:txBody>
      </p:sp>
      <p:sp>
        <p:nvSpPr>
          <p:cNvPr id="4" name="灯片编号占位符 3"/>
          <p:cNvSpPr>
            <a:spLocks noGrp="1"/>
          </p:cNvSpPr>
          <p:nvPr>
            <p:ph type="sldNum" sz="quarter" idx="12"/>
          </p:nvPr>
        </p:nvSpPr>
        <p:spPr>
          <a:xfrm>
            <a:off x="7391400" y="6477000"/>
            <a:ext cx="1295400" cy="304800"/>
          </a:xfrm>
        </p:spPr>
        <p:txBody>
          <a:bodyPr/>
          <a:lstStyle/>
          <a:p>
            <a:pPr>
              <a:defRPr/>
            </a:pPr>
            <a:fld id="{896E1043-1F2A-4C9B-855A-0B3264F68AF7}" type="slidenum">
              <a:rPr lang="en-US" altLang="zh-CN" smtClean="0"/>
              <a:pPr>
                <a:defRPr/>
              </a:pPr>
              <a:t>21</a:t>
            </a:fld>
            <a:r>
              <a:rPr lang="en-US" altLang="zh-CN" dirty="0" smtClean="0"/>
              <a:t>/</a:t>
            </a:r>
            <a:endParaRPr lang="en-US" altLang="zh-CN" dirty="0"/>
          </a:p>
        </p:txBody>
      </p:sp>
      <p:sp>
        <p:nvSpPr>
          <p:cNvPr id="5" name="标题 1"/>
          <p:cNvSpPr txBox="1">
            <a:spLocks/>
          </p:cNvSpPr>
          <p:nvPr/>
        </p:nvSpPr>
        <p:spPr bwMode="auto">
          <a:xfrm>
            <a:off x="533400" y="0"/>
            <a:ext cx="7696200" cy="304800"/>
          </a:xfrm>
          <a:prstGeom prst="rect">
            <a:avLst/>
          </a:prstGeom>
          <a:solidFill>
            <a:schemeClr val="accent5"/>
          </a:solidFill>
          <a:ln w="9525">
            <a:noFill/>
            <a:miter lim="800000"/>
            <a:headEnd/>
            <a:tailEnd/>
          </a:ln>
        </p:spPr>
        <p:txBody>
          <a:bodyPr vert="horz" wrap="square" lIns="91440" tIns="45720" rIns="91440" bIns="45720" numCol="1" anchor="b" anchorCtr="0" compatLnSpc="1">
            <a:prstTxWarp prst="textNoShape">
              <a:avLst/>
            </a:prstTxWarp>
          </a:bodyPr>
          <a:lstStyle/>
          <a:p>
            <a:pPr algn="l" eaLnBrk="0" hangingPunct="0">
              <a:defRPr/>
            </a:pPr>
            <a:r>
              <a:rPr lang="zh-CN" altLang="en-US" sz="1800" kern="0" dirty="0" smtClean="0">
                <a:solidFill>
                  <a:srgbClr val="004C00"/>
                </a:solidFill>
                <a:effectLst>
                  <a:outerShdw blurRad="38100" dist="38100" dir="2700000" algn="tl">
                    <a:srgbClr val="000000">
                      <a:alpha val="43137"/>
                    </a:srgbClr>
                  </a:outerShdw>
                </a:effectLst>
                <a:latin typeface="+mj-lt"/>
                <a:ea typeface="+mj-ea"/>
                <a:cs typeface="+mj-cs"/>
              </a:rPr>
              <a:t>第七章 密码协议：</a:t>
            </a:r>
            <a:r>
              <a:rPr lang="en-US" altLang="zh-CN" sz="1800" kern="0" dirty="0" smtClean="0">
                <a:solidFill>
                  <a:srgbClr val="004C00"/>
                </a:solidFill>
                <a:effectLst>
                  <a:outerShdw blurRad="38100" dist="38100" dir="2700000" algn="tl">
                    <a:srgbClr val="000000">
                      <a:alpha val="43137"/>
                    </a:srgbClr>
                  </a:outerShdw>
                </a:effectLst>
                <a:latin typeface="+mj-lt"/>
                <a:ea typeface="+mj-ea"/>
                <a:cs typeface="+mj-cs"/>
              </a:rPr>
              <a:t>7.3 </a:t>
            </a:r>
            <a:r>
              <a:rPr lang="zh-CN" altLang="en-US" sz="1800" kern="0" dirty="0" smtClean="0">
                <a:solidFill>
                  <a:srgbClr val="004C00"/>
                </a:solidFill>
                <a:effectLst>
                  <a:outerShdw blurRad="38100" dist="38100" dir="2700000" algn="tl">
                    <a:srgbClr val="000000">
                      <a:alpha val="43137"/>
                    </a:srgbClr>
                  </a:outerShdw>
                </a:effectLst>
                <a:latin typeface="+mj-lt"/>
                <a:ea typeface="+mj-ea"/>
                <a:cs typeface="+mj-cs"/>
              </a:rPr>
              <a:t>密钥建立认证协议</a:t>
            </a: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7.3.1 NS</a:t>
            </a:r>
            <a:r>
              <a:rPr lang="zh-CN" altLang="en-US" dirty="0" smtClean="0"/>
              <a:t>密钥分配协议</a:t>
            </a:r>
            <a:endParaRPr lang="zh-CN" altLang="en-US" dirty="0"/>
          </a:p>
        </p:txBody>
      </p:sp>
      <p:sp>
        <p:nvSpPr>
          <p:cNvPr id="3" name="内容占位符 2"/>
          <p:cNvSpPr>
            <a:spLocks noGrp="1"/>
          </p:cNvSpPr>
          <p:nvPr>
            <p:ph idx="1"/>
          </p:nvPr>
        </p:nvSpPr>
        <p:spPr>
          <a:xfrm>
            <a:off x="457200" y="838200"/>
            <a:ext cx="8534400" cy="5638800"/>
          </a:xfrm>
        </p:spPr>
        <p:txBody>
          <a:bodyPr/>
          <a:lstStyle/>
          <a:p>
            <a:pPr eaLnBrk="1" hangingPunct="1">
              <a:lnSpc>
                <a:spcPct val="110000"/>
              </a:lnSpc>
            </a:pPr>
            <a:r>
              <a:rPr lang="zh-CN" altLang="en-US" sz="2200" dirty="0" smtClean="0"/>
              <a:t>基于单钥加密体制设计</a:t>
            </a:r>
          </a:p>
          <a:p>
            <a:pPr lvl="1" eaLnBrk="1" hangingPunct="1">
              <a:lnSpc>
                <a:spcPct val="110000"/>
              </a:lnSpc>
            </a:pPr>
            <a:r>
              <a:rPr lang="zh-CN" altLang="en-US" sz="2200" dirty="0" smtClean="0">
                <a:effectLst>
                  <a:outerShdw blurRad="38100" dist="38100" dir="2700000" algn="tl">
                    <a:srgbClr val="000000">
                      <a:alpha val="43137"/>
                    </a:srgbClr>
                  </a:outerShdw>
                </a:effectLst>
              </a:rPr>
              <a:t>需要有一个称为鉴别服务器的可信权威机构（密钥分发中心</a:t>
            </a:r>
            <a:r>
              <a:rPr lang="en-US" altLang="zh-CN" sz="2200" dirty="0" smtClean="0">
                <a:effectLst>
                  <a:outerShdw blurRad="38100" dist="38100" dir="2700000" algn="tl">
                    <a:srgbClr val="000000">
                      <a:alpha val="43137"/>
                    </a:srgbClr>
                  </a:outerShdw>
                </a:effectLst>
              </a:rPr>
              <a:t>KDC</a:t>
            </a:r>
            <a:r>
              <a:rPr lang="zh-CN" altLang="en-US" sz="2200" dirty="0" smtClean="0">
                <a:effectLst>
                  <a:outerShdw blurRad="38100" dist="38100" dir="2700000" algn="tl">
                    <a:srgbClr val="000000">
                      <a:alpha val="43137"/>
                    </a:srgbClr>
                  </a:outerShdw>
                </a:effectLst>
              </a:rPr>
              <a:t>），网络中每一用户都与</a:t>
            </a:r>
            <a:r>
              <a:rPr lang="en-US" altLang="zh-CN" sz="2200" dirty="0" smtClean="0">
                <a:effectLst>
                  <a:outerShdw blurRad="38100" dist="38100" dir="2700000" algn="tl">
                    <a:srgbClr val="000000">
                      <a:alpha val="43137"/>
                    </a:srgbClr>
                  </a:outerShdw>
                </a:effectLst>
              </a:rPr>
              <a:t>KDC</a:t>
            </a:r>
            <a:r>
              <a:rPr lang="zh-CN" altLang="en-US" sz="2200" dirty="0" smtClean="0">
                <a:effectLst>
                  <a:outerShdw blurRad="38100" dist="38100" dir="2700000" algn="tl">
                    <a:srgbClr val="000000">
                      <a:alpha val="43137"/>
                    </a:srgbClr>
                  </a:outerShdw>
                </a:effectLst>
              </a:rPr>
              <a:t>有一共享密钥，称为</a:t>
            </a:r>
            <a:r>
              <a:rPr lang="zh-CN" altLang="en-US" sz="2200" dirty="0" smtClean="0">
                <a:solidFill>
                  <a:srgbClr val="0000FF"/>
                </a:solidFill>
                <a:effectLst>
                  <a:outerShdw blurRad="38100" dist="38100" dir="2700000" algn="tl">
                    <a:srgbClr val="000000">
                      <a:alpha val="43137"/>
                    </a:srgbClr>
                  </a:outerShdw>
                </a:effectLst>
              </a:rPr>
              <a:t>主密钥</a:t>
            </a:r>
          </a:p>
          <a:p>
            <a:pPr lvl="1" eaLnBrk="1" hangingPunct="1">
              <a:lnSpc>
                <a:spcPct val="110000"/>
              </a:lnSpc>
            </a:pPr>
            <a:r>
              <a:rPr lang="en-US" altLang="zh-CN" sz="2200" dirty="0" smtClean="0">
                <a:effectLst>
                  <a:outerShdw blurRad="38100" dist="38100" dir="2700000" algn="tl">
                    <a:srgbClr val="000000">
                      <a:alpha val="43137"/>
                    </a:srgbClr>
                  </a:outerShdw>
                </a:effectLst>
              </a:rPr>
              <a:t>KDC</a:t>
            </a:r>
            <a:r>
              <a:rPr lang="zh-CN" altLang="en-US" sz="2200" dirty="0" smtClean="0">
                <a:effectLst>
                  <a:outerShdw blurRad="38100" dist="38100" dir="2700000" algn="tl">
                    <a:srgbClr val="000000">
                      <a:alpha val="43137"/>
                    </a:srgbClr>
                  </a:outerShdw>
                </a:effectLst>
              </a:rPr>
              <a:t>为通信双方建立一个短期内使用的密钥，称为</a:t>
            </a:r>
            <a:r>
              <a:rPr lang="zh-CN" altLang="en-US" sz="2200" dirty="0" smtClean="0">
                <a:solidFill>
                  <a:srgbClr val="0000FF"/>
                </a:solidFill>
                <a:effectLst>
                  <a:outerShdw blurRad="38100" dist="38100" dir="2700000" algn="tl">
                    <a:srgbClr val="000000">
                      <a:alpha val="43137"/>
                    </a:srgbClr>
                  </a:outerShdw>
                </a:effectLst>
              </a:rPr>
              <a:t>会话密钥</a:t>
            </a:r>
            <a:r>
              <a:rPr lang="zh-CN" altLang="en-US" sz="2200" dirty="0" smtClean="0">
                <a:effectLst>
                  <a:outerShdw blurRad="38100" dist="38100" dir="2700000" algn="tl">
                    <a:srgbClr val="000000">
                      <a:alpha val="43137"/>
                    </a:srgbClr>
                  </a:outerShdw>
                </a:effectLst>
              </a:rPr>
              <a:t>，并用主密钥加密会话密钥后分配给两个用户</a:t>
            </a:r>
          </a:p>
          <a:p>
            <a:pPr lvl="1" eaLnBrk="1" hangingPunct="1">
              <a:lnSpc>
                <a:spcPct val="110000"/>
              </a:lnSpc>
            </a:pPr>
            <a:r>
              <a:rPr lang="zh-CN" altLang="en-US" sz="2200" dirty="0" smtClean="0">
                <a:effectLst>
                  <a:outerShdw blurRad="38100" dist="38100" dir="2700000" algn="tl">
                    <a:srgbClr val="000000">
                      <a:alpha val="43137"/>
                    </a:srgbClr>
                  </a:outerShdw>
                </a:effectLst>
              </a:rPr>
              <a:t>这种分配密钥的方式在实际应用中较为普遍采用，如</a:t>
            </a:r>
            <a:r>
              <a:rPr lang="en-US" altLang="zh-CN" sz="2200" dirty="0" smtClean="0">
                <a:effectLst>
                  <a:outerShdw blurRad="38100" dist="38100" dir="2700000" algn="tl">
                    <a:srgbClr val="000000">
                      <a:alpha val="43137"/>
                    </a:srgbClr>
                  </a:outerShdw>
                </a:effectLst>
              </a:rPr>
              <a:t>Kerberos</a:t>
            </a:r>
            <a:r>
              <a:rPr lang="zh-CN" altLang="en-US" sz="2200" dirty="0" smtClean="0">
                <a:effectLst>
                  <a:outerShdw blurRad="38100" dist="38100" dir="2700000" algn="tl">
                    <a:srgbClr val="000000">
                      <a:alpha val="43137"/>
                    </a:srgbClr>
                  </a:outerShdw>
                </a:effectLst>
              </a:rPr>
              <a:t>系统采用的就是这种方式</a:t>
            </a:r>
            <a:endParaRPr lang="en-US" altLang="zh-CN" sz="2200" dirty="0" smtClean="0">
              <a:effectLst>
                <a:outerShdw blurRad="38100" dist="38100" dir="2700000" algn="tl">
                  <a:srgbClr val="000000">
                    <a:alpha val="43137"/>
                  </a:srgbClr>
                </a:outerShdw>
              </a:effectLst>
            </a:endParaRPr>
          </a:p>
          <a:p>
            <a:pPr eaLnBrk="1" hangingPunct="1">
              <a:lnSpc>
                <a:spcPct val="110000"/>
              </a:lnSpc>
            </a:pPr>
            <a:r>
              <a:rPr lang="en-US" altLang="zh-CN" sz="2200" dirty="0" smtClean="0"/>
              <a:t>Needham-Schroeder</a:t>
            </a:r>
            <a:r>
              <a:rPr lang="zh-CN" altLang="en-US" sz="2200" dirty="0" smtClean="0"/>
              <a:t>协议</a:t>
            </a:r>
          </a:p>
          <a:p>
            <a:pPr lvl="1" eaLnBrk="1" hangingPunct="1">
              <a:lnSpc>
                <a:spcPct val="110000"/>
              </a:lnSpc>
            </a:pPr>
            <a:r>
              <a:rPr lang="en-US" altLang="zh-CN" sz="2200" dirty="0" smtClean="0">
                <a:effectLst>
                  <a:outerShdw blurRad="38100" dist="38100" dir="2700000" algn="tl">
                    <a:srgbClr val="000000">
                      <a:alpha val="43137"/>
                    </a:srgbClr>
                  </a:outerShdw>
                </a:effectLst>
              </a:rPr>
              <a:t>1978</a:t>
            </a:r>
            <a:r>
              <a:rPr lang="zh-CN" altLang="en-US" sz="2200" dirty="0" smtClean="0">
                <a:effectLst>
                  <a:outerShdw blurRad="38100" dist="38100" dir="2700000" algn="tl">
                    <a:srgbClr val="000000">
                      <a:alpha val="43137"/>
                    </a:srgbClr>
                  </a:outerShdw>
                </a:effectLst>
              </a:rPr>
              <a:t>年，</a:t>
            </a:r>
            <a:r>
              <a:rPr lang="en-US" altLang="zh-CN" sz="2200" dirty="0" smtClean="0">
                <a:effectLst>
                  <a:outerShdw blurRad="38100" dist="38100" dir="2700000" algn="tl">
                    <a:srgbClr val="000000">
                      <a:alpha val="43137"/>
                    </a:srgbClr>
                  </a:outerShdw>
                </a:effectLst>
              </a:rPr>
              <a:t>Needham</a:t>
            </a:r>
            <a:r>
              <a:rPr lang="zh-CN" altLang="en-US" sz="2200" dirty="0" smtClean="0">
                <a:effectLst>
                  <a:outerShdw blurRad="38100" dist="38100" dir="2700000" algn="tl">
                    <a:srgbClr val="000000">
                      <a:alpha val="43137"/>
                    </a:srgbClr>
                  </a:outerShdw>
                </a:effectLst>
              </a:rPr>
              <a:t>和</a:t>
            </a:r>
            <a:r>
              <a:rPr lang="en-US" altLang="zh-CN" sz="2200" dirty="0" smtClean="0">
                <a:effectLst>
                  <a:outerShdw blurRad="38100" dist="38100" dir="2700000" algn="tl">
                    <a:srgbClr val="000000">
                      <a:alpha val="43137"/>
                    </a:srgbClr>
                  </a:outerShdw>
                </a:effectLst>
              </a:rPr>
              <a:t>Schroeder</a:t>
            </a:r>
            <a:r>
              <a:rPr lang="zh-CN" altLang="en-US" sz="2200" dirty="0" smtClean="0">
                <a:effectLst>
                  <a:outerShdw blurRad="38100" dist="38100" dir="2700000" algn="tl">
                    <a:srgbClr val="000000">
                      <a:alpha val="43137"/>
                    </a:srgbClr>
                  </a:outerShdw>
                </a:effectLst>
              </a:rPr>
              <a:t>设计的著名的采用</a:t>
            </a:r>
            <a:r>
              <a:rPr lang="en-US" altLang="zh-CN" sz="2200" dirty="0" smtClean="0">
                <a:effectLst>
                  <a:outerShdw blurRad="38100" dist="38100" dir="2700000" algn="tl">
                    <a:srgbClr val="000000">
                      <a:alpha val="43137"/>
                    </a:srgbClr>
                  </a:outerShdw>
                </a:effectLst>
              </a:rPr>
              <a:t>KDC</a:t>
            </a:r>
            <a:r>
              <a:rPr lang="zh-CN" altLang="en-US" sz="2200" dirty="0" smtClean="0">
                <a:effectLst>
                  <a:outerShdw blurRad="38100" dist="38100" dir="2700000" algn="tl">
                    <a:srgbClr val="000000">
                      <a:alpha val="43137"/>
                    </a:srgbClr>
                  </a:outerShdw>
                </a:effectLst>
              </a:rPr>
              <a:t>的密钥分配过程</a:t>
            </a:r>
          </a:p>
          <a:p>
            <a:pPr lvl="1" eaLnBrk="1" hangingPunct="1">
              <a:lnSpc>
                <a:spcPct val="110000"/>
              </a:lnSpc>
            </a:pPr>
            <a:r>
              <a:rPr lang="zh-CN" altLang="en-US" sz="2200" dirty="0" smtClean="0">
                <a:effectLst>
                  <a:outerShdw blurRad="38100" dist="38100" dir="2700000" algn="tl">
                    <a:srgbClr val="000000">
                      <a:alpha val="43137"/>
                    </a:srgbClr>
                  </a:outerShdw>
                </a:effectLst>
              </a:rPr>
              <a:t>若用户</a:t>
            </a:r>
            <a:r>
              <a:rPr lang="en-US" altLang="zh-CN" sz="2200" dirty="0" smtClean="0">
                <a:effectLst>
                  <a:outerShdw blurRad="38100" dist="38100" dir="2700000" algn="tl">
                    <a:srgbClr val="000000">
                      <a:alpha val="43137"/>
                    </a:srgbClr>
                  </a:outerShdw>
                </a:effectLst>
              </a:rPr>
              <a:t>A</a:t>
            </a:r>
            <a:r>
              <a:rPr lang="zh-CN" altLang="en-US" sz="2200" dirty="0" smtClean="0">
                <a:effectLst>
                  <a:outerShdw blurRad="38100" dist="38100" dir="2700000" algn="tl">
                    <a:srgbClr val="000000">
                      <a:alpha val="43137"/>
                    </a:srgbClr>
                  </a:outerShdw>
                </a:effectLst>
              </a:rPr>
              <a:t>欲与用户</a:t>
            </a:r>
            <a:r>
              <a:rPr lang="en-US" altLang="zh-CN" sz="2200" dirty="0" smtClean="0">
                <a:effectLst>
                  <a:outerShdw blurRad="38100" dist="38100" dir="2700000" algn="tl">
                    <a:srgbClr val="000000">
                      <a:alpha val="43137"/>
                    </a:srgbClr>
                  </a:outerShdw>
                </a:effectLst>
              </a:rPr>
              <a:t>B</a:t>
            </a:r>
            <a:r>
              <a:rPr lang="zh-CN" altLang="en-US" sz="2200" dirty="0" smtClean="0">
                <a:effectLst>
                  <a:outerShdw blurRad="38100" dist="38100" dir="2700000" algn="tl">
                    <a:srgbClr val="000000">
                      <a:alpha val="43137"/>
                    </a:srgbClr>
                  </a:outerShdw>
                </a:effectLst>
              </a:rPr>
              <a:t>通信，则用户</a:t>
            </a:r>
            <a:r>
              <a:rPr lang="en-US" altLang="zh-CN" sz="2200" dirty="0" smtClean="0">
                <a:effectLst>
                  <a:outerShdw blurRad="38100" dist="38100" dir="2700000" algn="tl">
                    <a:srgbClr val="000000">
                      <a:alpha val="43137"/>
                    </a:srgbClr>
                  </a:outerShdw>
                </a:effectLst>
              </a:rPr>
              <a:t>A</a:t>
            </a:r>
            <a:r>
              <a:rPr lang="zh-CN" altLang="en-US" sz="2200" dirty="0" smtClean="0">
                <a:effectLst>
                  <a:outerShdw blurRad="38100" dist="38100" dir="2700000" algn="tl">
                    <a:srgbClr val="000000">
                      <a:alpha val="43137"/>
                    </a:srgbClr>
                  </a:outerShdw>
                </a:effectLst>
              </a:rPr>
              <a:t>向鉴别服务器申请会话密钥。在会话密钥的分配过程中，双方身份得以鉴别</a:t>
            </a:r>
          </a:p>
        </p:txBody>
      </p:sp>
      <p:sp>
        <p:nvSpPr>
          <p:cNvPr id="4" name="灯片编号占位符 3"/>
          <p:cNvSpPr>
            <a:spLocks noGrp="1"/>
          </p:cNvSpPr>
          <p:nvPr>
            <p:ph type="sldNum" sz="quarter" idx="12"/>
          </p:nvPr>
        </p:nvSpPr>
        <p:spPr>
          <a:xfrm>
            <a:off x="7391400" y="6477000"/>
            <a:ext cx="1295400" cy="304800"/>
          </a:xfrm>
        </p:spPr>
        <p:txBody>
          <a:bodyPr/>
          <a:lstStyle/>
          <a:p>
            <a:pPr>
              <a:defRPr/>
            </a:pPr>
            <a:fld id="{896E1043-1F2A-4C9B-855A-0B3264F68AF7}" type="slidenum">
              <a:rPr lang="en-US" altLang="zh-CN" smtClean="0"/>
              <a:pPr>
                <a:defRPr/>
              </a:pPr>
              <a:t>22</a:t>
            </a:fld>
            <a:r>
              <a:rPr lang="en-US" altLang="zh-CN" dirty="0" smtClean="0"/>
              <a:t>/</a:t>
            </a:r>
            <a:endParaRPr lang="en-US" altLang="zh-CN" dirty="0"/>
          </a:p>
        </p:txBody>
      </p:sp>
      <p:sp>
        <p:nvSpPr>
          <p:cNvPr id="5" name="标题 1"/>
          <p:cNvSpPr txBox="1">
            <a:spLocks/>
          </p:cNvSpPr>
          <p:nvPr/>
        </p:nvSpPr>
        <p:spPr bwMode="auto">
          <a:xfrm>
            <a:off x="533400" y="0"/>
            <a:ext cx="7696200" cy="304800"/>
          </a:xfrm>
          <a:prstGeom prst="rect">
            <a:avLst/>
          </a:prstGeom>
          <a:solidFill>
            <a:schemeClr val="accent5"/>
          </a:solidFill>
          <a:ln w="9525">
            <a:noFill/>
            <a:miter lim="800000"/>
            <a:headEnd/>
            <a:tailEnd/>
          </a:ln>
        </p:spPr>
        <p:txBody>
          <a:bodyPr vert="horz" wrap="square" lIns="91440" tIns="45720" rIns="91440" bIns="45720" numCol="1" anchor="b" anchorCtr="0" compatLnSpc="1">
            <a:prstTxWarp prst="textNoShape">
              <a:avLst/>
            </a:prstTxWarp>
          </a:bodyPr>
          <a:lstStyle/>
          <a:p>
            <a:pPr algn="l" eaLnBrk="0" hangingPunct="0">
              <a:defRPr/>
            </a:pPr>
            <a:r>
              <a:rPr lang="zh-CN" altLang="en-US" sz="1800" kern="0" dirty="0" smtClean="0">
                <a:solidFill>
                  <a:srgbClr val="004C00"/>
                </a:solidFill>
                <a:effectLst>
                  <a:outerShdw blurRad="38100" dist="38100" dir="2700000" algn="tl">
                    <a:srgbClr val="000000">
                      <a:alpha val="43137"/>
                    </a:srgbClr>
                  </a:outerShdw>
                </a:effectLst>
                <a:latin typeface="+mj-lt"/>
                <a:ea typeface="+mj-ea"/>
                <a:cs typeface="+mj-cs"/>
              </a:rPr>
              <a:t>第七章 密码协议：</a:t>
            </a:r>
            <a:r>
              <a:rPr lang="en-US" altLang="zh-CN" sz="1800" kern="0" dirty="0" smtClean="0">
                <a:solidFill>
                  <a:srgbClr val="004C00"/>
                </a:solidFill>
                <a:effectLst>
                  <a:outerShdw blurRad="38100" dist="38100" dir="2700000" algn="tl">
                    <a:srgbClr val="000000">
                      <a:alpha val="43137"/>
                    </a:srgbClr>
                  </a:outerShdw>
                </a:effectLst>
                <a:latin typeface="+mj-lt"/>
                <a:ea typeface="+mj-ea"/>
                <a:cs typeface="+mj-cs"/>
              </a:rPr>
              <a:t>7.3 </a:t>
            </a:r>
            <a:r>
              <a:rPr lang="zh-CN" altLang="en-US" sz="1800" kern="0" dirty="0" smtClean="0">
                <a:solidFill>
                  <a:srgbClr val="004C00"/>
                </a:solidFill>
                <a:effectLst>
                  <a:outerShdw blurRad="38100" dist="38100" dir="2700000" algn="tl">
                    <a:srgbClr val="000000">
                      <a:alpha val="43137"/>
                    </a:srgbClr>
                  </a:outerShdw>
                </a:effectLst>
                <a:latin typeface="+mj-lt"/>
                <a:ea typeface="+mj-ea"/>
                <a:cs typeface="+mj-cs"/>
              </a:rPr>
              <a:t>密钥建立认证协议</a:t>
            </a: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7.3.1 NS</a:t>
            </a:r>
            <a:r>
              <a:rPr lang="zh-CN" altLang="en-US" dirty="0" smtClean="0"/>
              <a:t>密钥分配协议</a:t>
            </a:r>
            <a:endParaRPr lang="zh-CN" altLang="en-US" dirty="0"/>
          </a:p>
        </p:txBody>
      </p:sp>
      <p:sp>
        <p:nvSpPr>
          <p:cNvPr id="3" name="内容占位符 2"/>
          <p:cNvSpPr>
            <a:spLocks noGrp="1"/>
          </p:cNvSpPr>
          <p:nvPr>
            <p:ph idx="1"/>
          </p:nvPr>
        </p:nvSpPr>
        <p:spPr>
          <a:xfrm>
            <a:off x="228600" y="838200"/>
            <a:ext cx="8458200" cy="3276600"/>
          </a:xfrm>
        </p:spPr>
        <p:txBody>
          <a:bodyPr/>
          <a:lstStyle/>
          <a:p>
            <a:pPr eaLnBrk="1" hangingPunct="1"/>
            <a:r>
              <a:rPr lang="zh-CN" altLang="en-US" sz="2000" dirty="0" smtClean="0">
                <a:solidFill>
                  <a:srgbClr val="0000FF"/>
                </a:solidFill>
                <a:latin typeface="Times New Roman" pitchFamily="18" charset="0"/>
              </a:rPr>
              <a:t>假定两个用户</a:t>
            </a:r>
            <a:r>
              <a:rPr lang="en-US" altLang="zh-CN" sz="2000" dirty="0" smtClean="0">
                <a:solidFill>
                  <a:srgbClr val="0000FF"/>
                </a:solidFill>
                <a:latin typeface="Times New Roman" pitchFamily="18" charset="0"/>
              </a:rPr>
              <a:t>A</a:t>
            </a:r>
            <a:r>
              <a:rPr lang="zh-CN" altLang="en-US" sz="2000" dirty="0" smtClean="0">
                <a:solidFill>
                  <a:srgbClr val="0000FF"/>
                </a:solidFill>
                <a:latin typeface="Times New Roman" pitchFamily="18" charset="0"/>
              </a:rPr>
              <a:t>、</a:t>
            </a:r>
            <a:r>
              <a:rPr lang="en-US" altLang="zh-CN" sz="2000" dirty="0" smtClean="0">
                <a:solidFill>
                  <a:srgbClr val="0000FF"/>
                </a:solidFill>
                <a:latin typeface="Times New Roman" pitchFamily="18" charset="0"/>
              </a:rPr>
              <a:t>B</a:t>
            </a:r>
            <a:r>
              <a:rPr lang="zh-CN" altLang="en-US" sz="2000" dirty="0" smtClean="0">
                <a:solidFill>
                  <a:srgbClr val="0000FF"/>
                </a:solidFill>
                <a:latin typeface="Times New Roman" pitchFamily="18" charset="0"/>
              </a:rPr>
              <a:t>分别与密钥分配中心</a:t>
            </a:r>
            <a:r>
              <a:rPr lang="en-US" altLang="zh-CN" sz="2000" dirty="0" smtClean="0">
                <a:solidFill>
                  <a:srgbClr val="0000FF"/>
                </a:solidFill>
                <a:latin typeface="Times New Roman" pitchFamily="18" charset="0"/>
              </a:rPr>
              <a:t>KDC</a:t>
            </a:r>
            <a:r>
              <a:rPr lang="en-US" altLang="zh-CN" sz="2000" dirty="0" smtClean="0">
                <a:latin typeface="Times New Roman" pitchFamily="18" charset="0"/>
              </a:rPr>
              <a:t> </a:t>
            </a:r>
            <a:r>
              <a:rPr lang="zh-CN" altLang="en-US" sz="2000" dirty="0" smtClean="0">
                <a:solidFill>
                  <a:srgbClr val="0000FF"/>
                </a:solidFill>
                <a:latin typeface="Times New Roman" pitchFamily="18" charset="0"/>
              </a:rPr>
              <a:t>有一个共享的主密钥</a:t>
            </a:r>
            <a:r>
              <a:rPr lang="en-US" altLang="zh-CN" sz="2000" i="1" dirty="0" smtClean="0">
                <a:solidFill>
                  <a:srgbClr val="0000FF"/>
                </a:solidFill>
                <a:latin typeface="Times New Roman" pitchFamily="18" charset="0"/>
              </a:rPr>
              <a:t>K</a:t>
            </a:r>
            <a:r>
              <a:rPr lang="en-US" altLang="zh-CN" sz="2000" i="1" baseline="-25000" dirty="0" smtClean="0">
                <a:solidFill>
                  <a:srgbClr val="0000FF"/>
                </a:solidFill>
                <a:latin typeface="Times New Roman" pitchFamily="18" charset="0"/>
              </a:rPr>
              <a:t>A</a:t>
            </a:r>
            <a:r>
              <a:rPr lang="zh-CN" altLang="en-US" sz="2000" dirty="0" smtClean="0">
                <a:solidFill>
                  <a:srgbClr val="0000FF"/>
                </a:solidFill>
                <a:latin typeface="Times New Roman" pitchFamily="18" charset="0"/>
              </a:rPr>
              <a:t>和</a:t>
            </a:r>
            <a:r>
              <a:rPr lang="en-US" altLang="zh-CN" sz="2000" i="1" dirty="0" smtClean="0">
                <a:solidFill>
                  <a:srgbClr val="0000FF"/>
                </a:solidFill>
                <a:latin typeface="Times New Roman" pitchFamily="18" charset="0"/>
              </a:rPr>
              <a:t>K</a:t>
            </a:r>
            <a:r>
              <a:rPr lang="en-US" altLang="zh-CN" sz="2000" i="1" baseline="-25000" dirty="0" smtClean="0">
                <a:solidFill>
                  <a:srgbClr val="0000FF"/>
                </a:solidFill>
                <a:latin typeface="Times New Roman" pitchFamily="18" charset="0"/>
              </a:rPr>
              <a:t>B</a:t>
            </a:r>
            <a:r>
              <a:rPr lang="zh-CN" altLang="en-US" sz="2000" dirty="0" smtClean="0">
                <a:latin typeface="Times New Roman" pitchFamily="18" charset="0"/>
              </a:rPr>
              <a:t>，</a:t>
            </a:r>
            <a:r>
              <a:rPr lang="en-US" altLang="zh-CN" sz="2000" dirty="0" smtClean="0">
                <a:latin typeface="Times New Roman" pitchFamily="18" charset="0"/>
              </a:rPr>
              <a:t>A</a:t>
            </a:r>
            <a:r>
              <a:rPr lang="zh-CN" altLang="en-US" sz="2000" dirty="0" smtClean="0">
                <a:latin typeface="Times New Roman" pitchFamily="18" charset="0"/>
              </a:rPr>
              <a:t>希望与</a:t>
            </a:r>
            <a:r>
              <a:rPr lang="en-US" altLang="zh-CN" sz="2000" dirty="0" smtClean="0">
                <a:latin typeface="Times New Roman" pitchFamily="18" charset="0"/>
              </a:rPr>
              <a:t>B</a:t>
            </a:r>
            <a:r>
              <a:rPr lang="zh-CN" altLang="en-US" sz="2000" dirty="0" smtClean="0">
                <a:latin typeface="Times New Roman" pitchFamily="18" charset="0"/>
              </a:rPr>
              <a:t>建立一个共享的</a:t>
            </a:r>
            <a:r>
              <a:rPr lang="zh-CN" altLang="en-US" sz="2000" dirty="0" smtClean="0">
                <a:solidFill>
                  <a:srgbClr val="0000FF"/>
                </a:solidFill>
                <a:latin typeface="Times New Roman" pitchFamily="18" charset="0"/>
              </a:rPr>
              <a:t>一次性会话密钥</a:t>
            </a:r>
            <a:endParaRPr lang="zh-CN" altLang="en-US" sz="2000" dirty="0" smtClean="0"/>
          </a:p>
        </p:txBody>
      </p:sp>
      <p:sp>
        <p:nvSpPr>
          <p:cNvPr id="4" name="灯片编号占位符 3"/>
          <p:cNvSpPr>
            <a:spLocks noGrp="1"/>
          </p:cNvSpPr>
          <p:nvPr>
            <p:ph type="sldNum" sz="quarter" idx="12"/>
          </p:nvPr>
        </p:nvSpPr>
        <p:spPr>
          <a:xfrm>
            <a:off x="7391400" y="6477000"/>
            <a:ext cx="1295400" cy="304800"/>
          </a:xfrm>
        </p:spPr>
        <p:txBody>
          <a:bodyPr/>
          <a:lstStyle/>
          <a:p>
            <a:pPr>
              <a:defRPr/>
            </a:pPr>
            <a:fld id="{896E1043-1F2A-4C9B-855A-0B3264F68AF7}" type="slidenum">
              <a:rPr lang="en-US" altLang="zh-CN" smtClean="0"/>
              <a:pPr>
                <a:defRPr/>
              </a:pPr>
              <a:t>23</a:t>
            </a:fld>
            <a:r>
              <a:rPr lang="en-US" altLang="zh-CN" dirty="0" smtClean="0"/>
              <a:t>/</a:t>
            </a:r>
            <a:endParaRPr lang="en-US" altLang="zh-CN" dirty="0"/>
          </a:p>
        </p:txBody>
      </p:sp>
      <p:sp>
        <p:nvSpPr>
          <p:cNvPr id="5" name="标题 1"/>
          <p:cNvSpPr txBox="1">
            <a:spLocks/>
          </p:cNvSpPr>
          <p:nvPr/>
        </p:nvSpPr>
        <p:spPr bwMode="auto">
          <a:xfrm>
            <a:off x="533400" y="0"/>
            <a:ext cx="7696200" cy="304800"/>
          </a:xfrm>
          <a:prstGeom prst="rect">
            <a:avLst/>
          </a:prstGeom>
          <a:solidFill>
            <a:schemeClr val="accent5"/>
          </a:solidFill>
          <a:ln w="9525">
            <a:noFill/>
            <a:miter lim="800000"/>
            <a:headEnd/>
            <a:tailEnd/>
          </a:ln>
        </p:spPr>
        <p:txBody>
          <a:bodyPr vert="horz" wrap="square" lIns="91440" tIns="45720" rIns="91440" bIns="45720" numCol="1" anchor="b" anchorCtr="0" compatLnSpc="1">
            <a:prstTxWarp prst="textNoShape">
              <a:avLst/>
            </a:prstTxWarp>
          </a:bodyPr>
          <a:lstStyle/>
          <a:p>
            <a:pPr algn="l" eaLnBrk="0" hangingPunct="0">
              <a:defRPr/>
            </a:pPr>
            <a:r>
              <a:rPr lang="zh-CN" altLang="en-US" sz="1800" kern="0" dirty="0" smtClean="0">
                <a:solidFill>
                  <a:srgbClr val="004C00"/>
                </a:solidFill>
                <a:effectLst>
                  <a:outerShdw blurRad="38100" dist="38100" dir="2700000" algn="tl">
                    <a:srgbClr val="000000">
                      <a:alpha val="43137"/>
                    </a:srgbClr>
                  </a:outerShdw>
                </a:effectLst>
                <a:latin typeface="+mj-lt"/>
                <a:ea typeface="+mj-ea"/>
                <a:cs typeface="+mj-cs"/>
              </a:rPr>
              <a:t>第七章 密码协议：</a:t>
            </a:r>
            <a:r>
              <a:rPr lang="en-US" altLang="zh-CN" sz="1800" kern="0" dirty="0" smtClean="0">
                <a:solidFill>
                  <a:srgbClr val="004C00"/>
                </a:solidFill>
                <a:effectLst>
                  <a:outerShdw blurRad="38100" dist="38100" dir="2700000" algn="tl">
                    <a:srgbClr val="000000">
                      <a:alpha val="43137"/>
                    </a:srgbClr>
                  </a:outerShdw>
                </a:effectLst>
                <a:latin typeface="+mj-lt"/>
                <a:ea typeface="+mj-ea"/>
                <a:cs typeface="+mj-cs"/>
              </a:rPr>
              <a:t>7.3 </a:t>
            </a:r>
            <a:r>
              <a:rPr lang="zh-CN" altLang="en-US" sz="1800" kern="0" dirty="0" smtClean="0">
                <a:solidFill>
                  <a:srgbClr val="004C00"/>
                </a:solidFill>
                <a:effectLst>
                  <a:outerShdw blurRad="38100" dist="38100" dir="2700000" algn="tl">
                    <a:srgbClr val="000000">
                      <a:alpha val="43137"/>
                    </a:srgbClr>
                  </a:outerShdw>
                </a:effectLst>
                <a:latin typeface="+mj-lt"/>
                <a:ea typeface="+mj-ea"/>
                <a:cs typeface="+mj-cs"/>
              </a:rPr>
              <a:t>密钥建立认证协议</a:t>
            </a:r>
          </a:p>
        </p:txBody>
      </p:sp>
      <p:graphicFrame>
        <p:nvGraphicFramePr>
          <p:cNvPr id="937986" name="Object 2"/>
          <p:cNvGraphicFramePr>
            <a:graphicFrameLocks noChangeAspect="1"/>
          </p:cNvGraphicFramePr>
          <p:nvPr>
            <p:extLst>
              <p:ext uri="{D42A27DB-BD31-4B8C-83A1-F6EECF244321}">
                <p14:modId xmlns:p14="http://schemas.microsoft.com/office/powerpoint/2010/main" xmlns="" val="3705955393"/>
              </p:ext>
            </p:extLst>
          </p:nvPr>
        </p:nvGraphicFramePr>
        <p:xfrm>
          <a:off x="3505200" y="3048000"/>
          <a:ext cx="5562600" cy="3386137"/>
        </p:xfrm>
        <a:graphic>
          <a:graphicData uri="http://schemas.openxmlformats.org/presentationml/2006/ole">
            <p:oleObj spid="_x0000_s938011" name="Visio" r:id="rId3" imgW="5164779" imgH="2662895" progId="Visio.Drawing.11">
              <p:embed/>
            </p:oleObj>
          </a:graphicData>
        </a:graphic>
      </p:graphicFrame>
      <p:sp>
        <p:nvSpPr>
          <p:cNvPr id="7" name="Rectangle 3"/>
          <p:cNvSpPr txBox="1">
            <a:spLocks noChangeArrowheads="1"/>
          </p:cNvSpPr>
          <p:nvPr/>
        </p:nvSpPr>
        <p:spPr bwMode="auto">
          <a:xfrm>
            <a:off x="76200" y="1676400"/>
            <a:ext cx="7086600" cy="487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692150" lvl="1" indent="-347663" algn="l">
              <a:spcBef>
                <a:spcPct val="40000"/>
              </a:spcBef>
              <a:spcAft>
                <a:spcPct val="10000"/>
              </a:spcAft>
              <a:buClr>
                <a:schemeClr val="accent2"/>
              </a:buClr>
              <a:buSzPct val="70000"/>
              <a:buFont typeface="Wingdings" pitchFamily="2" charset="2"/>
              <a:buChar char="l"/>
            </a:pPr>
            <a:r>
              <a:rPr kumimoji="0" lang="en-US" altLang="zh-CN" sz="2000" b="1" i="0" u="none" strike="noStrike" kern="0" cap="none" spc="0" normalizeH="0" baseline="0" noProof="0" dirty="0" smtClean="0">
                <a:ln>
                  <a:noFill/>
                </a:ln>
                <a:solidFill>
                  <a:schemeClr val="tx1"/>
                </a:solidFill>
                <a:effectLst/>
                <a:uLnTx/>
                <a:uFillTx/>
                <a:latin typeface="Times New Roman" pitchFamily="18" charset="0"/>
                <a:ea typeface="+mn-ea"/>
              </a:rPr>
              <a:t>① A→KDC</a:t>
            </a:r>
            <a:r>
              <a:rPr kumimoji="0" lang="zh-CN" altLang="en-US" sz="2000" b="1" i="0" u="none" strike="noStrike" kern="0" cap="none" spc="0" normalizeH="0" baseline="0" noProof="0" dirty="0" smtClean="0">
                <a:ln>
                  <a:noFill/>
                </a:ln>
                <a:solidFill>
                  <a:schemeClr val="tx1"/>
                </a:solidFill>
                <a:effectLst/>
                <a:uLnTx/>
                <a:uFillTx/>
                <a:latin typeface="Times New Roman" pitchFamily="18" charset="0"/>
                <a:ea typeface="+mn-ea"/>
              </a:rPr>
              <a:t>：</a:t>
            </a:r>
            <a:r>
              <a:rPr kumimoji="0" lang="en-US" altLang="zh-CN" sz="2000" b="1" i="1" u="none" strike="noStrike" kern="0" cap="none" spc="0" normalizeH="0" baseline="0" noProof="0" dirty="0" smtClean="0">
                <a:ln>
                  <a:noFill/>
                </a:ln>
                <a:solidFill>
                  <a:schemeClr val="tx1"/>
                </a:solidFill>
                <a:effectLst/>
                <a:uLnTx/>
                <a:uFillTx/>
                <a:latin typeface="Times New Roman" pitchFamily="18" charset="0"/>
                <a:ea typeface="+mn-ea"/>
              </a:rPr>
              <a:t>ID</a:t>
            </a:r>
            <a:r>
              <a:rPr kumimoji="0" lang="en-US" altLang="zh-CN" sz="2000" b="1" i="1" u="none" strike="noStrike" kern="0" cap="none" spc="0" normalizeH="0" baseline="-25000" noProof="0" dirty="0" smtClean="0">
                <a:ln>
                  <a:noFill/>
                </a:ln>
                <a:solidFill>
                  <a:schemeClr val="tx1"/>
                </a:solidFill>
                <a:effectLst/>
                <a:uLnTx/>
                <a:uFillTx/>
                <a:latin typeface="Times New Roman" pitchFamily="18" charset="0"/>
                <a:ea typeface="+mn-ea"/>
              </a:rPr>
              <a:t>A</a:t>
            </a:r>
            <a:r>
              <a:rPr kumimoji="0" lang="en-US" altLang="zh-CN" sz="2000" b="1" i="0" u="none" strike="noStrike" kern="0" cap="none" spc="0" normalizeH="0" baseline="0" noProof="0" dirty="0" smtClean="0">
                <a:ln>
                  <a:noFill/>
                </a:ln>
                <a:solidFill>
                  <a:schemeClr val="tx1"/>
                </a:solidFill>
                <a:effectLst/>
                <a:uLnTx/>
                <a:uFillTx/>
                <a:latin typeface="Times New Roman" pitchFamily="18" charset="0"/>
                <a:ea typeface="+mn-ea"/>
              </a:rPr>
              <a:t>‖</a:t>
            </a:r>
            <a:r>
              <a:rPr kumimoji="0" lang="en-US" altLang="zh-CN" sz="2000" b="1" i="1" u="none" strike="noStrike" kern="0" cap="none" spc="0" normalizeH="0" baseline="0" noProof="0" dirty="0" smtClean="0">
                <a:ln>
                  <a:noFill/>
                </a:ln>
                <a:solidFill>
                  <a:schemeClr val="tx1"/>
                </a:solidFill>
                <a:effectLst/>
                <a:uLnTx/>
                <a:uFillTx/>
                <a:latin typeface="Times New Roman" pitchFamily="18" charset="0"/>
                <a:ea typeface="+mn-ea"/>
              </a:rPr>
              <a:t>ID</a:t>
            </a:r>
            <a:r>
              <a:rPr kumimoji="0" lang="en-US" altLang="zh-CN" sz="2000" b="1" i="1" u="none" strike="noStrike" kern="0" cap="none" spc="0" normalizeH="0" baseline="-25000" noProof="0" dirty="0" smtClean="0">
                <a:ln>
                  <a:noFill/>
                </a:ln>
                <a:solidFill>
                  <a:schemeClr val="tx1"/>
                </a:solidFill>
                <a:effectLst/>
                <a:uLnTx/>
                <a:uFillTx/>
                <a:latin typeface="Times New Roman" pitchFamily="18" charset="0"/>
                <a:ea typeface="+mn-ea"/>
              </a:rPr>
              <a:t>B</a:t>
            </a:r>
            <a:r>
              <a:rPr kumimoji="0" lang="en-US" altLang="zh-CN" sz="2000" b="1" i="0" u="none" strike="noStrike" kern="0" cap="none" spc="0" normalizeH="0" baseline="0" noProof="0" dirty="0" smtClean="0">
                <a:ln>
                  <a:noFill/>
                </a:ln>
                <a:solidFill>
                  <a:schemeClr val="tx1"/>
                </a:solidFill>
                <a:effectLst/>
                <a:uLnTx/>
                <a:uFillTx/>
                <a:latin typeface="Times New Roman" pitchFamily="18" charset="0"/>
                <a:ea typeface="+mn-ea"/>
              </a:rPr>
              <a:t>‖</a:t>
            </a:r>
            <a:r>
              <a:rPr kumimoji="0" lang="en-US" altLang="zh-CN" sz="2000" b="1" i="1" u="none" strike="noStrike" kern="0" cap="none" spc="0" normalizeH="0" baseline="0" noProof="0" dirty="0" smtClean="0">
                <a:ln>
                  <a:noFill/>
                </a:ln>
                <a:solidFill>
                  <a:schemeClr val="tx1"/>
                </a:solidFill>
                <a:effectLst/>
                <a:uLnTx/>
                <a:uFillTx/>
                <a:latin typeface="Times New Roman" pitchFamily="18" charset="0"/>
                <a:ea typeface="+mn-ea"/>
              </a:rPr>
              <a:t>N</a:t>
            </a:r>
            <a:r>
              <a:rPr kumimoji="0" lang="en-US" altLang="zh-CN" sz="2000" b="1" i="0" u="none" strike="noStrike" kern="0" cap="none" spc="0" normalizeH="0" baseline="-25000" noProof="0" dirty="0" smtClean="0">
                <a:ln>
                  <a:noFill/>
                </a:ln>
                <a:solidFill>
                  <a:schemeClr val="tx1"/>
                </a:solidFill>
                <a:effectLst/>
                <a:uLnTx/>
                <a:uFillTx/>
                <a:latin typeface="Times New Roman" pitchFamily="18" charset="0"/>
                <a:ea typeface="+mn-ea"/>
              </a:rPr>
              <a:t>1 </a:t>
            </a:r>
            <a:r>
              <a:rPr lang="en-US" altLang="zh-CN" sz="2000" dirty="0" smtClean="0">
                <a:solidFill>
                  <a:srgbClr val="004C00"/>
                </a:solidFill>
                <a:latin typeface="Times New Roman" pitchFamily="18" charset="0"/>
              </a:rPr>
              <a:t>// A</a:t>
            </a:r>
            <a:r>
              <a:rPr lang="zh-CN" altLang="en-US" sz="2000" dirty="0" smtClean="0">
                <a:solidFill>
                  <a:srgbClr val="004C00"/>
                </a:solidFill>
                <a:latin typeface="Times New Roman" pitchFamily="18" charset="0"/>
              </a:rPr>
              <a:t>向</a:t>
            </a:r>
            <a:r>
              <a:rPr lang="en-US" altLang="zh-CN" sz="2000" dirty="0" smtClean="0">
                <a:solidFill>
                  <a:srgbClr val="004C00"/>
                </a:solidFill>
                <a:latin typeface="Times New Roman" pitchFamily="18" charset="0"/>
              </a:rPr>
              <a:t>KDC</a:t>
            </a:r>
            <a:r>
              <a:rPr lang="zh-CN" altLang="en-US" sz="2000" dirty="0" smtClean="0">
                <a:solidFill>
                  <a:srgbClr val="004C00"/>
                </a:solidFill>
                <a:latin typeface="Times New Roman" pitchFamily="18" charset="0"/>
              </a:rPr>
              <a:t>发出会话密钥请求</a:t>
            </a:r>
            <a:endParaRPr kumimoji="0" lang="en-US" altLang="zh-CN" sz="2000" b="1" i="0" u="none" strike="noStrike" kern="0" cap="none" spc="0" normalizeH="0" baseline="-25000" noProof="0" dirty="0" smtClean="0">
              <a:ln>
                <a:noFill/>
              </a:ln>
              <a:solidFill>
                <a:srgbClr val="004C00"/>
              </a:solidFill>
              <a:effectLst/>
              <a:uLnTx/>
              <a:uFillTx/>
              <a:latin typeface="Times New Roman" pitchFamily="18" charset="0"/>
              <a:ea typeface="+mn-ea"/>
            </a:endParaRPr>
          </a:p>
          <a:p>
            <a:pPr marL="692150" marR="0" lvl="1" indent="-347663" algn="l" defTabSz="914400" rtl="0" eaLnBrk="1" fontAlgn="base" latinLnBrk="0" hangingPunct="1">
              <a:lnSpc>
                <a:spcPct val="100000"/>
              </a:lnSpc>
              <a:spcBef>
                <a:spcPct val="40000"/>
              </a:spcBef>
              <a:spcAft>
                <a:spcPct val="10000"/>
              </a:spcAft>
              <a:buClr>
                <a:schemeClr val="accent2"/>
              </a:buClr>
              <a:buSzPct val="70000"/>
              <a:buFont typeface="Wingdings" pitchFamily="2" charset="2"/>
              <a:buChar char="l"/>
              <a:tabLst/>
              <a:defRPr/>
            </a:pPr>
            <a:r>
              <a:rPr kumimoji="0" lang="en-US" altLang="zh-CN" sz="2000" b="1" i="0" u="none" strike="noStrike" kern="0" cap="none" spc="0" normalizeH="0" baseline="0" noProof="0" dirty="0" smtClean="0">
                <a:ln>
                  <a:noFill/>
                </a:ln>
                <a:solidFill>
                  <a:schemeClr val="tx1"/>
                </a:solidFill>
                <a:effectLst/>
                <a:uLnTx/>
                <a:uFillTx/>
                <a:latin typeface="Times New Roman" pitchFamily="18" charset="0"/>
                <a:ea typeface="+mn-ea"/>
              </a:rPr>
              <a:t>② KDC→A</a:t>
            </a:r>
            <a:r>
              <a:rPr kumimoji="0" lang="zh-CN" altLang="en-US" sz="2000" b="1" i="0" u="none" strike="noStrike" kern="0" cap="none" spc="0" normalizeH="0" baseline="0" noProof="0" dirty="0" smtClean="0">
                <a:ln>
                  <a:noFill/>
                </a:ln>
                <a:solidFill>
                  <a:schemeClr val="tx1"/>
                </a:solidFill>
                <a:effectLst/>
                <a:uLnTx/>
                <a:uFillTx/>
                <a:latin typeface="Times New Roman" pitchFamily="18" charset="0"/>
                <a:ea typeface="+mn-ea"/>
              </a:rPr>
              <a:t>：</a:t>
            </a:r>
            <a:r>
              <a:rPr kumimoji="0" lang="en-US" altLang="zh-CN" sz="2000" b="1" i="1" u="none" strike="noStrike" kern="0" cap="none" spc="0" normalizeH="0" baseline="0" noProof="0" dirty="0" smtClean="0">
                <a:ln>
                  <a:noFill/>
                </a:ln>
                <a:solidFill>
                  <a:schemeClr val="tx1"/>
                </a:solidFill>
                <a:effectLst/>
                <a:uLnTx/>
                <a:uFillTx/>
                <a:latin typeface="Times New Roman" pitchFamily="18" charset="0"/>
                <a:ea typeface="+mn-ea"/>
              </a:rPr>
              <a:t>E</a:t>
            </a:r>
            <a:r>
              <a:rPr kumimoji="0" lang="en-US" altLang="zh-CN" sz="2000" b="1" i="1" u="none" strike="noStrike" kern="0" cap="none" spc="0" normalizeH="0" baseline="-25000" noProof="0" dirty="0" smtClean="0">
                <a:ln>
                  <a:noFill/>
                </a:ln>
                <a:solidFill>
                  <a:schemeClr val="tx1"/>
                </a:solidFill>
                <a:effectLst/>
                <a:uLnTx/>
                <a:uFillTx/>
                <a:latin typeface="Times New Roman" pitchFamily="18" charset="0"/>
                <a:ea typeface="+mn-ea"/>
              </a:rPr>
              <a:t>KA</a:t>
            </a:r>
            <a:r>
              <a:rPr kumimoji="0" lang="en-US" altLang="zh-CN" sz="2000" b="1" i="0" u="none" strike="noStrike" kern="0" cap="none" spc="0" normalizeH="0" baseline="0" noProof="0" dirty="0" smtClean="0">
                <a:ln>
                  <a:noFill/>
                </a:ln>
                <a:solidFill>
                  <a:schemeClr val="tx1"/>
                </a:solidFill>
                <a:effectLst/>
                <a:uLnTx/>
                <a:uFillTx/>
                <a:latin typeface="Times New Roman" pitchFamily="18" charset="0"/>
                <a:ea typeface="+mn-ea"/>
              </a:rPr>
              <a:t>[</a:t>
            </a:r>
            <a:r>
              <a:rPr kumimoji="0" lang="en-US" altLang="zh-CN" sz="2000" b="1" i="1" u="none" strike="noStrike" kern="0" cap="none" spc="0" normalizeH="0" baseline="0" noProof="0" dirty="0" smtClean="0">
                <a:ln>
                  <a:noFill/>
                </a:ln>
                <a:solidFill>
                  <a:schemeClr val="tx1"/>
                </a:solidFill>
                <a:effectLst/>
                <a:uLnTx/>
                <a:uFillTx/>
                <a:latin typeface="Times New Roman" pitchFamily="18" charset="0"/>
                <a:ea typeface="+mn-ea"/>
              </a:rPr>
              <a:t>K</a:t>
            </a:r>
            <a:r>
              <a:rPr kumimoji="0" lang="en-US" altLang="zh-CN" sz="2000" b="1" i="1" u="none" strike="noStrike" kern="0" cap="none" spc="0" normalizeH="0" baseline="-25000" noProof="0" dirty="0" smtClean="0">
                <a:ln>
                  <a:noFill/>
                </a:ln>
                <a:solidFill>
                  <a:schemeClr val="tx1"/>
                </a:solidFill>
                <a:effectLst/>
                <a:uLnTx/>
                <a:uFillTx/>
                <a:latin typeface="Times New Roman" pitchFamily="18" charset="0"/>
                <a:ea typeface="+mn-ea"/>
              </a:rPr>
              <a:t>S</a:t>
            </a:r>
            <a:r>
              <a:rPr kumimoji="0" lang="en-US" altLang="zh-CN" sz="2000" b="1" i="0" u="none" strike="noStrike" kern="0" cap="none" spc="0" normalizeH="0" baseline="0" noProof="0" dirty="0" smtClean="0">
                <a:ln>
                  <a:noFill/>
                </a:ln>
                <a:solidFill>
                  <a:schemeClr val="tx1"/>
                </a:solidFill>
                <a:effectLst/>
                <a:uLnTx/>
                <a:uFillTx/>
                <a:latin typeface="Times New Roman" pitchFamily="18" charset="0"/>
                <a:ea typeface="+mn-ea"/>
              </a:rPr>
              <a:t>‖</a:t>
            </a:r>
            <a:r>
              <a:rPr kumimoji="0" lang="en-US" altLang="zh-CN" sz="2000" b="1" i="1" u="none" strike="noStrike" kern="0" cap="none" spc="0" normalizeH="0" baseline="0" noProof="0" dirty="0" smtClean="0">
                <a:ln>
                  <a:noFill/>
                </a:ln>
                <a:solidFill>
                  <a:schemeClr val="tx1"/>
                </a:solidFill>
                <a:effectLst/>
                <a:uLnTx/>
                <a:uFillTx/>
                <a:latin typeface="Times New Roman" pitchFamily="18" charset="0"/>
                <a:ea typeface="+mn-ea"/>
              </a:rPr>
              <a:t>ID</a:t>
            </a:r>
            <a:r>
              <a:rPr kumimoji="0" lang="en-US" altLang="zh-CN" sz="2000" b="1" i="1" u="none" strike="noStrike" kern="0" cap="none" spc="0" normalizeH="0" baseline="-25000" noProof="0" dirty="0" smtClean="0">
                <a:ln>
                  <a:noFill/>
                </a:ln>
                <a:solidFill>
                  <a:schemeClr val="tx1"/>
                </a:solidFill>
                <a:effectLst/>
                <a:uLnTx/>
                <a:uFillTx/>
                <a:latin typeface="Times New Roman" pitchFamily="18" charset="0"/>
                <a:ea typeface="+mn-ea"/>
              </a:rPr>
              <a:t>B</a:t>
            </a:r>
            <a:r>
              <a:rPr kumimoji="0" lang="en-US" altLang="zh-CN" sz="2000" b="1" i="0" u="none" strike="noStrike" kern="0" cap="none" spc="0" normalizeH="0" baseline="0" noProof="0" dirty="0" smtClean="0">
                <a:ln>
                  <a:noFill/>
                </a:ln>
                <a:solidFill>
                  <a:schemeClr val="tx1"/>
                </a:solidFill>
                <a:effectLst/>
                <a:uLnTx/>
                <a:uFillTx/>
                <a:latin typeface="Times New Roman" pitchFamily="18" charset="0"/>
                <a:ea typeface="+mn-ea"/>
              </a:rPr>
              <a:t>‖</a:t>
            </a:r>
            <a:r>
              <a:rPr kumimoji="0" lang="en-US" altLang="zh-CN" sz="2000" b="1" i="1" u="none" strike="noStrike" kern="0" cap="none" spc="0" normalizeH="0" baseline="0" noProof="0" dirty="0" smtClean="0">
                <a:ln>
                  <a:noFill/>
                </a:ln>
                <a:solidFill>
                  <a:schemeClr val="tx1"/>
                </a:solidFill>
                <a:effectLst/>
                <a:uLnTx/>
                <a:uFillTx/>
                <a:latin typeface="Times New Roman" pitchFamily="18" charset="0"/>
                <a:ea typeface="+mn-ea"/>
              </a:rPr>
              <a:t>N</a:t>
            </a:r>
            <a:r>
              <a:rPr kumimoji="0" lang="en-US" altLang="zh-CN" sz="2000" b="1" i="0" u="none" strike="noStrike" kern="0" cap="none" spc="0" normalizeH="0" baseline="-25000" noProof="0" dirty="0" smtClean="0">
                <a:ln>
                  <a:noFill/>
                </a:ln>
                <a:solidFill>
                  <a:schemeClr val="tx1"/>
                </a:solidFill>
                <a:effectLst/>
                <a:uLnTx/>
                <a:uFillTx/>
                <a:latin typeface="Times New Roman" pitchFamily="18" charset="0"/>
                <a:ea typeface="+mn-ea"/>
              </a:rPr>
              <a:t>1</a:t>
            </a:r>
            <a:r>
              <a:rPr kumimoji="0" lang="en-US" altLang="zh-CN" sz="2000" b="1" i="0" u="none" strike="noStrike" kern="0" cap="none" spc="0" normalizeH="0" baseline="0" noProof="0" dirty="0" smtClean="0">
                <a:ln>
                  <a:noFill/>
                </a:ln>
                <a:solidFill>
                  <a:schemeClr val="tx1"/>
                </a:solidFill>
                <a:effectLst/>
                <a:uLnTx/>
                <a:uFillTx/>
                <a:latin typeface="Times New Roman" pitchFamily="18" charset="0"/>
                <a:ea typeface="+mn-ea"/>
              </a:rPr>
              <a:t>‖</a:t>
            </a:r>
            <a:r>
              <a:rPr kumimoji="0" lang="en-US" altLang="zh-CN" sz="2000" b="1" i="1" u="none" strike="noStrike" kern="0" cap="none" spc="0" normalizeH="0" baseline="0" noProof="0" dirty="0" smtClean="0">
                <a:ln>
                  <a:noFill/>
                </a:ln>
                <a:solidFill>
                  <a:schemeClr val="tx1"/>
                </a:solidFill>
                <a:effectLst/>
                <a:uLnTx/>
                <a:uFillTx/>
                <a:latin typeface="Times New Roman" pitchFamily="18" charset="0"/>
                <a:ea typeface="+mn-ea"/>
              </a:rPr>
              <a:t>E</a:t>
            </a:r>
            <a:r>
              <a:rPr kumimoji="0" lang="en-US" altLang="zh-CN" sz="2000" b="1" i="1" u="none" strike="noStrike" kern="0" cap="none" spc="0" normalizeH="0" baseline="-25000" noProof="0" dirty="0" smtClean="0">
                <a:ln>
                  <a:noFill/>
                </a:ln>
                <a:solidFill>
                  <a:schemeClr val="tx1"/>
                </a:solidFill>
                <a:effectLst/>
                <a:uLnTx/>
                <a:uFillTx/>
                <a:latin typeface="Times New Roman" pitchFamily="18" charset="0"/>
                <a:ea typeface="+mn-ea"/>
              </a:rPr>
              <a:t>K</a:t>
            </a:r>
            <a:r>
              <a:rPr kumimoji="0" lang="en-US" altLang="zh-CN" sz="1600" b="1" i="1" u="none" strike="noStrike" kern="0" cap="none" spc="0" normalizeH="0" baseline="-25000" noProof="0" dirty="0" smtClean="0">
                <a:ln>
                  <a:noFill/>
                </a:ln>
                <a:solidFill>
                  <a:schemeClr val="tx1"/>
                </a:solidFill>
                <a:effectLst/>
                <a:uLnTx/>
                <a:uFillTx/>
                <a:latin typeface="Times New Roman" pitchFamily="18" charset="0"/>
                <a:ea typeface="+mn-ea"/>
              </a:rPr>
              <a:t>B</a:t>
            </a:r>
            <a:r>
              <a:rPr kumimoji="0" lang="en-US" altLang="zh-CN" sz="2000" b="1" i="0" u="none" strike="noStrike" kern="0" cap="none" spc="0" normalizeH="0" baseline="0" noProof="0" dirty="0" smtClean="0">
                <a:ln>
                  <a:noFill/>
                </a:ln>
                <a:solidFill>
                  <a:schemeClr val="tx1"/>
                </a:solidFill>
                <a:effectLst/>
                <a:uLnTx/>
                <a:uFillTx/>
                <a:latin typeface="Times New Roman" pitchFamily="18" charset="0"/>
                <a:ea typeface="+mn-ea"/>
              </a:rPr>
              <a:t>[</a:t>
            </a:r>
            <a:r>
              <a:rPr kumimoji="0" lang="en-US" altLang="zh-CN" sz="2000" b="1" i="1" u="none" strike="noStrike" kern="0" cap="none" spc="0" normalizeH="0" baseline="0" noProof="0" dirty="0" smtClean="0">
                <a:ln>
                  <a:noFill/>
                </a:ln>
                <a:solidFill>
                  <a:schemeClr val="tx1"/>
                </a:solidFill>
                <a:effectLst/>
                <a:uLnTx/>
                <a:uFillTx/>
                <a:latin typeface="Times New Roman" pitchFamily="18" charset="0"/>
                <a:ea typeface="+mn-ea"/>
              </a:rPr>
              <a:t>K</a:t>
            </a:r>
            <a:r>
              <a:rPr kumimoji="0" lang="en-US" altLang="zh-CN" sz="2000" b="1" i="1" u="none" strike="noStrike" kern="0" cap="none" spc="0" normalizeH="0" baseline="-25000" noProof="0" dirty="0" smtClean="0">
                <a:ln>
                  <a:noFill/>
                </a:ln>
                <a:solidFill>
                  <a:schemeClr val="tx1"/>
                </a:solidFill>
                <a:effectLst/>
                <a:uLnTx/>
                <a:uFillTx/>
                <a:latin typeface="Times New Roman" pitchFamily="18" charset="0"/>
                <a:ea typeface="+mn-ea"/>
              </a:rPr>
              <a:t>S</a:t>
            </a:r>
            <a:r>
              <a:rPr kumimoji="0" lang="en-US" altLang="zh-CN" sz="2000" b="1" i="0" u="none" strike="noStrike" kern="0" cap="none" spc="0" normalizeH="0" baseline="0" noProof="0" dirty="0" smtClean="0">
                <a:ln>
                  <a:noFill/>
                </a:ln>
                <a:solidFill>
                  <a:schemeClr val="tx1"/>
                </a:solidFill>
                <a:effectLst/>
                <a:uLnTx/>
                <a:uFillTx/>
                <a:latin typeface="Times New Roman" pitchFamily="18" charset="0"/>
                <a:ea typeface="+mn-ea"/>
              </a:rPr>
              <a:t>‖</a:t>
            </a:r>
            <a:r>
              <a:rPr kumimoji="0" lang="en-US" altLang="zh-CN" sz="2000" b="1" i="1" u="none" strike="noStrike" kern="0" cap="none" spc="0" normalizeH="0" baseline="0" noProof="0" dirty="0" smtClean="0">
                <a:ln>
                  <a:noFill/>
                </a:ln>
                <a:solidFill>
                  <a:schemeClr val="tx1"/>
                </a:solidFill>
                <a:effectLst/>
                <a:uLnTx/>
                <a:uFillTx/>
                <a:latin typeface="Times New Roman" pitchFamily="18" charset="0"/>
                <a:ea typeface="+mn-ea"/>
              </a:rPr>
              <a:t>ID</a:t>
            </a:r>
            <a:r>
              <a:rPr kumimoji="0" lang="en-US" altLang="zh-CN" sz="2000" b="1" i="1" u="none" strike="noStrike" kern="0" cap="none" spc="0" normalizeH="0" baseline="-25000" noProof="0" dirty="0" smtClean="0">
                <a:ln>
                  <a:noFill/>
                </a:ln>
                <a:solidFill>
                  <a:schemeClr val="tx1"/>
                </a:solidFill>
                <a:effectLst/>
                <a:uLnTx/>
                <a:uFillTx/>
                <a:latin typeface="Times New Roman" pitchFamily="18" charset="0"/>
                <a:ea typeface="+mn-ea"/>
              </a:rPr>
              <a:t>A</a:t>
            </a:r>
            <a:r>
              <a:rPr kumimoji="0" lang="en-US" altLang="zh-CN" sz="2000" b="1" i="0" u="none" strike="noStrike" kern="0" cap="none" spc="0" normalizeH="0" baseline="0" noProof="0" dirty="0" smtClean="0">
                <a:ln>
                  <a:noFill/>
                </a:ln>
                <a:solidFill>
                  <a:schemeClr val="tx1"/>
                </a:solidFill>
                <a:effectLst/>
                <a:uLnTx/>
                <a:uFillTx/>
                <a:latin typeface="Times New Roman" pitchFamily="18" charset="0"/>
                <a:ea typeface="+mn-ea"/>
              </a:rPr>
              <a:t>]]</a:t>
            </a:r>
          </a:p>
          <a:p>
            <a:pPr marL="692150" marR="0" lvl="1" indent="-347663" algn="l" defTabSz="914400" rtl="0" eaLnBrk="1" fontAlgn="base" latinLnBrk="0" hangingPunct="1">
              <a:lnSpc>
                <a:spcPct val="100000"/>
              </a:lnSpc>
              <a:spcBef>
                <a:spcPct val="40000"/>
              </a:spcBef>
              <a:spcAft>
                <a:spcPct val="10000"/>
              </a:spcAft>
              <a:buClr>
                <a:schemeClr val="accent2"/>
              </a:buClr>
              <a:buSzPct val="70000"/>
              <a:buFont typeface="Wingdings" pitchFamily="2" charset="2"/>
              <a:buChar char="l"/>
              <a:tabLst/>
              <a:defRPr/>
            </a:pPr>
            <a:r>
              <a:rPr kumimoji="0" lang="en-US" altLang="zh-CN" sz="2000" b="1" i="0" u="none" strike="noStrike" kern="0" cap="none" spc="0" normalizeH="0" baseline="0" noProof="0" dirty="0" smtClean="0">
                <a:ln>
                  <a:noFill/>
                </a:ln>
                <a:solidFill>
                  <a:schemeClr val="tx1"/>
                </a:solidFill>
                <a:effectLst/>
                <a:uLnTx/>
                <a:uFillTx/>
                <a:latin typeface="Times New Roman" pitchFamily="18" charset="0"/>
                <a:ea typeface="+mn-ea"/>
              </a:rPr>
              <a:t>③ A→B</a:t>
            </a:r>
            <a:r>
              <a:rPr kumimoji="0" lang="zh-CN" altLang="en-US" sz="2000" b="1" i="0" u="none" strike="noStrike" kern="0" cap="none" spc="0" normalizeH="0" baseline="0" noProof="0" dirty="0" smtClean="0">
                <a:ln>
                  <a:noFill/>
                </a:ln>
                <a:solidFill>
                  <a:schemeClr val="tx1"/>
                </a:solidFill>
                <a:effectLst/>
                <a:uLnTx/>
                <a:uFillTx/>
                <a:latin typeface="Times New Roman" pitchFamily="18" charset="0"/>
                <a:ea typeface="+mn-ea"/>
              </a:rPr>
              <a:t>：       </a:t>
            </a:r>
            <a:r>
              <a:rPr kumimoji="0" lang="en-US" altLang="zh-CN" sz="2000" b="1" i="1" u="none" strike="noStrike" kern="0" cap="none" spc="0" normalizeH="0" baseline="0" noProof="0" dirty="0" smtClean="0">
                <a:ln>
                  <a:noFill/>
                </a:ln>
                <a:solidFill>
                  <a:schemeClr val="tx1"/>
                </a:solidFill>
                <a:effectLst/>
                <a:uLnTx/>
                <a:uFillTx/>
                <a:latin typeface="Times New Roman" pitchFamily="18" charset="0"/>
                <a:ea typeface="+mn-ea"/>
              </a:rPr>
              <a:t>E</a:t>
            </a:r>
            <a:r>
              <a:rPr kumimoji="0" lang="en-US" altLang="zh-CN" sz="2000" b="1" i="1" u="none" strike="noStrike" kern="0" cap="none" spc="0" normalizeH="0" baseline="-25000" noProof="0" dirty="0" smtClean="0">
                <a:ln>
                  <a:noFill/>
                </a:ln>
                <a:solidFill>
                  <a:schemeClr val="tx1"/>
                </a:solidFill>
                <a:effectLst/>
                <a:uLnTx/>
                <a:uFillTx/>
                <a:latin typeface="Times New Roman" pitchFamily="18" charset="0"/>
                <a:ea typeface="+mn-ea"/>
              </a:rPr>
              <a:t>K</a:t>
            </a:r>
            <a:r>
              <a:rPr kumimoji="0" lang="en-US" altLang="zh-CN" sz="1600" b="1" i="1" u="none" strike="noStrike" kern="0" cap="none" spc="0" normalizeH="0" baseline="-25000" noProof="0" dirty="0" smtClean="0">
                <a:ln>
                  <a:noFill/>
                </a:ln>
                <a:solidFill>
                  <a:schemeClr val="tx1"/>
                </a:solidFill>
                <a:effectLst/>
                <a:uLnTx/>
                <a:uFillTx/>
                <a:latin typeface="Times New Roman" pitchFamily="18" charset="0"/>
                <a:ea typeface="+mn-ea"/>
              </a:rPr>
              <a:t>B</a:t>
            </a:r>
            <a:r>
              <a:rPr kumimoji="0" lang="en-US" altLang="zh-CN" sz="2000" b="1" i="0" u="none" strike="noStrike" kern="0" cap="none" spc="0" normalizeH="0" baseline="0" noProof="0" dirty="0" smtClean="0">
                <a:ln>
                  <a:noFill/>
                </a:ln>
                <a:solidFill>
                  <a:schemeClr val="tx1"/>
                </a:solidFill>
                <a:effectLst/>
                <a:uLnTx/>
                <a:uFillTx/>
                <a:latin typeface="Times New Roman" pitchFamily="18" charset="0"/>
                <a:ea typeface="+mn-ea"/>
              </a:rPr>
              <a:t>[</a:t>
            </a:r>
            <a:r>
              <a:rPr kumimoji="0" lang="en-US" altLang="zh-CN" sz="2000" b="1" i="1" u="none" strike="noStrike" kern="0" cap="none" spc="0" normalizeH="0" baseline="0" noProof="0" dirty="0" smtClean="0">
                <a:ln>
                  <a:noFill/>
                </a:ln>
                <a:solidFill>
                  <a:schemeClr val="tx1"/>
                </a:solidFill>
                <a:effectLst/>
                <a:uLnTx/>
                <a:uFillTx/>
                <a:latin typeface="Times New Roman" pitchFamily="18" charset="0"/>
                <a:ea typeface="+mn-ea"/>
              </a:rPr>
              <a:t>K</a:t>
            </a:r>
            <a:r>
              <a:rPr kumimoji="0" lang="en-US" altLang="zh-CN" sz="2000" b="1" i="1" u="none" strike="noStrike" kern="0" cap="none" spc="0" normalizeH="0" baseline="-25000" noProof="0" dirty="0" smtClean="0">
                <a:ln>
                  <a:noFill/>
                </a:ln>
                <a:solidFill>
                  <a:schemeClr val="tx1"/>
                </a:solidFill>
                <a:effectLst/>
                <a:uLnTx/>
                <a:uFillTx/>
                <a:latin typeface="Times New Roman" pitchFamily="18" charset="0"/>
                <a:ea typeface="+mn-ea"/>
              </a:rPr>
              <a:t>S</a:t>
            </a:r>
            <a:r>
              <a:rPr kumimoji="0" lang="en-US" altLang="zh-CN" sz="2000" b="1" i="0" u="none" strike="noStrike" kern="0" cap="none" spc="0" normalizeH="0" baseline="0" noProof="0" dirty="0" smtClean="0">
                <a:ln>
                  <a:noFill/>
                </a:ln>
                <a:solidFill>
                  <a:schemeClr val="tx1"/>
                </a:solidFill>
                <a:effectLst/>
                <a:uLnTx/>
                <a:uFillTx/>
                <a:latin typeface="Times New Roman" pitchFamily="18" charset="0"/>
                <a:ea typeface="+mn-ea"/>
              </a:rPr>
              <a:t>‖</a:t>
            </a:r>
            <a:r>
              <a:rPr kumimoji="0" lang="en-US" altLang="zh-CN" sz="2000" b="1" i="1" u="none" strike="noStrike" kern="0" cap="none" spc="0" normalizeH="0" baseline="0" noProof="0" dirty="0" smtClean="0">
                <a:ln>
                  <a:noFill/>
                </a:ln>
                <a:solidFill>
                  <a:schemeClr val="tx1"/>
                </a:solidFill>
                <a:effectLst/>
                <a:uLnTx/>
                <a:uFillTx/>
                <a:latin typeface="Times New Roman" pitchFamily="18" charset="0"/>
                <a:ea typeface="+mn-ea"/>
              </a:rPr>
              <a:t>ID</a:t>
            </a:r>
            <a:r>
              <a:rPr kumimoji="0" lang="en-US" altLang="zh-CN" sz="2000" b="1" i="1" u="none" strike="noStrike" kern="0" cap="none" spc="0" normalizeH="0" baseline="-25000" noProof="0" dirty="0" smtClean="0">
                <a:ln>
                  <a:noFill/>
                </a:ln>
                <a:solidFill>
                  <a:schemeClr val="tx1"/>
                </a:solidFill>
                <a:effectLst/>
                <a:uLnTx/>
                <a:uFillTx/>
                <a:latin typeface="Times New Roman" pitchFamily="18" charset="0"/>
                <a:ea typeface="+mn-ea"/>
              </a:rPr>
              <a:t>A</a:t>
            </a:r>
            <a:r>
              <a:rPr kumimoji="0" lang="en-US" altLang="zh-CN" sz="2000" b="1" i="0" u="none" strike="noStrike" kern="0" cap="none" spc="0" normalizeH="0" baseline="0" noProof="0" dirty="0" smtClean="0">
                <a:ln>
                  <a:noFill/>
                </a:ln>
                <a:solidFill>
                  <a:schemeClr val="tx1"/>
                </a:solidFill>
                <a:effectLst/>
                <a:uLnTx/>
                <a:uFillTx/>
                <a:latin typeface="Times New Roman" pitchFamily="18" charset="0"/>
                <a:ea typeface="+mn-ea"/>
              </a:rPr>
              <a:t>]</a:t>
            </a:r>
          </a:p>
          <a:p>
            <a:pPr marL="692150" marR="0" lvl="1" indent="-347663" algn="l" defTabSz="914400" rtl="0" eaLnBrk="1" fontAlgn="base" latinLnBrk="0" hangingPunct="1">
              <a:lnSpc>
                <a:spcPct val="100000"/>
              </a:lnSpc>
              <a:spcBef>
                <a:spcPct val="40000"/>
              </a:spcBef>
              <a:spcAft>
                <a:spcPct val="10000"/>
              </a:spcAft>
              <a:buClr>
                <a:schemeClr val="accent2"/>
              </a:buClr>
              <a:buSzPct val="70000"/>
              <a:buFont typeface="Wingdings" pitchFamily="2" charset="2"/>
              <a:buChar char="l"/>
              <a:tabLst/>
              <a:defRPr/>
            </a:pPr>
            <a:r>
              <a:rPr kumimoji="0" lang="en-US" altLang="zh-CN" sz="2000" b="1" i="0" u="none" strike="noStrike" kern="0" cap="none" spc="0" normalizeH="0" baseline="0" noProof="0" dirty="0" smtClean="0">
                <a:ln>
                  <a:noFill/>
                </a:ln>
                <a:solidFill>
                  <a:schemeClr val="tx1"/>
                </a:solidFill>
                <a:effectLst/>
                <a:uLnTx/>
                <a:uFillTx/>
                <a:latin typeface="Times New Roman" pitchFamily="18" charset="0"/>
                <a:ea typeface="+mn-ea"/>
              </a:rPr>
              <a:t>④ B→A</a:t>
            </a:r>
            <a:r>
              <a:rPr kumimoji="0" lang="zh-CN" altLang="en-US" sz="2000" b="1" i="0" u="none" strike="noStrike" kern="0" cap="none" spc="0" normalizeH="0" baseline="0" noProof="0" dirty="0" smtClean="0">
                <a:ln>
                  <a:noFill/>
                </a:ln>
                <a:solidFill>
                  <a:schemeClr val="tx1"/>
                </a:solidFill>
                <a:effectLst/>
                <a:uLnTx/>
                <a:uFillTx/>
                <a:latin typeface="Times New Roman" pitchFamily="18" charset="0"/>
                <a:ea typeface="+mn-ea"/>
              </a:rPr>
              <a:t>：       </a:t>
            </a:r>
            <a:r>
              <a:rPr kumimoji="0" lang="en-US" altLang="zh-CN" sz="2000" b="1" i="1" u="none" strike="noStrike" kern="0" cap="none" spc="0" normalizeH="0" baseline="0" noProof="0" dirty="0" smtClean="0">
                <a:ln>
                  <a:noFill/>
                </a:ln>
                <a:solidFill>
                  <a:schemeClr val="tx1"/>
                </a:solidFill>
                <a:effectLst/>
                <a:uLnTx/>
                <a:uFillTx/>
                <a:latin typeface="Times New Roman" pitchFamily="18" charset="0"/>
                <a:ea typeface="+mn-ea"/>
              </a:rPr>
              <a:t>E</a:t>
            </a:r>
            <a:r>
              <a:rPr kumimoji="0" lang="en-US" altLang="zh-CN" sz="2000" b="1" i="1" u="none" strike="noStrike" kern="0" cap="none" spc="0" normalizeH="0" baseline="-25000" noProof="0" dirty="0" smtClean="0">
                <a:ln>
                  <a:noFill/>
                </a:ln>
                <a:solidFill>
                  <a:schemeClr val="tx1"/>
                </a:solidFill>
                <a:effectLst/>
                <a:uLnTx/>
                <a:uFillTx/>
                <a:latin typeface="Times New Roman" pitchFamily="18" charset="0"/>
                <a:ea typeface="+mn-ea"/>
              </a:rPr>
              <a:t>K</a:t>
            </a:r>
            <a:r>
              <a:rPr kumimoji="0" lang="en-US" altLang="zh-CN" sz="1600" b="1" i="1" u="none" strike="noStrike" kern="0" cap="none" spc="0" normalizeH="0" baseline="-25000" noProof="0" dirty="0" smtClean="0">
                <a:ln>
                  <a:noFill/>
                </a:ln>
                <a:solidFill>
                  <a:schemeClr val="tx1"/>
                </a:solidFill>
                <a:effectLst/>
                <a:uLnTx/>
                <a:uFillTx/>
                <a:latin typeface="Times New Roman" pitchFamily="18" charset="0"/>
                <a:ea typeface="+mn-ea"/>
              </a:rPr>
              <a:t>S</a:t>
            </a:r>
            <a:r>
              <a:rPr kumimoji="0" lang="en-US" altLang="zh-CN" sz="2000" b="1" i="0" u="none" strike="noStrike" kern="0" cap="none" spc="0" normalizeH="0" baseline="0" noProof="0" dirty="0" smtClean="0">
                <a:ln>
                  <a:noFill/>
                </a:ln>
                <a:solidFill>
                  <a:schemeClr val="tx1"/>
                </a:solidFill>
                <a:effectLst/>
                <a:uLnTx/>
                <a:uFillTx/>
                <a:latin typeface="Times New Roman" pitchFamily="18" charset="0"/>
                <a:ea typeface="+mn-ea"/>
              </a:rPr>
              <a:t>[</a:t>
            </a:r>
            <a:r>
              <a:rPr kumimoji="0" lang="en-US" altLang="zh-CN" sz="2000" b="1" i="1" u="none" strike="noStrike" kern="0" cap="none" spc="0" normalizeH="0" baseline="0" noProof="0" dirty="0" smtClean="0">
                <a:ln>
                  <a:noFill/>
                </a:ln>
                <a:solidFill>
                  <a:schemeClr val="tx1"/>
                </a:solidFill>
                <a:effectLst/>
                <a:uLnTx/>
                <a:uFillTx/>
                <a:latin typeface="Times New Roman" pitchFamily="18" charset="0"/>
                <a:ea typeface="+mn-ea"/>
              </a:rPr>
              <a:t>N</a:t>
            </a:r>
            <a:r>
              <a:rPr kumimoji="0" lang="en-US" altLang="zh-CN" sz="2000" b="1" i="0" u="none" strike="noStrike" kern="0" cap="none" spc="0" normalizeH="0" baseline="-25000" noProof="0" dirty="0" smtClean="0">
                <a:ln>
                  <a:noFill/>
                </a:ln>
                <a:solidFill>
                  <a:schemeClr val="tx1"/>
                </a:solidFill>
                <a:effectLst/>
                <a:uLnTx/>
                <a:uFillTx/>
                <a:latin typeface="Times New Roman" pitchFamily="18" charset="0"/>
                <a:ea typeface="+mn-ea"/>
              </a:rPr>
              <a:t>2</a:t>
            </a:r>
            <a:r>
              <a:rPr kumimoji="0" lang="en-US" altLang="zh-CN" sz="2000" b="1" i="0" u="none" strike="noStrike" kern="0" cap="none" spc="0" normalizeH="0" baseline="0" noProof="0" dirty="0" smtClean="0">
                <a:ln>
                  <a:noFill/>
                </a:ln>
                <a:solidFill>
                  <a:schemeClr val="tx1"/>
                </a:solidFill>
                <a:effectLst/>
                <a:uLnTx/>
                <a:uFillTx/>
                <a:latin typeface="Times New Roman" pitchFamily="18" charset="0"/>
                <a:ea typeface="+mn-ea"/>
              </a:rPr>
              <a:t>]</a:t>
            </a:r>
          </a:p>
          <a:p>
            <a:pPr marL="692150" marR="0" lvl="1" indent="-347663" algn="l" defTabSz="914400" rtl="0" eaLnBrk="1" fontAlgn="base" latinLnBrk="0" hangingPunct="1">
              <a:lnSpc>
                <a:spcPct val="100000"/>
              </a:lnSpc>
              <a:spcBef>
                <a:spcPct val="40000"/>
              </a:spcBef>
              <a:spcAft>
                <a:spcPct val="10000"/>
              </a:spcAft>
              <a:buClr>
                <a:schemeClr val="accent2"/>
              </a:buClr>
              <a:buSzPct val="70000"/>
              <a:buFont typeface="Wingdings" pitchFamily="2" charset="2"/>
              <a:buChar char="l"/>
              <a:tabLst/>
              <a:defRPr/>
            </a:pPr>
            <a:r>
              <a:rPr kumimoji="0" lang="en-US" altLang="zh-CN" sz="2000" b="1" i="0" u="none" strike="noStrike" kern="0" cap="none" spc="0" normalizeH="0" baseline="0" noProof="0" dirty="0" smtClean="0">
                <a:ln>
                  <a:noFill/>
                </a:ln>
                <a:solidFill>
                  <a:schemeClr val="tx1"/>
                </a:solidFill>
                <a:effectLst/>
                <a:uLnTx/>
                <a:uFillTx/>
                <a:latin typeface="Times New Roman" pitchFamily="18" charset="0"/>
                <a:ea typeface="+mn-ea"/>
              </a:rPr>
              <a:t>⑤ A→B</a:t>
            </a:r>
            <a:r>
              <a:rPr kumimoji="0" lang="zh-CN" altLang="en-US" sz="2000" b="1" i="0" u="none" strike="noStrike" kern="0" cap="none" spc="0" normalizeH="0" baseline="0" noProof="0" dirty="0" smtClean="0">
                <a:ln>
                  <a:noFill/>
                </a:ln>
                <a:solidFill>
                  <a:schemeClr val="tx1"/>
                </a:solidFill>
                <a:effectLst/>
                <a:uLnTx/>
                <a:uFillTx/>
                <a:latin typeface="Times New Roman" pitchFamily="18" charset="0"/>
                <a:ea typeface="+mn-ea"/>
              </a:rPr>
              <a:t>：       </a:t>
            </a:r>
            <a:r>
              <a:rPr kumimoji="0" lang="en-US" altLang="zh-CN" sz="2000" b="1" i="1" u="none" strike="noStrike" kern="0" cap="none" spc="0" normalizeH="0" baseline="0" noProof="0" dirty="0" smtClean="0">
                <a:ln>
                  <a:noFill/>
                </a:ln>
                <a:solidFill>
                  <a:schemeClr val="tx1"/>
                </a:solidFill>
                <a:effectLst/>
                <a:uLnTx/>
                <a:uFillTx/>
                <a:latin typeface="Times New Roman" pitchFamily="18" charset="0"/>
                <a:ea typeface="+mn-ea"/>
              </a:rPr>
              <a:t>E</a:t>
            </a:r>
            <a:r>
              <a:rPr kumimoji="0" lang="en-US" altLang="zh-CN" sz="2000" b="1" i="1" u="none" strike="noStrike" kern="0" cap="none" spc="0" normalizeH="0" baseline="-25000" noProof="0" dirty="0" smtClean="0">
                <a:ln>
                  <a:noFill/>
                </a:ln>
                <a:solidFill>
                  <a:schemeClr val="tx1"/>
                </a:solidFill>
                <a:effectLst/>
                <a:uLnTx/>
                <a:uFillTx/>
                <a:latin typeface="Times New Roman" pitchFamily="18" charset="0"/>
                <a:ea typeface="+mn-ea"/>
              </a:rPr>
              <a:t>K</a:t>
            </a:r>
            <a:r>
              <a:rPr kumimoji="0" lang="en-US" altLang="zh-CN" sz="1600" b="1" i="1" u="none" strike="noStrike" kern="0" cap="none" spc="0" normalizeH="0" baseline="-25000" noProof="0" dirty="0" smtClean="0">
                <a:ln>
                  <a:noFill/>
                </a:ln>
                <a:solidFill>
                  <a:schemeClr val="tx1"/>
                </a:solidFill>
                <a:effectLst/>
                <a:uLnTx/>
                <a:uFillTx/>
                <a:latin typeface="Times New Roman" pitchFamily="18" charset="0"/>
                <a:ea typeface="+mn-ea"/>
              </a:rPr>
              <a:t>S</a:t>
            </a:r>
            <a:r>
              <a:rPr kumimoji="0" lang="en-US" altLang="zh-CN" sz="2000" b="1" i="0" u="none" strike="noStrike" kern="0" cap="none" spc="0" normalizeH="0" baseline="0" noProof="0" dirty="0" smtClean="0">
                <a:ln>
                  <a:noFill/>
                </a:ln>
                <a:solidFill>
                  <a:schemeClr val="tx1"/>
                </a:solidFill>
                <a:effectLst/>
                <a:uLnTx/>
                <a:uFillTx/>
                <a:latin typeface="Times New Roman" pitchFamily="18" charset="0"/>
                <a:ea typeface="+mn-ea"/>
              </a:rPr>
              <a:t>[</a:t>
            </a:r>
            <a:r>
              <a:rPr kumimoji="0" lang="en-US" altLang="zh-CN" sz="2000" b="1" i="1" u="none" strike="noStrike" kern="0" cap="none" spc="0" normalizeH="0" baseline="0" noProof="0" dirty="0" smtClean="0">
                <a:ln>
                  <a:noFill/>
                </a:ln>
                <a:solidFill>
                  <a:schemeClr val="tx1"/>
                </a:solidFill>
                <a:effectLst/>
                <a:uLnTx/>
                <a:uFillTx/>
                <a:latin typeface="Times New Roman" pitchFamily="18" charset="0"/>
                <a:ea typeface="+mn-ea"/>
              </a:rPr>
              <a:t>f</a:t>
            </a:r>
            <a:r>
              <a:rPr kumimoji="0" lang="en-US" altLang="zh-CN" sz="2000" b="1" i="0" u="none" strike="noStrike" kern="0" cap="none" spc="0" normalizeH="0" baseline="0" noProof="0" dirty="0" smtClean="0">
                <a:ln>
                  <a:noFill/>
                </a:ln>
                <a:solidFill>
                  <a:schemeClr val="tx1"/>
                </a:solidFill>
                <a:effectLst/>
                <a:uLnTx/>
                <a:uFillTx/>
                <a:latin typeface="Times New Roman" pitchFamily="18" charset="0"/>
                <a:ea typeface="+mn-ea"/>
              </a:rPr>
              <a:t>(</a:t>
            </a:r>
            <a:r>
              <a:rPr kumimoji="0" lang="en-US" altLang="zh-CN" sz="2000" b="1" i="1" u="none" strike="noStrike" kern="0" cap="none" spc="0" normalizeH="0" baseline="0" noProof="0" dirty="0" smtClean="0">
                <a:ln>
                  <a:noFill/>
                </a:ln>
                <a:solidFill>
                  <a:schemeClr val="tx1"/>
                </a:solidFill>
                <a:effectLst/>
                <a:uLnTx/>
                <a:uFillTx/>
                <a:latin typeface="Times New Roman" pitchFamily="18" charset="0"/>
                <a:ea typeface="+mn-ea"/>
              </a:rPr>
              <a:t>N</a:t>
            </a:r>
            <a:r>
              <a:rPr kumimoji="0" lang="en-US" altLang="zh-CN" sz="2000" b="1" i="0" u="none" strike="noStrike" kern="0" cap="none" spc="0" normalizeH="0" baseline="-25000" noProof="0" dirty="0" smtClean="0">
                <a:ln>
                  <a:noFill/>
                </a:ln>
                <a:solidFill>
                  <a:schemeClr val="tx1"/>
                </a:solidFill>
                <a:effectLst/>
                <a:uLnTx/>
                <a:uFillTx/>
                <a:latin typeface="Times New Roman" pitchFamily="18" charset="0"/>
                <a:ea typeface="+mn-ea"/>
              </a:rPr>
              <a:t>2</a:t>
            </a:r>
            <a:r>
              <a:rPr kumimoji="0" lang="en-US" altLang="zh-CN" sz="2000" b="1" i="0" u="none" strike="noStrike" kern="0" cap="none" spc="0" normalizeH="0" baseline="0" noProof="0" dirty="0" smtClean="0">
                <a:ln>
                  <a:noFill/>
                </a:ln>
                <a:solidFill>
                  <a:schemeClr val="tx1"/>
                </a:solidFill>
                <a:effectLst/>
                <a:uLnTx/>
                <a:uFillTx/>
                <a:latin typeface="Times New Roman" pitchFamily="18" charset="0"/>
                <a:ea typeface="+mn-ea"/>
              </a:rPr>
              <a:t>)]</a:t>
            </a:r>
          </a:p>
        </p:txBody>
      </p:sp>
      <p:sp>
        <p:nvSpPr>
          <p:cNvPr id="8" name="Rectangle 11"/>
          <p:cNvSpPr>
            <a:spLocks noChangeArrowheads="1"/>
          </p:cNvSpPr>
          <p:nvPr/>
        </p:nvSpPr>
        <p:spPr bwMode="auto">
          <a:xfrm>
            <a:off x="228600" y="4038600"/>
            <a:ext cx="3352800" cy="2362200"/>
          </a:xfrm>
          <a:prstGeom prst="rect">
            <a:avLst/>
          </a:prstGeom>
          <a:noFill/>
          <a:ln w="9525">
            <a:noFill/>
            <a:miter lim="800000"/>
            <a:headEnd/>
            <a:tailEnd/>
          </a:ln>
          <a:effectLst/>
        </p:spPr>
        <p:txBody>
          <a:bodyPr/>
          <a:lstStyle/>
          <a:p>
            <a:pPr marL="342900" indent="-342900" algn="just">
              <a:spcBef>
                <a:spcPct val="40000"/>
              </a:spcBef>
              <a:spcAft>
                <a:spcPct val="10000"/>
              </a:spcAft>
              <a:buClr>
                <a:schemeClr val="tx2"/>
              </a:buClr>
              <a:buSzPct val="70000"/>
              <a:buFont typeface="Wingdings" pitchFamily="2" charset="2"/>
              <a:buChar char="Ü"/>
            </a:pPr>
            <a:r>
              <a:rPr lang="en-US" altLang="zh-CN" sz="2000" i="1" dirty="0" smtClean="0">
                <a:ea typeface="华文中宋" pitchFamily="2" charset="-122"/>
              </a:rPr>
              <a:t>N</a:t>
            </a:r>
            <a:r>
              <a:rPr lang="en-US" altLang="zh-CN" sz="2000" baseline="-25000" dirty="0" smtClean="0">
                <a:ea typeface="华文中宋" pitchFamily="2" charset="-122"/>
              </a:rPr>
              <a:t>1</a:t>
            </a:r>
            <a:r>
              <a:rPr lang="zh-CN" altLang="en-US" sz="2000" dirty="0" smtClean="0">
                <a:ea typeface="华文中宋" pitchFamily="2" charset="-122"/>
              </a:rPr>
              <a:t>为一次性随机数，可以是时戳、计数器或随机数</a:t>
            </a:r>
          </a:p>
          <a:p>
            <a:pPr marL="342900" indent="-342900" algn="just">
              <a:spcBef>
                <a:spcPct val="40000"/>
              </a:spcBef>
              <a:spcAft>
                <a:spcPct val="10000"/>
              </a:spcAft>
              <a:buClr>
                <a:schemeClr val="tx2"/>
              </a:buClr>
              <a:buSzPct val="70000"/>
              <a:buFont typeface="Wingdings" pitchFamily="2" charset="2"/>
              <a:buChar char="Ü"/>
            </a:pPr>
            <a:r>
              <a:rPr lang="zh-CN" altLang="en-US" sz="2000" dirty="0" smtClean="0">
                <a:ea typeface="华文中宋" pitchFamily="2" charset="-122"/>
              </a:rPr>
              <a:t>每次的</a:t>
            </a:r>
            <a:r>
              <a:rPr lang="en-US" altLang="zh-CN" sz="2000" i="1" dirty="0" smtClean="0">
                <a:ea typeface="华文中宋" pitchFamily="2" charset="-122"/>
              </a:rPr>
              <a:t>N</a:t>
            </a:r>
            <a:r>
              <a:rPr lang="en-US" altLang="zh-CN" sz="2000" baseline="-25000" dirty="0" smtClean="0">
                <a:ea typeface="华文中宋" pitchFamily="2" charset="-122"/>
              </a:rPr>
              <a:t>1</a:t>
            </a:r>
            <a:r>
              <a:rPr lang="zh-CN" altLang="en-US" sz="2000" dirty="0" smtClean="0">
                <a:ea typeface="华文中宋" pitchFamily="2" charset="-122"/>
              </a:rPr>
              <a:t>都应不同，且为防止假冒，</a:t>
            </a:r>
            <a:r>
              <a:rPr lang="zh-CN" altLang="en-US" sz="2000" dirty="0" smtClean="0">
                <a:solidFill>
                  <a:srgbClr val="0000FF"/>
                </a:solidFill>
                <a:ea typeface="华文中宋" pitchFamily="2" charset="-122"/>
              </a:rPr>
              <a:t>应使敌手对</a:t>
            </a:r>
            <a:r>
              <a:rPr lang="en-US" altLang="zh-CN" sz="2000" i="1" dirty="0" smtClean="0">
                <a:solidFill>
                  <a:srgbClr val="0000FF"/>
                </a:solidFill>
                <a:ea typeface="华文中宋" pitchFamily="2" charset="-122"/>
              </a:rPr>
              <a:t>N</a:t>
            </a:r>
            <a:r>
              <a:rPr lang="en-US" altLang="zh-CN" sz="2000" baseline="-25000" dirty="0" smtClean="0">
                <a:solidFill>
                  <a:srgbClr val="0000FF"/>
                </a:solidFill>
                <a:ea typeface="华文中宋" pitchFamily="2" charset="-122"/>
              </a:rPr>
              <a:t>1</a:t>
            </a:r>
            <a:r>
              <a:rPr lang="zh-CN" altLang="en-US" sz="2000" dirty="0" smtClean="0">
                <a:solidFill>
                  <a:srgbClr val="0000FF"/>
                </a:solidFill>
                <a:ea typeface="华文中宋" pitchFamily="2" charset="-122"/>
              </a:rPr>
              <a:t>难以猜测</a:t>
            </a:r>
            <a:r>
              <a:rPr lang="zh-CN" altLang="en-US" sz="2000" dirty="0" smtClean="0">
                <a:ea typeface="华文中宋" pitchFamily="2" charset="-122"/>
              </a:rPr>
              <a:t>。因此用随机数作为这个识别符最为合适。</a:t>
            </a:r>
            <a:endParaRPr lang="en-US" altLang="zh-CN" sz="2000" dirty="0" smtClean="0">
              <a:ea typeface="华文中宋" pitchFamily="2" charset="-122"/>
            </a:endParaRPr>
          </a:p>
        </p:txBody>
      </p:sp>
      <p:sp>
        <p:nvSpPr>
          <p:cNvPr id="9" name="AutoShape 12"/>
          <p:cNvSpPr>
            <a:spLocks noChangeArrowheads="1"/>
          </p:cNvSpPr>
          <p:nvPr/>
        </p:nvSpPr>
        <p:spPr bwMode="auto">
          <a:xfrm>
            <a:off x="7010400" y="3200400"/>
            <a:ext cx="2133600" cy="381000"/>
          </a:xfrm>
          <a:prstGeom prst="wedgeRectCallout">
            <a:avLst>
              <a:gd name="adj1" fmla="val -59525"/>
              <a:gd name="adj2" fmla="val 148750"/>
            </a:avLst>
          </a:prstGeom>
          <a:noFill/>
          <a:ln w="9525" algn="ctr">
            <a:solidFill>
              <a:schemeClr val="tx1"/>
            </a:solidFill>
            <a:miter lim="800000"/>
            <a:headEnd/>
            <a:tailEnd/>
          </a:ln>
          <a:effectLst/>
        </p:spPr>
        <p:txBody>
          <a:bodyPr anchor="b"/>
          <a:lstStyle/>
          <a:p>
            <a:pPr algn="ctr"/>
            <a:r>
              <a:rPr lang="zh-CN" altLang="en-US" sz="1800" dirty="0">
                <a:latin typeface="+mn-ea"/>
                <a:ea typeface="+mn-ea"/>
              </a:rPr>
              <a:t>防重放，防篡改</a:t>
            </a: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7.3.1 NS</a:t>
            </a:r>
            <a:r>
              <a:rPr lang="zh-CN" altLang="en-US" dirty="0" smtClean="0"/>
              <a:t>密钥分配协议</a:t>
            </a:r>
            <a:endParaRPr lang="zh-CN" altLang="en-US" dirty="0"/>
          </a:p>
        </p:txBody>
      </p:sp>
      <p:sp>
        <p:nvSpPr>
          <p:cNvPr id="3" name="内容占位符 2"/>
          <p:cNvSpPr>
            <a:spLocks noGrp="1"/>
          </p:cNvSpPr>
          <p:nvPr>
            <p:ph idx="1"/>
          </p:nvPr>
        </p:nvSpPr>
        <p:spPr>
          <a:xfrm>
            <a:off x="457200" y="838200"/>
            <a:ext cx="8382000" cy="5638800"/>
          </a:xfrm>
        </p:spPr>
        <p:txBody>
          <a:bodyPr/>
          <a:lstStyle/>
          <a:p>
            <a:pPr eaLnBrk="1" hangingPunct="1">
              <a:lnSpc>
                <a:spcPct val="100000"/>
              </a:lnSpc>
              <a:spcBef>
                <a:spcPts val="900"/>
              </a:spcBef>
            </a:pPr>
            <a:r>
              <a:rPr lang="zh-CN" altLang="en-US" sz="2400" dirty="0" smtClean="0">
                <a:latin typeface="Times New Roman" pitchFamily="18" charset="0"/>
              </a:rPr>
              <a:t>协议的目的是由</a:t>
            </a:r>
            <a:r>
              <a:rPr lang="en-US" altLang="zh-CN" sz="2400" dirty="0" smtClean="0">
                <a:latin typeface="Times New Roman" pitchFamily="18" charset="0"/>
              </a:rPr>
              <a:t>KDC</a:t>
            </a:r>
            <a:r>
              <a:rPr lang="zh-CN" altLang="en-US" sz="2400" dirty="0" smtClean="0">
                <a:latin typeface="Times New Roman" pitchFamily="18" charset="0"/>
              </a:rPr>
              <a:t>为</a:t>
            </a:r>
            <a:r>
              <a:rPr lang="en-US" altLang="zh-CN" sz="2400" dirty="0" smtClean="0">
                <a:latin typeface="Times New Roman" pitchFamily="18" charset="0"/>
              </a:rPr>
              <a:t>A</a:t>
            </a:r>
            <a:r>
              <a:rPr lang="zh-CN" altLang="en-US" sz="2400" dirty="0" smtClean="0">
                <a:latin typeface="Times New Roman" pitchFamily="18" charset="0"/>
              </a:rPr>
              <a:t>、</a:t>
            </a:r>
            <a:r>
              <a:rPr lang="en-US" altLang="zh-CN" sz="2400" dirty="0" smtClean="0">
                <a:latin typeface="Times New Roman" pitchFamily="18" charset="0"/>
              </a:rPr>
              <a:t>B</a:t>
            </a:r>
            <a:r>
              <a:rPr lang="zh-CN" altLang="en-US" sz="2400" dirty="0" smtClean="0">
                <a:latin typeface="Times New Roman" pitchFamily="18" charset="0"/>
              </a:rPr>
              <a:t>安全地分配会话密钥</a:t>
            </a:r>
            <a:r>
              <a:rPr lang="en-US" altLang="zh-CN" sz="2400" i="1" dirty="0" smtClean="0">
                <a:latin typeface="Times New Roman" pitchFamily="18" charset="0"/>
              </a:rPr>
              <a:t>K</a:t>
            </a:r>
            <a:r>
              <a:rPr lang="en-US" altLang="zh-CN" sz="2400" i="1" baseline="-25000" dirty="0" smtClean="0">
                <a:latin typeface="Times New Roman" pitchFamily="18" charset="0"/>
              </a:rPr>
              <a:t>S</a:t>
            </a:r>
          </a:p>
          <a:p>
            <a:pPr lvl="1" eaLnBrk="1" hangingPunct="1">
              <a:lnSpc>
                <a:spcPct val="100000"/>
              </a:lnSpc>
              <a:spcBef>
                <a:spcPts val="900"/>
              </a:spcBef>
            </a:pPr>
            <a:r>
              <a:rPr lang="en-US" altLang="zh-CN" sz="2000" dirty="0" smtClean="0">
                <a:latin typeface="Times New Roman" pitchFamily="18" charset="0"/>
              </a:rPr>
              <a:t>A</a:t>
            </a:r>
            <a:r>
              <a:rPr lang="zh-CN" altLang="en-US" sz="2000" dirty="0" smtClean="0">
                <a:latin typeface="Times New Roman" pitchFamily="18" charset="0"/>
              </a:rPr>
              <a:t>在第②步安全地获得了</a:t>
            </a:r>
            <a:r>
              <a:rPr lang="en-US" altLang="zh-CN" sz="2000" i="1" dirty="0" smtClean="0">
                <a:latin typeface="Times New Roman" pitchFamily="18" charset="0"/>
              </a:rPr>
              <a:t>K</a:t>
            </a:r>
            <a:r>
              <a:rPr lang="en-US" altLang="zh-CN" sz="2000" i="1" baseline="-25000" dirty="0" smtClean="0">
                <a:latin typeface="Times New Roman" pitchFamily="18" charset="0"/>
              </a:rPr>
              <a:t>S</a:t>
            </a:r>
          </a:p>
          <a:p>
            <a:pPr lvl="1" eaLnBrk="1" hangingPunct="1">
              <a:lnSpc>
                <a:spcPct val="100000"/>
              </a:lnSpc>
              <a:spcBef>
                <a:spcPts val="900"/>
              </a:spcBef>
            </a:pPr>
            <a:r>
              <a:rPr lang="zh-CN" altLang="en-US" sz="2000" dirty="0" smtClean="0">
                <a:latin typeface="Times New Roman" pitchFamily="18" charset="0"/>
              </a:rPr>
              <a:t>第③步的消息仅能被</a:t>
            </a:r>
            <a:r>
              <a:rPr lang="en-US" altLang="zh-CN" sz="2000" i="1" dirty="0" smtClean="0">
                <a:latin typeface="Times New Roman" pitchFamily="18" charset="0"/>
              </a:rPr>
              <a:t>B</a:t>
            </a:r>
            <a:r>
              <a:rPr lang="zh-CN" altLang="en-US" sz="2000" dirty="0" smtClean="0">
                <a:latin typeface="Times New Roman" pitchFamily="18" charset="0"/>
              </a:rPr>
              <a:t>解读，因此</a:t>
            </a:r>
            <a:r>
              <a:rPr lang="en-US" altLang="zh-CN" sz="2000" dirty="0" smtClean="0">
                <a:latin typeface="Times New Roman" pitchFamily="18" charset="0"/>
              </a:rPr>
              <a:t>B</a:t>
            </a:r>
            <a:r>
              <a:rPr lang="zh-CN" altLang="en-US" sz="2000" dirty="0" smtClean="0">
                <a:latin typeface="Times New Roman" pitchFamily="18" charset="0"/>
              </a:rPr>
              <a:t>在第③步安全地获得了</a:t>
            </a:r>
            <a:r>
              <a:rPr lang="en-US" altLang="zh-CN" sz="2000" i="1" dirty="0" smtClean="0">
                <a:latin typeface="Times New Roman" pitchFamily="18" charset="0"/>
              </a:rPr>
              <a:t>K</a:t>
            </a:r>
            <a:r>
              <a:rPr lang="en-US" altLang="zh-CN" sz="2000" i="1" baseline="-25000" dirty="0" smtClean="0">
                <a:latin typeface="Times New Roman" pitchFamily="18" charset="0"/>
              </a:rPr>
              <a:t>S</a:t>
            </a:r>
            <a:r>
              <a:rPr lang="en-US" altLang="zh-CN" sz="2000" dirty="0" smtClean="0">
                <a:latin typeface="Times New Roman" pitchFamily="18" charset="0"/>
              </a:rPr>
              <a:t> </a:t>
            </a:r>
          </a:p>
          <a:p>
            <a:pPr lvl="1" eaLnBrk="1" hangingPunct="1">
              <a:lnSpc>
                <a:spcPct val="100000"/>
              </a:lnSpc>
              <a:spcBef>
                <a:spcPts val="900"/>
              </a:spcBef>
            </a:pPr>
            <a:r>
              <a:rPr lang="zh-CN" altLang="en-US" sz="2000" dirty="0" smtClean="0">
                <a:latin typeface="Times New Roman" pitchFamily="18" charset="0"/>
              </a:rPr>
              <a:t>第④步中</a:t>
            </a:r>
            <a:r>
              <a:rPr lang="en-US" altLang="zh-CN" sz="2000" dirty="0" smtClean="0">
                <a:latin typeface="Times New Roman" pitchFamily="18" charset="0"/>
              </a:rPr>
              <a:t>B</a:t>
            </a:r>
            <a:r>
              <a:rPr lang="zh-CN" altLang="en-US" sz="2000" dirty="0" smtClean="0">
                <a:latin typeface="Times New Roman" pitchFamily="18" charset="0"/>
              </a:rPr>
              <a:t>向</a:t>
            </a:r>
            <a:r>
              <a:rPr lang="en-US" altLang="zh-CN" sz="2000" dirty="0" smtClean="0">
                <a:latin typeface="Times New Roman" pitchFamily="18" charset="0"/>
              </a:rPr>
              <a:t>A</a:t>
            </a:r>
            <a:r>
              <a:rPr lang="zh-CN" altLang="en-US" sz="2000" dirty="0" smtClean="0">
                <a:latin typeface="Times New Roman" pitchFamily="18" charset="0"/>
              </a:rPr>
              <a:t>示意自己已掌握</a:t>
            </a:r>
            <a:r>
              <a:rPr lang="en-US" altLang="zh-CN" sz="2000" i="1" dirty="0" smtClean="0">
                <a:latin typeface="Times New Roman" pitchFamily="18" charset="0"/>
              </a:rPr>
              <a:t>K</a:t>
            </a:r>
            <a:r>
              <a:rPr lang="en-US" altLang="zh-CN" sz="2000" i="1" baseline="-25000" dirty="0" smtClean="0">
                <a:latin typeface="Times New Roman" pitchFamily="18" charset="0"/>
              </a:rPr>
              <a:t>S</a:t>
            </a:r>
            <a:r>
              <a:rPr lang="zh-CN" altLang="en-US" sz="2000" dirty="0" smtClean="0">
                <a:latin typeface="Times New Roman" pitchFamily="18" charset="0"/>
              </a:rPr>
              <a:t>，</a:t>
            </a:r>
            <a:r>
              <a:rPr lang="en-US" altLang="zh-CN" sz="2000" i="1" dirty="0" smtClean="0">
                <a:latin typeface="Times New Roman" pitchFamily="18" charset="0"/>
              </a:rPr>
              <a:t>N</a:t>
            </a:r>
            <a:r>
              <a:rPr lang="en-US" altLang="zh-CN" sz="2000" baseline="-25000" dirty="0" smtClean="0">
                <a:latin typeface="Times New Roman" pitchFamily="18" charset="0"/>
              </a:rPr>
              <a:t>2</a:t>
            </a:r>
            <a:r>
              <a:rPr lang="zh-CN" altLang="en-US" sz="2000" dirty="0" smtClean="0">
                <a:latin typeface="Times New Roman" pitchFamily="18" charset="0"/>
              </a:rPr>
              <a:t>用于向</a:t>
            </a:r>
            <a:r>
              <a:rPr lang="en-US" altLang="zh-CN" sz="2000" dirty="0" smtClean="0">
                <a:latin typeface="Times New Roman" pitchFamily="18" charset="0"/>
              </a:rPr>
              <a:t>A</a:t>
            </a:r>
            <a:r>
              <a:rPr lang="zh-CN" altLang="en-US" sz="2000" dirty="0" smtClean="0">
                <a:latin typeface="Times New Roman" pitchFamily="18" charset="0"/>
              </a:rPr>
              <a:t>询问自己在第③步收到的</a:t>
            </a:r>
            <a:r>
              <a:rPr lang="en-US" altLang="zh-CN" sz="2000" i="1" dirty="0" smtClean="0">
                <a:latin typeface="Times New Roman" pitchFamily="18" charset="0"/>
              </a:rPr>
              <a:t>K</a:t>
            </a:r>
            <a:r>
              <a:rPr lang="en-US" altLang="zh-CN" sz="2000" i="1" baseline="-25000" dirty="0" smtClean="0">
                <a:latin typeface="Times New Roman" pitchFamily="18" charset="0"/>
              </a:rPr>
              <a:t>S</a:t>
            </a:r>
            <a:r>
              <a:rPr lang="zh-CN" altLang="en-US" sz="2000" dirty="0" smtClean="0">
                <a:latin typeface="Times New Roman" pitchFamily="18" charset="0"/>
              </a:rPr>
              <a:t>是否为一新会话密钥，</a:t>
            </a:r>
          </a:p>
          <a:p>
            <a:pPr lvl="1" eaLnBrk="1" hangingPunct="1">
              <a:lnSpc>
                <a:spcPct val="100000"/>
              </a:lnSpc>
              <a:spcBef>
                <a:spcPts val="900"/>
              </a:spcBef>
            </a:pPr>
            <a:r>
              <a:rPr lang="zh-CN" altLang="en-US" sz="2000" dirty="0" smtClean="0">
                <a:latin typeface="Times New Roman" pitchFamily="18" charset="0"/>
              </a:rPr>
              <a:t>第⑤步</a:t>
            </a:r>
            <a:r>
              <a:rPr lang="en-US" altLang="zh-CN" sz="2000" dirty="0" smtClean="0">
                <a:latin typeface="Times New Roman" pitchFamily="18" charset="0"/>
              </a:rPr>
              <a:t>A</a:t>
            </a:r>
            <a:r>
              <a:rPr lang="zh-CN" altLang="en-US" sz="2000" dirty="0" smtClean="0">
                <a:latin typeface="Times New Roman" pitchFamily="18" charset="0"/>
              </a:rPr>
              <a:t>对</a:t>
            </a:r>
            <a:r>
              <a:rPr lang="en-US" altLang="zh-CN" sz="2000" dirty="0" smtClean="0">
                <a:latin typeface="Times New Roman" pitchFamily="18" charset="0"/>
              </a:rPr>
              <a:t>B</a:t>
            </a:r>
            <a:r>
              <a:rPr lang="zh-CN" altLang="en-US" sz="2000" dirty="0" smtClean="0">
                <a:latin typeface="Times New Roman" pitchFamily="18" charset="0"/>
              </a:rPr>
              <a:t>的询问作出应答，一方面表示自己已掌握</a:t>
            </a:r>
            <a:r>
              <a:rPr lang="en-US" altLang="zh-CN" sz="2000" i="1" dirty="0" smtClean="0">
                <a:latin typeface="Times New Roman" pitchFamily="18" charset="0"/>
              </a:rPr>
              <a:t>K</a:t>
            </a:r>
            <a:r>
              <a:rPr lang="en-US" altLang="zh-CN" sz="2000" i="1" baseline="-25000" dirty="0" smtClean="0">
                <a:latin typeface="Times New Roman" pitchFamily="18" charset="0"/>
              </a:rPr>
              <a:t>S</a:t>
            </a:r>
            <a:r>
              <a:rPr lang="zh-CN" altLang="en-US" sz="2000" dirty="0" smtClean="0">
                <a:latin typeface="Times New Roman" pitchFamily="18" charset="0"/>
              </a:rPr>
              <a:t>，另一方面由</a:t>
            </a:r>
            <a:r>
              <a:rPr lang="en-US" altLang="zh-CN" sz="2000" i="1" dirty="0" smtClean="0">
                <a:latin typeface="Times New Roman" pitchFamily="18" charset="0"/>
              </a:rPr>
              <a:t>f</a:t>
            </a:r>
            <a:r>
              <a:rPr lang="en-US" altLang="zh-CN" sz="2000" dirty="0" smtClean="0">
                <a:latin typeface="Times New Roman" pitchFamily="18" charset="0"/>
              </a:rPr>
              <a:t>(</a:t>
            </a:r>
            <a:r>
              <a:rPr lang="en-US" altLang="zh-CN" sz="2000" i="1" dirty="0" smtClean="0">
                <a:latin typeface="Times New Roman" pitchFamily="18" charset="0"/>
              </a:rPr>
              <a:t>N</a:t>
            </a:r>
            <a:r>
              <a:rPr lang="en-US" altLang="zh-CN" sz="2000" baseline="-25000" dirty="0" smtClean="0">
                <a:latin typeface="Times New Roman" pitchFamily="18" charset="0"/>
              </a:rPr>
              <a:t>2</a:t>
            </a:r>
            <a:r>
              <a:rPr lang="en-US" altLang="zh-CN" sz="2000" dirty="0" smtClean="0">
                <a:latin typeface="Times New Roman" pitchFamily="18" charset="0"/>
              </a:rPr>
              <a:t>)</a:t>
            </a:r>
            <a:r>
              <a:rPr lang="zh-CN" altLang="en-US" sz="2000" dirty="0" smtClean="0">
                <a:latin typeface="Times New Roman" pitchFamily="18" charset="0"/>
              </a:rPr>
              <a:t>回答了</a:t>
            </a:r>
            <a:r>
              <a:rPr lang="en-US" altLang="zh-CN" sz="2000" i="1" dirty="0" smtClean="0">
                <a:latin typeface="Times New Roman" pitchFamily="18" charset="0"/>
              </a:rPr>
              <a:t>K</a:t>
            </a:r>
            <a:r>
              <a:rPr lang="en-US" altLang="zh-CN" sz="2000" i="1" baseline="-25000" dirty="0" smtClean="0">
                <a:latin typeface="Times New Roman" pitchFamily="18" charset="0"/>
              </a:rPr>
              <a:t>S</a:t>
            </a:r>
            <a:r>
              <a:rPr lang="zh-CN" altLang="en-US" sz="2000" dirty="0" smtClean="0">
                <a:latin typeface="Times New Roman" pitchFamily="18" charset="0"/>
              </a:rPr>
              <a:t>的新鲜性。</a:t>
            </a:r>
          </a:p>
          <a:p>
            <a:pPr lvl="1" eaLnBrk="1" hangingPunct="1">
              <a:lnSpc>
                <a:spcPct val="100000"/>
              </a:lnSpc>
              <a:spcBef>
                <a:spcPts val="900"/>
              </a:spcBef>
            </a:pPr>
            <a:r>
              <a:rPr lang="zh-CN" altLang="en-US" sz="2000" dirty="0" smtClean="0">
                <a:solidFill>
                  <a:srgbClr val="0000FF"/>
                </a:solidFill>
              </a:rPr>
              <a:t>第④、⑤两步用于防止对</a:t>
            </a:r>
            <a:r>
              <a:rPr lang="zh-CN" altLang="en-US" sz="2000" dirty="0" smtClean="0">
                <a:solidFill>
                  <a:srgbClr val="0000FF"/>
                </a:solidFill>
                <a:latin typeface="Times New Roman" pitchFamily="18" charset="0"/>
              </a:rPr>
              <a:t>第③步的重放</a:t>
            </a:r>
            <a:r>
              <a:rPr lang="zh-CN" altLang="en-US" sz="2000" dirty="0" smtClean="0">
                <a:solidFill>
                  <a:srgbClr val="0000FF"/>
                </a:solidFill>
              </a:rPr>
              <a:t>攻击</a:t>
            </a:r>
            <a:endParaRPr lang="en-US" altLang="zh-CN" sz="2000" dirty="0" smtClean="0">
              <a:solidFill>
                <a:srgbClr val="0000FF"/>
              </a:solidFill>
            </a:endParaRPr>
          </a:p>
          <a:p>
            <a:pPr eaLnBrk="1" hangingPunct="1">
              <a:spcBef>
                <a:spcPts val="900"/>
              </a:spcBef>
            </a:pPr>
            <a:r>
              <a:rPr lang="zh-CN" altLang="en-US" sz="2400" dirty="0" smtClean="0">
                <a:solidFill>
                  <a:srgbClr val="FF0000"/>
                </a:solidFill>
              </a:rPr>
              <a:t>以上协议易遭受另一种重放攻击</a:t>
            </a:r>
          </a:p>
          <a:p>
            <a:pPr lvl="1" eaLnBrk="1" hangingPunct="1">
              <a:spcBef>
                <a:spcPts val="900"/>
              </a:spcBef>
            </a:pPr>
            <a:r>
              <a:rPr lang="zh-CN" altLang="en-US" sz="2000" dirty="0" smtClean="0"/>
              <a:t>假定</a:t>
            </a:r>
            <a:r>
              <a:rPr lang="zh-CN" altLang="en-US" sz="2000" dirty="0" smtClean="0">
                <a:solidFill>
                  <a:srgbClr val="0000FF"/>
                </a:solidFill>
              </a:rPr>
              <a:t>敌手能获取旧会话密钥</a:t>
            </a:r>
            <a:r>
              <a:rPr lang="zh-CN" altLang="en-US" sz="2000" dirty="0" smtClean="0"/>
              <a:t>，则冒充</a:t>
            </a:r>
            <a:r>
              <a:rPr lang="en-US" altLang="zh-CN" sz="2000" dirty="0" smtClean="0"/>
              <a:t>A</a:t>
            </a:r>
            <a:r>
              <a:rPr lang="zh-CN" altLang="en-US" sz="2000" dirty="0" smtClean="0"/>
              <a:t>向</a:t>
            </a:r>
            <a:r>
              <a:rPr lang="en-US" altLang="zh-CN" sz="2000" dirty="0" smtClean="0"/>
              <a:t>B</a:t>
            </a:r>
            <a:r>
              <a:rPr lang="zh-CN" altLang="en-US" sz="2000" dirty="0" smtClean="0"/>
              <a:t>重放第③步的消息后，就可欺骗</a:t>
            </a:r>
            <a:r>
              <a:rPr lang="en-US" altLang="zh-CN" sz="2000" dirty="0" smtClean="0"/>
              <a:t>B</a:t>
            </a:r>
            <a:r>
              <a:rPr lang="zh-CN" altLang="en-US" sz="2000" dirty="0" smtClean="0"/>
              <a:t>使用旧会话密钥</a:t>
            </a:r>
          </a:p>
          <a:p>
            <a:pPr lvl="1" eaLnBrk="1" hangingPunct="1">
              <a:spcBef>
                <a:spcPts val="900"/>
              </a:spcBef>
            </a:pPr>
            <a:r>
              <a:rPr lang="zh-CN" altLang="en-US" sz="2000" dirty="0" smtClean="0">
                <a:solidFill>
                  <a:srgbClr val="0000FF"/>
                </a:solidFill>
              </a:rPr>
              <a:t>敌手进一步截获第④步</a:t>
            </a:r>
            <a:r>
              <a:rPr lang="en-US" altLang="zh-CN" sz="2000" dirty="0" smtClean="0">
                <a:solidFill>
                  <a:srgbClr val="0000FF"/>
                </a:solidFill>
              </a:rPr>
              <a:t>B</a:t>
            </a:r>
            <a:r>
              <a:rPr lang="zh-CN" altLang="en-US" sz="2000" dirty="0" smtClean="0">
                <a:solidFill>
                  <a:srgbClr val="0000FF"/>
                </a:solidFill>
              </a:rPr>
              <a:t>发出的询问后，可假冒</a:t>
            </a:r>
            <a:r>
              <a:rPr lang="en-US" altLang="zh-CN" sz="2000" dirty="0" smtClean="0">
                <a:solidFill>
                  <a:srgbClr val="0000FF"/>
                </a:solidFill>
              </a:rPr>
              <a:t>A</a:t>
            </a:r>
            <a:r>
              <a:rPr lang="zh-CN" altLang="en-US" sz="2000" dirty="0" smtClean="0">
                <a:solidFill>
                  <a:srgbClr val="0000FF"/>
                </a:solidFill>
              </a:rPr>
              <a:t>作出第⑤步的应答</a:t>
            </a:r>
          </a:p>
          <a:p>
            <a:pPr lvl="1" eaLnBrk="1" hangingPunct="1">
              <a:spcBef>
                <a:spcPts val="900"/>
              </a:spcBef>
            </a:pPr>
            <a:r>
              <a:rPr lang="zh-CN" altLang="en-US" sz="2000" dirty="0" smtClean="0"/>
              <a:t>敌手就可冒充</a:t>
            </a:r>
            <a:r>
              <a:rPr lang="en-US" altLang="zh-CN" sz="2000" dirty="0" smtClean="0"/>
              <a:t>A</a:t>
            </a:r>
            <a:r>
              <a:rPr lang="zh-CN" altLang="en-US" sz="2000" dirty="0" smtClean="0"/>
              <a:t>使用经认证过的会话密钥向</a:t>
            </a:r>
            <a:r>
              <a:rPr lang="en-US" altLang="zh-CN" sz="2000" dirty="0" smtClean="0"/>
              <a:t>B</a:t>
            </a:r>
            <a:r>
              <a:rPr lang="zh-CN" altLang="en-US" sz="2000" dirty="0" smtClean="0"/>
              <a:t>发送假消息</a:t>
            </a:r>
            <a:endParaRPr lang="zh-CN" altLang="en-US" sz="2000" dirty="0" smtClean="0">
              <a:solidFill>
                <a:srgbClr val="0000FF"/>
              </a:solidFill>
            </a:endParaRPr>
          </a:p>
        </p:txBody>
      </p:sp>
      <p:sp>
        <p:nvSpPr>
          <p:cNvPr id="4" name="灯片编号占位符 3"/>
          <p:cNvSpPr>
            <a:spLocks noGrp="1"/>
          </p:cNvSpPr>
          <p:nvPr>
            <p:ph type="sldNum" sz="quarter" idx="12"/>
          </p:nvPr>
        </p:nvSpPr>
        <p:spPr>
          <a:xfrm>
            <a:off x="7391400" y="6477000"/>
            <a:ext cx="1295400" cy="304800"/>
          </a:xfrm>
        </p:spPr>
        <p:txBody>
          <a:bodyPr/>
          <a:lstStyle/>
          <a:p>
            <a:pPr>
              <a:defRPr/>
            </a:pPr>
            <a:fld id="{896E1043-1F2A-4C9B-855A-0B3264F68AF7}" type="slidenum">
              <a:rPr lang="en-US" altLang="zh-CN" smtClean="0"/>
              <a:pPr>
                <a:defRPr/>
              </a:pPr>
              <a:t>24</a:t>
            </a:fld>
            <a:r>
              <a:rPr lang="en-US" altLang="zh-CN" dirty="0" smtClean="0"/>
              <a:t>/</a:t>
            </a:r>
            <a:endParaRPr lang="en-US" altLang="zh-CN" dirty="0"/>
          </a:p>
        </p:txBody>
      </p:sp>
      <p:sp>
        <p:nvSpPr>
          <p:cNvPr id="5" name="标题 1"/>
          <p:cNvSpPr txBox="1">
            <a:spLocks/>
          </p:cNvSpPr>
          <p:nvPr/>
        </p:nvSpPr>
        <p:spPr bwMode="auto">
          <a:xfrm>
            <a:off x="533400" y="0"/>
            <a:ext cx="7696200" cy="304800"/>
          </a:xfrm>
          <a:prstGeom prst="rect">
            <a:avLst/>
          </a:prstGeom>
          <a:solidFill>
            <a:schemeClr val="accent5"/>
          </a:solidFill>
          <a:ln w="9525">
            <a:noFill/>
            <a:miter lim="800000"/>
            <a:headEnd/>
            <a:tailEnd/>
          </a:ln>
        </p:spPr>
        <p:txBody>
          <a:bodyPr vert="horz" wrap="square" lIns="91440" tIns="45720" rIns="91440" bIns="45720" numCol="1" anchor="b" anchorCtr="0" compatLnSpc="1">
            <a:prstTxWarp prst="textNoShape">
              <a:avLst/>
            </a:prstTxWarp>
          </a:bodyPr>
          <a:lstStyle/>
          <a:p>
            <a:pPr algn="l" eaLnBrk="0" hangingPunct="0">
              <a:defRPr/>
            </a:pPr>
            <a:r>
              <a:rPr lang="zh-CN" altLang="en-US" sz="1800" kern="0" dirty="0" smtClean="0">
                <a:solidFill>
                  <a:srgbClr val="004C00"/>
                </a:solidFill>
                <a:effectLst>
                  <a:outerShdw blurRad="38100" dist="38100" dir="2700000" algn="tl">
                    <a:srgbClr val="000000">
                      <a:alpha val="43137"/>
                    </a:srgbClr>
                  </a:outerShdw>
                </a:effectLst>
                <a:latin typeface="+mj-lt"/>
                <a:ea typeface="+mj-ea"/>
                <a:cs typeface="+mj-cs"/>
              </a:rPr>
              <a:t>第七章 密码协议：</a:t>
            </a:r>
            <a:r>
              <a:rPr lang="en-US" altLang="zh-CN" sz="1800" kern="0" dirty="0" smtClean="0">
                <a:solidFill>
                  <a:srgbClr val="004C00"/>
                </a:solidFill>
                <a:effectLst>
                  <a:outerShdw blurRad="38100" dist="38100" dir="2700000" algn="tl">
                    <a:srgbClr val="000000">
                      <a:alpha val="43137"/>
                    </a:srgbClr>
                  </a:outerShdw>
                </a:effectLst>
                <a:latin typeface="+mj-lt"/>
                <a:ea typeface="+mj-ea"/>
                <a:cs typeface="+mj-cs"/>
              </a:rPr>
              <a:t>7.3 </a:t>
            </a:r>
            <a:r>
              <a:rPr lang="zh-CN" altLang="en-US" sz="1800" kern="0" dirty="0" smtClean="0">
                <a:solidFill>
                  <a:srgbClr val="004C00"/>
                </a:solidFill>
                <a:effectLst>
                  <a:outerShdw blurRad="38100" dist="38100" dir="2700000" algn="tl">
                    <a:srgbClr val="000000">
                      <a:alpha val="43137"/>
                    </a:srgbClr>
                  </a:outerShdw>
                </a:effectLst>
                <a:latin typeface="+mj-lt"/>
                <a:ea typeface="+mj-ea"/>
                <a:cs typeface="+mj-cs"/>
              </a:rPr>
              <a:t>密钥建立认证协议</a:t>
            </a: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7.3.1 NS</a:t>
            </a:r>
            <a:r>
              <a:rPr lang="zh-CN" altLang="en-US" dirty="0" smtClean="0"/>
              <a:t>密钥分配协议</a:t>
            </a:r>
            <a:endParaRPr lang="zh-CN" altLang="en-US" dirty="0"/>
          </a:p>
        </p:txBody>
      </p:sp>
      <p:sp>
        <p:nvSpPr>
          <p:cNvPr id="3" name="内容占位符 2"/>
          <p:cNvSpPr>
            <a:spLocks noGrp="1"/>
          </p:cNvSpPr>
          <p:nvPr>
            <p:ph idx="1"/>
          </p:nvPr>
        </p:nvSpPr>
        <p:spPr>
          <a:xfrm>
            <a:off x="457200" y="838200"/>
            <a:ext cx="8382000" cy="5638800"/>
          </a:xfrm>
        </p:spPr>
        <p:txBody>
          <a:bodyPr/>
          <a:lstStyle/>
          <a:p>
            <a:pPr eaLnBrk="1" hangingPunct="1">
              <a:lnSpc>
                <a:spcPct val="100000"/>
              </a:lnSpc>
            </a:pPr>
            <a:r>
              <a:rPr lang="en-US" altLang="zh-CN" sz="2400" dirty="0" smtClean="0">
                <a:latin typeface="Times New Roman" pitchFamily="18" charset="0"/>
              </a:rPr>
              <a:t>(2) Needham-Schroeder</a:t>
            </a:r>
            <a:r>
              <a:rPr lang="zh-CN" altLang="en-US" sz="2400" dirty="0" smtClean="0">
                <a:latin typeface="Times New Roman" pitchFamily="18" charset="0"/>
              </a:rPr>
              <a:t>协议的改进方案之一</a:t>
            </a:r>
          </a:p>
          <a:p>
            <a:pPr eaLnBrk="1" hangingPunct="1">
              <a:lnSpc>
                <a:spcPct val="100000"/>
              </a:lnSpc>
            </a:pPr>
            <a:r>
              <a:rPr lang="zh-CN" altLang="en-US" sz="2000" dirty="0" smtClean="0">
                <a:solidFill>
                  <a:srgbClr val="0000FF"/>
                </a:solidFill>
                <a:latin typeface="Times New Roman" pitchFamily="18" charset="0"/>
              </a:rPr>
              <a:t>在第②步和第③步加上一时戳</a:t>
            </a:r>
            <a:r>
              <a:rPr lang="zh-CN" altLang="en-US" sz="2000" dirty="0" smtClean="0">
                <a:latin typeface="Times New Roman" pitchFamily="18" charset="0"/>
              </a:rPr>
              <a:t>，改进后的协议如下： </a:t>
            </a:r>
          </a:p>
          <a:p>
            <a:pPr lvl="1" eaLnBrk="1" hangingPunct="1">
              <a:lnSpc>
                <a:spcPct val="100000"/>
              </a:lnSpc>
            </a:pPr>
            <a:r>
              <a:rPr lang="zh-CN" altLang="en-US" sz="2000" dirty="0" smtClean="0">
                <a:latin typeface="Times New Roman" pitchFamily="18" charset="0"/>
              </a:rPr>
              <a:t>① </a:t>
            </a:r>
            <a:r>
              <a:rPr lang="en-US" altLang="zh-CN" sz="2000" dirty="0" smtClean="0">
                <a:latin typeface="Times New Roman" pitchFamily="18" charset="0"/>
              </a:rPr>
              <a:t>A→KDC</a:t>
            </a:r>
            <a:r>
              <a:rPr lang="zh-CN" altLang="en-US" sz="2000" dirty="0" smtClean="0">
                <a:latin typeface="Times New Roman" pitchFamily="18" charset="0"/>
              </a:rPr>
              <a:t>：</a:t>
            </a:r>
            <a:r>
              <a:rPr lang="en-US" altLang="zh-CN" sz="2000" i="1" dirty="0" smtClean="0">
                <a:latin typeface="Times New Roman" pitchFamily="18" charset="0"/>
              </a:rPr>
              <a:t>ID</a:t>
            </a:r>
            <a:r>
              <a:rPr lang="en-US" altLang="zh-CN" sz="2000" i="1" baseline="-25000" dirty="0" smtClean="0">
                <a:latin typeface="Times New Roman" pitchFamily="18" charset="0"/>
              </a:rPr>
              <a:t>A</a:t>
            </a:r>
            <a:r>
              <a:rPr lang="en-US" altLang="zh-CN" sz="2000" dirty="0" smtClean="0">
                <a:latin typeface="Times New Roman" pitchFamily="18" charset="0"/>
              </a:rPr>
              <a:t>‖</a:t>
            </a:r>
            <a:r>
              <a:rPr lang="en-US" altLang="zh-CN" sz="2000" i="1" dirty="0" smtClean="0">
                <a:latin typeface="Times New Roman" pitchFamily="18" charset="0"/>
              </a:rPr>
              <a:t>ID</a:t>
            </a:r>
            <a:r>
              <a:rPr lang="en-US" altLang="zh-CN" sz="2000" i="1" baseline="-25000" dirty="0" smtClean="0">
                <a:latin typeface="Times New Roman" pitchFamily="18" charset="0"/>
              </a:rPr>
              <a:t>B</a:t>
            </a:r>
            <a:endParaRPr lang="en-US" altLang="zh-CN" sz="2000" baseline="-25000" dirty="0" smtClean="0">
              <a:latin typeface="Times New Roman" pitchFamily="18" charset="0"/>
            </a:endParaRPr>
          </a:p>
          <a:p>
            <a:pPr lvl="1" eaLnBrk="1" hangingPunct="1">
              <a:lnSpc>
                <a:spcPct val="100000"/>
              </a:lnSpc>
            </a:pPr>
            <a:r>
              <a:rPr lang="en-US" altLang="zh-CN" sz="2000" dirty="0" smtClean="0">
                <a:latin typeface="Times New Roman" pitchFamily="18" charset="0"/>
              </a:rPr>
              <a:t>② KDC→A</a:t>
            </a:r>
            <a:r>
              <a:rPr lang="zh-CN" altLang="en-US" sz="2000" dirty="0" smtClean="0">
                <a:latin typeface="Times New Roman" pitchFamily="18" charset="0"/>
              </a:rPr>
              <a:t>：</a:t>
            </a:r>
            <a:r>
              <a:rPr lang="en-US" altLang="zh-CN" sz="2000" i="1" dirty="0" smtClean="0">
                <a:latin typeface="Times New Roman" pitchFamily="18" charset="0"/>
              </a:rPr>
              <a:t>E</a:t>
            </a:r>
            <a:r>
              <a:rPr lang="en-US" altLang="zh-CN" sz="2000" i="1" baseline="-25000" dirty="0" smtClean="0">
                <a:latin typeface="Times New Roman" pitchFamily="18" charset="0"/>
              </a:rPr>
              <a:t>KA</a:t>
            </a:r>
            <a:r>
              <a:rPr lang="en-US" altLang="zh-CN" sz="2000" dirty="0" smtClean="0">
                <a:latin typeface="Times New Roman" pitchFamily="18" charset="0"/>
              </a:rPr>
              <a:t>[</a:t>
            </a:r>
            <a:r>
              <a:rPr lang="en-US" altLang="zh-CN" sz="2000" i="1" dirty="0" smtClean="0">
                <a:latin typeface="Times New Roman" pitchFamily="18" charset="0"/>
              </a:rPr>
              <a:t>K</a:t>
            </a:r>
            <a:r>
              <a:rPr lang="en-US" altLang="zh-CN" sz="2000" i="1" baseline="-25000" dirty="0" smtClean="0">
                <a:latin typeface="Times New Roman" pitchFamily="18" charset="0"/>
              </a:rPr>
              <a:t>S</a:t>
            </a:r>
            <a:r>
              <a:rPr lang="en-US" altLang="zh-CN" sz="2000" dirty="0" smtClean="0">
                <a:latin typeface="Times New Roman" pitchFamily="18" charset="0"/>
              </a:rPr>
              <a:t>‖</a:t>
            </a:r>
            <a:r>
              <a:rPr lang="en-US" altLang="zh-CN" sz="2000" i="1" dirty="0" smtClean="0">
                <a:latin typeface="Times New Roman" pitchFamily="18" charset="0"/>
              </a:rPr>
              <a:t>ID</a:t>
            </a:r>
            <a:r>
              <a:rPr lang="en-US" altLang="zh-CN" sz="2000" i="1" baseline="-25000" dirty="0" smtClean="0">
                <a:latin typeface="Times New Roman" pitchFamily="18" charset="0"/>
              </a:rPr>
              <a:t>B</a:t>
            </a:r>
            <a:r>
              <a:rPr lang="en-US" altLang="zh-CN" sz="2000" dirty="0" smtClean="0">
                <a:latin typeface="Times New Roman" pitchFamily="18" charset="0"/>
              </a:rPr>
              <a:t>‖</a:t>
            </a:r>
            <a:r>
              <a:rPr lang="en-US" altLang="zh-CN" sz="2000" i="1" dirty="0" smtClean="0">
                <a:latin typeface="Times New Roman" pitchFamily="18" charset="0"/>
              </a:rPr>
              <a:t>T</a:t>
            </a:r>
            <a:r>
              <a:rPr lang="en-US" altLang="zh-CN" sz="2000" dirty="0" smtClean="0">
                <a:latin typeface="Times New Roman" pitchFamily="18" charset="0"/>
              </a:rPr>
              <a:t>‖</a:t>
            </a:r>
            <a:r>
              <a:rPr lang="en-US" altLang="zh-CN" sz="2000" i="1" dirty="0" smtClean="0">
                <a:solidFill>
                  <a:srgbClr val="0000FF"/>
                </a:solidFill>
                <a:latin typeface="Times New Roman" pitchFamily="18" charset="0"/>
              </a:rPr>
              <a:t>E</a:t>
            </a:r>
            <a:r>
              <a:rPr lang="en-US" altLang="zh-CN" sz="2000" i="1" baseline="-25000" dirty="0" smtClean="0">
                <a:solidFill>
                  <a:srgbClr val="0000FF"/>
                </a:solidFill>
                <a:latin typeface="Times New Roman" pitchFamily="18" charset="0"/>
              </a:rPr>
              <a:t>KB</a:t>
            </a:r>
            <a:r>
              <a:rPr lang="en-US" altLang="zh-CN" sz="2000" dirty="0" smtClean="0">
                <a:solidFill>
                  <a:srgbClr val="0000FF"/>
                </a:solidFill>
                <a:latin typeface="Times New Roman" pitchFamily="18" charset="0"/>
              </a:rPr>
              <a:t>[</a:t>
            </a:r>
            <a:r>
              <a:rPr lang="en-US" altLang="zh-CN" sz="2000" i="1" dirty="0" smtClean="0">
                <a:solidFill>
                  <a:srgbClr val="0000FF"/>
                </a:solidFill>
                <a:latin typeface="Times New Roman" pitchFamily="18" charset="0"/>
              </a:rPr>
              <a:t>K</a:t>
            </a:r>
            <a:r>
              <a:rPr lang="en-US" altLang="zh-CN" sz="2000" i="1" baseline="-25000" dirty="0" smtClean="0">
                <a:solidFill>
                  <a:srgbClr val="0000FF"/>
                </a:solidFill>
                <a:latin typeface="Times New Roman" pitchFamily="18" charset="0"/>
              </a:rPr>
              <a:t>S</a:t>
            </a:r>
            <a:r>
              <a:rPr lang="en-US" altLang="zh-CN" sz="2000" dirty="0" smtClean="0">
                <a:solidFill>
                  <a:srgbClr val="0000FF"/>
                </a:solidFill>
                <a:latin typeface="Times New Roman" pitchFamily="18" charset="0"/>
              </a:rPr>
              <a:t>‖</a:t>
            </a:r>
            <a:r>
              <a:rPr lang="en-US" altLang="zh-CN" sz="2000" i="1" dirty="0" smtClean="0">
                <a:solidFill>
                  <a:srgbClr val="0000FF"/>
                </a:solidFill>
                <a:latin typeface="Times New Roman" pitchFamily="18" charset="0"/>
              </a:rPr>
              <a:t>ID</a:t>
            </a:r>
            <a:r>
              <a:rPr lang="en-US" altLang="zh-CN" sz="2000" i="1" baseline="-25000" dirty="0" smtClean="0">
                <a:solidFill>
                  <a:srgbClr val="0000FF"/>
                </a:solidFill>
                <a:latin typeface="Times New Roman" pitchFamily="18" charset="0"/>
              </a:rPr>
              <a:t>A</a:t>
            </a:r>
            <a:r>
              <a:rPr lang="en-US" altLang="zh-CN" sz="2000" dirty="0" smtClean="0">
                <a:solidFill>
                  <a:srgbClr val="0000FF"/>
                </a:solidFill>
                <a:latin typeface="Times New Roman" pitchFamily="18" charset="0"/>
              </a:rPr>
              <a:t>‖</a:t>
            </a:r>
            <a:r>
              <a:rPr lang="en-US" altLang="zh-CN" sz="2000" i="1" dirty="0" smtClean="0">
                <a:solidFill>
                  <a:srgbClr val="0000FF"/>
                </a:solidFill>
                <a:latin typeface="Times New Roman" pitchFamily="18" charset="0"/>
              </a:rPr>
              <a:t>T</a:t>
            </a:r>
            <a:r>
              <a:rPr lang="en-US" altLang="zh-CN" sz="2000" dirty="0" smtClean="0">
                <a:solidFill>
                  <a:srgbClr val="0000FF"/>
                </a:solidFill>
                <a:latin typeface="Times New Roman" pitchFamily="18" charset="0"/>
              </a:rPr>
              <a:t>]</a:t>
            </a:r>
            <a:r>
              <a:rPr lang="en-US" altLang="zh-CN" sz="2000" dirty="0" smtClean="0">
                <a:latin typeface="Times New Roman" pitchFamily="18" charset="0"/>
              </a:rPr>
              <a:t>]</a:t>
            </a:r>
          </a:p>
          <a:p>
            <a:pPr lvl="1" eaLnBrk="1" hangingPunct="1">
              <a:lnSpc>
                <a:spcPct val="100000"/>
              </a:lnSpc>
            </a:pPr>
            <a:r>
              <a:rPr lang="en-US" altLang="zh-CN" sz="2000" dirty="0" smtClean="0">
                <a:latin typeface="Times New Roman" pitchFamily="18" charset="0"/>
              </a:rPr>
              <a:t>③ A→B</a:t>
            </a:r>
            <a:r>
              <a:rPr lang="zh-CN" altLang="en-US" sz="2000" dirty="0" smtClean="0">
                <a:latin typeface="Times New Roman" pitchFamily="18" charset="0"/>
              </a:rPr>
              <a:t>：</a:t>
            </a:r>
            <a:r>
              <a:rPr lang="en-US" altLang="zh-CN" sz="2000" i="1" dirty="0" smtClean="0">
                <a:latin typeface="Times New Roman" pitchFamily="18" charset="0"/>
              </a:rPr>
              <a:t>E</a:t>
            </a:r>
            <a:r>
              <a:rPr lang="en-US" altLang="zh-CN" sz="2000" i="1" baseline="-25000" dirty="0" smtClean="0">
                <a:latin typeface="Times New Roman" pitchFamily="18" charset="0"/>
              </a:rPr>
              <a:t>KB</a:t>
            </a:r>
            <a:r>
              <a:rPr lang="en-US" altLang="zh-CN" sz="2000" dirty="0" smtClean="0">
                <a:latin typeface="Times New Roman" pitchFamily="18" charset="0"/>
              </a:rPr>
              <a:t>[</a:t>
            </a:r>
            <a:r>
              <a:rPr lang="en-US" altLang="zh-CN" sz="2000" i="1" dirty="0" smtClean="0">
                <a:latin typeface="Times New Roman" pitchFamily="18" charset="0"/>
              </a:rPr>
              <a:t>K</a:t>
            </a:r>
            <a:r>
              <a:rPr lang="en-US" altLang="zh-CN" sz="2000" i="1" baseline="-25000" dirty="0" smtClean="0">
                <a:latin typeface="Times New Roman" pitchFamily="18" charset="0"/>
              </a:rPr>
              <a:t>S</a:t>
            </a:r>
            <a:r>
              <a:rPr lang="en-US" altLang="zh-CN" sz="2000" dirty="0" smtClean="0">
                <a:latin typeface="Times New Roman" pitchFamily="18" charset="0"/>
              </a:rPr>
              <a:t>‖</a:t>
            </a:r>
            <a:r>
              <a:rPr lang="en-US" altLang="zh-CN" sz="2000" i="1" dirty="0" smtClean="0">
                <a:latin typeface="Times New Roman" pitchFamily="18" charset="0"/>
              </a:rPr>
              <a:t>ID</a:t>
            </a:r>
            <a:r>
              <a:rPr lang="en-US" altLang="zh-CN" sz="2000" i="1" baseline="-25000" dirty="0" smtClean="0">
                <a:latin typeface="Times New Roman" pitchFamily="18" charset="0"/>
              </a:rPr>
              <a:t>A</a:t>
            </a:r>
            <a:r>
              <a:rPr lang="en-US" altLang="zh-CN" sz="2000" dirty="0" smtClean="0">
                <a:latin typeface="Times New Roman" pitchFamily="18" charset="0"/>
              </a:rPr>
              <a:t>‖</a:t>
            </a:r>
            <a:r>
              <a:rPr lang="en-US" altLang="zh-CN" sz="2000" i="1" dirty="0" smtClean="0">
                <a:solidFill>
                  <a:srgbClr val="0000FF"/>
                </a:solidFill>
                <a:latin typeface="Times New Roman" pitchFamily="18" charset="0"/>
              </a:rPr>
              <a:t>T</a:t>
            </a:r>
            <a:r>
              <a:rPr lang="en-US" altLang="zh-CN" sz="2000" dirty="0" smtClean="0">
                <a:latin typeface="Times New Roman" pitchFamily="18" charset="0"/>
              </a:rPr>
              <a:t>]</a:t>
            </a:r>
          </a:p>
          <a:p>
            <a:pPr lvl="1" eaLnBrk="1" hangingPunct="1">
              <a:lnSpc>
                <a:spcPct val="100000"/>
              </a:lnSpc>
            </a:pPr>
            <a:r>
              <a:rPr lang="en-US" altLang="zh-CN" sz="2000" dirty="0" smtClean="0">
                <a:latin typeface="Times New Roman" pitchFamily="18" charset="0"/>
              </a:rPr>
              <a:t>④ B→A</a:t>
            </a:r>
            <a:r>
              <a:rPr lang="zh-CN" altLang="en-US" sz="2000" dirty="0" smtClean="0">
                <a:latin typeface="Times New Roman" pitchFamily="18" charset="0"/>
              </a:rPr>
              <a:t>：</a:t>
            </a:r>
            <a:r>
              <a:rPr lang="en-US" altLang="zh-CN" sz="2000" i="1" dirty="0" smtClean="0">
                <a:latin typeface="Times New Roman" pitchFamily="18" charset="0"/>
              </a:rPr>
              <a:t>E</a:t>
            </a:r>
            <a:r>
              <a:rPr lang="en-US" altLang="zh-CN" sz="2000" i="1" baseline="-25000" dirty="0" smtClean="0">
                <a:latin typeface="Times New Roman" pitchFamily="18" charset="0"/>
              </a:rPr>
              <a:t>KS</a:t>
            </a:r>
            <a:r>
              <a:rPr lang="en-US" altLang="zh-CN" sz="2000" dirty="0" smtClean="0">
                <a:latin typeface="Times New Roman" pitchFamily="18" charset="0"/>
              </a:rPr>
              <a:t>[</a:t>
            </a:r>
            <a:r>
              <a:rPr lang="en-US" altLang="zh-CN" sz="2000" i="1" dirty="0" smtClean="0">
                <a:latin typeface="Times New Roman" pitchFamily="18" charset="0"/>
              </a:rPr>
              <a:t>N</a:t>
            </a:r>
            <a:r>
              <a:rPr lang="en-US" altLang="zh-CN" sz="2000" baseline="-25000" dirty="0" smtClean="0">
                <a:latin typeface="Times New Roman" pitchFamily="18" charset="0"/>
              </a:rPr>
              <a:t>1</a:t>
            </a:r>
            <a:r>
              <a:rPr lang="en-US" altLang="zh-CN" sz="2000" dirty="0" smtClean="0">
                <a:latin typeface="Times New Roman" pitchFamily="18" charset="0"/>
              </a:rPr>
              <a:t>]</a:t>
            </a:r>
          </a:p>
          <a:p>
            <a:pPr lvl="1" eaLnBrk="1" hangingPunct="1">
              <a:lnSpc>
                <a:spcPct val="100000"/>
              </a:lnSpc>
            </a:pPr>
            <a:r>
              <a:rPr lang="en-US" altLang="zh-CN" sz="2000" dirty="0" smtClean="0">
                <a:latin typeface="Times New Roman" pitchFamily="18" charset="0"/>
              </a:rPr>
              <a:t>⑤ A→B</a:t>
            </a:r>
            <a:r>
              <a:rPr lang="zh-CN" altLang="en-US" sz="2000" dirty="0" smtClean="0">
                <a:latin typeface="Times New Roman" pitchFamily="18" charset="0"/>
              </a:rPr>
              <a:t>：</a:t>
            </a:r>
            <a:r>
              <a:rPr lang="en-US" altLang="zh-CN" sz="2000" i="1" dirty="0" smtClean="0">
                <a:latin typeface="Times New Roman" pitchFamily="18" charset="0"/>
              </a:rPr>
              <a:t>E</a:t>
            </a:r>
            <a:r>
              <a:rPr lang="en-US" altLang="zh-CN" sz="2000" i="1" baseline="-25000" dirty="0" smtClean="0">
                <a:latin typeface="Times New Roman" pitchFamily="18" charset="0"/>
              </a:rPr>
              <a:t>KS</a:t>
            </a:r>
            <a:r>
              <a:rPr lang="en-US" altLang="zh-CN" sz="2000" dirty="0" smtClean="0">
                <a:latin typeface="Times New Roman" pitchFamily="18" charset="0"/>
              </a:rPr>
              <a:t>[</a:t>
            </a:r>
            <a:r>
              <a:rPr lang="en-US" altLang="zh-CN" sz="2000" i="1" dirty="0" smtClean="0">
                <a:latin typeface="Times New Roman" pitchFamily="18" charset="0"/>
              </a:rPr>
              <a:t>f</a:t>
            </a:r>
            <a:r>
              <a:rPr lang="en-US" altLang="zh-CN" sz="2000" dirty="0" smtClean="0">
                <a:latin typeface="Times New Roman" pitchFamily="18" charset="0"/>
              </a:rPr>
              <a:t>(</a:t>
            </a:r>
            <a:r>
              <a:rPr lang="en-US" altLang="zh-CN" sz="2000" i="1" dirty="0" smtClean="0">
                <a:latin typeface="Times New Roman" pitchFamily="18" charset="0"/>
              </a:rPr>
              <a:t>N</a:t>
            </a:r>
            <a:r>
              <a:rPr lang="en-US" altLang="zh-CN" sz="2000" baseline="-25000" dirty="0" smtClean="0">
                <a:latin typeface="Times New Roman" pitchFamily="18" charset="0"/>
              </a:rPr>
              <a:t>1</a:t>
            </a:r>
            <a:r>
              <a:rPr lang="en-US" altLang="zh-CN" sz="2000" dirty="0" smtClean="0">
                <a:latin typeface="Times New Roman" pitchFamily="18" charset="0"/>
              </a:rPr>
              <a:t>)]</a:t>
            </a:r>
          </a:p>
          <a:p>
            <a:pPr eaLnBrk="1" hangingPunct="1">
              <a:lnSpc>
                <a:spcPct val="100000"/>
              </a:lnSpc>
            </a:pPr>
            <a:r>
              <a:rPr lang="zh-CN" altLang="en-US" sz="2000" dirty="0" smtClean="0">
                <a:solidFill>
                  <a:srgbClr val="0000FF"/>
                </a:solidFill>
                <a:latin typeface="Times New Roman" pitchFamily="18" charset="0"/>
              </a:rPr>
              <a:t>其中</a:t>
            </a:r>
            <a:r>
              <a:rPr lang="en-US" altLang="zh-CN" sz="2000" i="1" dirty="0" smtClean="0">
                <a:solidFill>
                  <a:srgbClr val="0000FF"/>
                </a:solidFill>
                <a:latin typeface="Times New Roman" pitchFamily="18" charset="0"/>
              </a:rPr>
              <a:t>T</a:t>
            </a:r>
            <a:r>
              <a:rPr lang="zh-CN" altLang="en-US" sz="2000" dirty="0" smtClean="0">
                <a:solidFill>
                  <a:srgbClr val="0000FF"/>
                </a:solidFill>
                <a:latin typeface="Times New Roman" pitchFamily="18" charset="0"/>
              </a:rPr>
              <a:t>是时戳，用以向</a:t>
            </a:r>
            <a:r>
              <a:rPr lang="en-US" altLang="zh-CN" sz="2000" dirty="0" smtClean="0">
                <a:solidFill>
                  <a:srgbClr val="0000FF"/>
                </a:solidFill>
                <a:latin typeface="Times New Roman" pitchFamily="18" charset="0"/>
              </a:rPr>
              <a:t>A</a:t>
            </a:r>
            <a:r>
              <a:rPr lang="zh-CN" altLang="en-US" sz="2000" dirty="0" smtClean="0">
                <a:solidFill>
                  <a:srgbClr val="0000FF"/>
                </a:solidFill>
                <a:latin typeface="Times New Roman" pitchFamily="18" charset="0"/>
              </a:rPr>
              <a:t>、</a:t>
            </a:r>
            <a:r>
              <a:rPr lang="en-US" altLang="zh-CN" sz="2000" dirty="0" smtClean="0">
                <a:solidFill>
                  <a:srgbClr val="0000FF"/>
                </a:solidFill>
                <a:latin typeface="Times New Roman" pitchFamily="18" charset="0"/>
              </a:rPr>
              <a:t>B</a:t>
            </a:r>
            <a:r>
              <a:rPr lang="zh-CN" altLang="en-US" sz="2000" dirty="0" smtClean="0">
                <a:solidFill>
                  <a:srgbClr val="0000FF"/>
                </a:solidFill>
                <a:latin typeface="Times New Roman" pitchFamily="18" charset="0"/>
              </a:rPr>
              <a:t>双方保证</a:t>
            </a:r>
            <a:r>
              <a:rPr lang="en-US" altLang="zh-CN" sz="2000" i="1" dirty="0" smtClean="0">
                <a:solidFill>
                  <a:srgbClr val="0000FF"/>
                </a:solidFill>
                <a:latin typeface="Times New Roman" pitchFamily="18" charset="0"/>
              </a:rPr>
              <a:t>K</a:t>
            </a:r>
            <a:r>
              <a:rPr lang="en-US" altLang="zh-CN" sz="2000" i="1" baseline="-25000" dirty="0" smtClean="0">
                <a:solidFill>
                  <a:srgbClr val="0000FF"/>
                </a:solidFill>
                <a:latin typeface="Times New Roman" pitchFamily="18" charset="0"/>
              </a:rPr>
              <a:t>S</a:t>
            </a:r>
            <a:r>
              <a:rPr lang="zh-CN" altLang="en-US" sz="2000" dirty="0" smtClean="0">
                <a:solidFill>
                  <a:srgbClr val="0000FF"/>
                </a:solidFill>
                <a:latin typeface="Times New Roman" pitchFamily="18" charset="0"/>
              </a:rPr>
              <a:t>的新鲜性</a:t>
            </a:r>
            <a:r>
              <a:rPr lang="zh-CN" altLang="en-US" sz="2000" dirty="0" smtClean="0">
                <a:latin typeface="Times New Roman" pitchFamily="18" charset="0"/>
              </a:rPr>
              <a:t>。</a:t>
            </a:r>
            <a:r>
              <a:rPr lang="en-US" altLang="zh-CN" sz="2000" dirty="0" smtClean="0">
                <a:latin typeface="Times New Roman" pitchFamily="18" charset="0"/>
              </a:rPr>
              <a:t>A</a:t>
            </a:r>
            <a:r>
              <a:rPr lang="zh-CN" altLang="en-US" sz="2000" dirty="0" smtClean="0">
                <a:latin typeface="Times New Roman" pitchFamily="18" charset="0"/>
              </a:rPr>
              <a:t>和</a:t>
            </a:r>
            <a:r>
              <a:rPr lang="en-US" altLang="zh-CN" sz="2000" dirty="0" smtClean="0">
                <a:latin typeface="Times New Roman" pitchFamily="18" charset="0"/>
              </a:rPr>
              <a:t>B</a:t>
            </a:r>
            <a:r>
              <a:rPr lang="zh-CN" altLang="en-US" sz="2000" dirty="0" smtClean="0">
                <a:latin typeface="Times New Roman" pitchFamily="18" charset="0"/>
              </a:rPr>
              <a:t>可通过下式检查</a:t>
            </a:r>
            <a:r>
              <a:rPr lang="en-US" altLang="zh-CN" sz="2000" i="1" dirty="0" smtClean="0">
                <a:latin typeface="Times New Roman" pitchFamily="18" charset="0"/>
              </a:rPr>
              <a:t>T</a:t>
            </a:r>
            <a:r>
              <a:rPr lang="zh-CN" altLang="en-US" sz="2000" dirty="0" smtClean="0">
                <a:latin typeface="Times New Roman" pitchFamily="18" charset="0"/>
              </a:rPr>
              <a:t>的实时性：</a:t>
            </a:r>
          </a:p>
          <a:p>
            <a:pPr lvl="1" eaLnBrk="1" hangingPunct="1">
              <a:lnSpc>
                <a:spcPct val="100000"/>
              </a:lnSpc>
            </a:pPr>
            <a:r>
              <a:rPr lang="en-US" altLang="zh-CN" sz="2000" dirty="0" smtClean="0">
                <a:latin typeface="Times New Roman" pitchFamily="18" charset="0"/>
              </a:rPr>
              <a:t>|Clock-</a:t>
            </a:r>
            <a:r>
              <a:rPr lang="en-US" altLang="zh-CN" sz="2000" i="1" dirty="0" smtClean="0">
                <a:latin typeface="Times New Roman" pitchFamily="18" charset="0"/>
              </a:rPr>
              <a:t>T</a:t>
            </a:r>
            <a:r>
              <a:rPr lang="en-US" altLang="zh-CN" sz="2000" dirty="0" smtClean="0">
                <a:latin typeface="Times New Roman" pitchFamily="18" charset="0"/>
              </a:rPr>
              <a:t>|&lt;</a:t>
            </a:r>
            <a:r>
              <a:rPr lang="en-US" altLang="zh-CN" sz="2000" i="1" dirty="0" smtClean="0">
                <a:latin typeface="Times New Roman" pitchFamily="18" charset="0"/>
              </a:rPr>
              <a:t>Δt</a:t>
            </a:r>
            <a:r>
              <a:rPr lang="en-US" altLang="zh-CN" sz="2000" baseline="-25000" dirty="0" smtClean="0">
                <a:latin typeface="Times New Roman" pitchFamily="18" charset="0"/>
              </a:rPr>
              <a:t>1</a:t>
            </a:r>
            <a:r>
              <a:rPr lang="en-US" altLang="zh-CN" sz="2000" dirty="0" smtClean="0">
                <a:latin typeface="Times New Roman" pitchFamily="18" charset="0"/>
              </a:rPr>
              <a:t>+</a:t>
            </a:r>
            <a:r>
              <a:rPr lang="en-US" altLang="zh-CN" sz="2000" i="1" dirty="0" smtClean="0">
                <a:latin typeface="Times New Roman" pitchFamily="18" charset="0"/>
              </a:rPr>
              <a:t>Δt</a:t>
            </a:r>
            <a:r>
              <a:rPr lang="en-US" altLang="zh-CN" sz="2000" baseline="-25000" dirty="0" smtClean="0">
                <a:latin typeface="Times New Roman" pitchFamily="18" charset="0"/>
              </a:rPr>
              <a:t>2</a:t>
            </a:r>
          </a:p>
          <a:p>
            <a:pPr lvl="1" eaLnBrk="1" hangingPunct="1">
              <a:lnSpc>
                <a:spcPct val="100000"/>
              </a:lnSpc>
            </a:pPr>
            <a:r>
              <a:rPr lang="en-US" altLang="zh-CN" sz="2000" dirty="0" smtClean="0">
                <a:latin typeface="Times New Roman" pitchFamily="18" charset="0"/>
              </a:rPr>
              <a:t>Clock</a:t>
            </a:r>
            <a:r>
              <a:rPr lang="zh-CN" altLang="en-US" sz="2000" dirty="0" smtClean="0">
                <a:latin typeface="Times New Roman" pitchFamily="18" charset="0"/>
              </a:rPr>
              <a:t>为用户（</a:t>
            </a:r>
            <a:r>
              <a:rPr lang="en-US" altLang="zh-CN" sz="2000" dirty="0" smtClean="0">
                <a:latin typeface="Times New Roman" pitchFamily="18" charset="0"/>
              </a:rPr>
              <a:t>A</a:t>
            </a:r>
            <a:r>
              <a:rPr lang="zh-CN" altLang="en-US" sz="2000" dirty="0" smtClean="0">
                <a:latin typeface="Times New Roman" pitchFamily="18" charset="0"/>
              </a:rPr>
              <a:t>或</a:t>
            </a:r>
            <a:r>
              <a:rPr lang="en-US" altLang="zh-CN" sz="2000" dirty="0" smtClean="0">
                <a:latin typeface="Times New Roman" pitchFamily="18" charset="0"/>
              </a:rPr>
              <a:t>B</a:t>
            </a:r>
            <a:r>
              <a:rPr lang="zh-CN" altLang="en-US" sz="2000" dirty="0" smtClean="0">
                <a:latin typeface="Times New Roman" pitchFamily="18" charset="0"/>
              </a:rPr>
              <a:t>）本地的时钟</a:t>
            </a:r>
          </a:p>
          <a:p>
            <a:pPr lvl="1" eaLnBrk="1" hangingPunct="1">
              <a:lnSpc>
                <a:spcPct val="100000"/>
              </a:lnSpc>
            </a:pPr>
            <a:r>
              <a:rPr lang="en-US" altLang="zh-CN" sz="2000" i="1" dirty="0" smtClean="0">
                <a:latin typeface="Times New Roman" pitchFamily="18" charset="0"/>
              </a:rPr>
              <a:t>Δt</a:t>
            </a:r>
            <a:r>
              <a:rPr lang="en-US" altLang="zh-CN" sz="2000" baseline="-25000" dirty="0" smtClean="0">
                <a:latin typeface="Times New Roman" pitchFamily="18" charset="0"/>
              </a:rPr>
              <a:t>1</a:t>
            </a:r>
            <a:r>
              <a:rPr lang="zh-CN" altLang="en-US" sz="2000" dirty="0" smtClean="0">
                <a:latin typeface="Times New Roman" pitchFamily="18" charset="0"/>
              </a:rPr>
              <a:t>是用户本地时钟和</a:t>
            </a:r>
            <a:r>
              <a:rPr lang="en-US" altLang="zh-CN" sz="2000" dirty="0" smtClean="0">
                <a:latin typeface="Times New Roman" pitchFamily="18" charset="0"/>
              </a:rPr>
              <a:t>KDC</a:t>
            </a:r>
            <a:r>
              <a:rPr lang="zh-CN" altLang="en-US" sz="2000" dirty="0" smtClean="0">
                <a:latin typeface="Times New Roman" pitchFamily="18" charset="0"/>
              </a:rPr>
              <a:t>时钟误差的估计值</a:t>
            </a:r>
          </a:p>
          <a:p>
            <a:pPr lvl="1" eaLnBrk="1" hangingPunct="1">
              <a:lnSpc>
                <a:spcPct val="100000"/>
              </a:lnSpc>
            </a:pPr>
            <a:r>
              <a:rPr lang="en-US" altLang="zh-CN" sz="2000" i="1" dirty="0" smtClean="0">
                <a:latin typeface="Times New Roman" pitchFamily="18" charset="0"/>
              </a:rPr>
              <a:t>Δt</a:t>
            </a:r>
            <a:r>
              <a:rPr lang="en-US" altLang="zh-CN" sz="2000" baseline="-25000" dirty="0" smtClean="0">
                <a:latin typeface="Times New Roman" pitchFamily="18" charset="0"/>
              </a:rPr>
              <a:t>2</a:t>
            </a:r>
            <a:r>
              <a:rPr lang="zh-CN" altLang="en-US" sz="2000" dirty="0" smtClean="0">
                <a:latin typeface="Times New Roman" pitchFamily="18" charset="0"/>
              </a:rPr>
              <a:t>是网络的延迟时间</a:t>
            </a:r>
            <a:endParaRPr lang="zh-CN" altLang="en-US" sz="2000" dirty="0" smtClean="0">
              <a:solidFill>
                <a:srgbClr val="0000FF"/>
              </a:solidFill>
            </a:endParaRPr>
          </a:p>
        </p:txBody>
      </p:sp>
      <p:sp>
        <p:nvSpPr>
          <p:cNvPr id="4" name="灯片编号占位符 3"/>
          <p:cNvSpPr>
            <a:spLocks noGrp="1"/>
          </p:cNvSpPr>
          <p:nvPr>
            <p:ph type="sldNum" sz="quarter" idx="12"/>
          </p:nvPr>
        </p:nvSpPr>
        <p:spPr>
          <a:xfrm>
            <a:off x="7391400" y="6477000"/>
            <a:ext cx="1295400" cy="304800"/>
          </a:xfrm>
        </p:spPr>
        <p:txBody>
          <a:bodyPr/>
          <a:lstStyle/>
          <a:p>
            <a:pPr>
              <a:defRPr/>
            </a:pPr>
            <a:fld id="{896E1043-1F2A-4C9B-855A-0B3264F68AF7}" type="slidenum">
              <a:rPr lang="en-US" altLang="zh-CN" smtClean="0"/>
              <a:pPr>
                <a:defRPr/>
              </a:pPr>
              <a:t>25</a:t>
            </a:fld>
            <a:r>
              <a:rPr lang="en-US" altLang="zh-CN" dirty="0" smtClean="0"/>
              <a:t>/</a:t>
            </a:r>
            <a:endParaRPr lang="en-US" altLang="zh-CN" dirty="0"/>
          </a:p>
        </p:txBody>
      </p:sp>
      <p:sp>
        <p:nvSpPr>
          <p:cNvPr id="5" name="标题 1"/>
          <p:cNvSpPr txBox="1">
            <a:spLocks/>
          </p:cNvSpPr>
          <p:nvPr/>
        </p:nvSpPr>
        <p:spPr bwMode="auto">
          <a:xfrm>
            <a:off x="533400" y="0"/>
            <a:ext cx="7696200" cy="304800"/>
          </a:xfrm>
          <a:prstGeom prst="rect">
            <a:avLst/>
          </a:prstGeom>
          <a:solidFill>
            <a:schemeClr val="accent5"/>
          </a:solidFill>
          <a:ln w="9525">
            <a:noFill/>
            <a:miter lim="800000"/>
            <a:headEnd/>
            <a:tailEnd/>
          </a:ln>
        </p:spPr>
        <p:txBody>
          <a:bodyPr vert="horz" wrap="square" lIns="91440" tIns="45720" rIns="91440" bIns="45720" numCol="1" anchor="b" anchorCtr="0" compatLnSpc="1">
            <a:prstTxWarp prst="textNoShape">
              <a:avLst/>
            </a:prstTxWarp>
          </a:bodyPr>
          <a:lstStyle/>
          <a:p>
            <a:pPr algn="l" eaLnBrk="0" hangingPunct="0">
              <a:defRPr/>
            </a:pPr>
            <a:r>
              <a:rPr lang="zh-CN" altLang="en-US" sz="1800" kern="0" dirty="0" smtClean="0">
                <a:solidFill>
                  <a:srgbClr val="004C00"/>
                </a:solidFill>
                <a:effectLst>
                  <a:outerShdw blurRad="38100" dist="38100" dir="2700000" algn="tl">
                    <a:srgbClr val="000000">
                      <a:alpha val="43137"/>
                    </a:srgbClr>
                  </a:outerShdw>
                </a:effectLst>
                <a:latin typeface="+mj-lt"/>
                <a:ea typeface="+mj-ea"/>
                <a:cs typeface="+mj-cs"/>
              </a:rPr>
              <a:t>第七章 密码协议：</a:t>
            </a:r>
            <a:r>
              <a:rPr lang="en-US" altLang="zh-CN" sz="1800" kern="0" dirty="0" smtClean="0">
                <a:solidFill>
                  <a:srgbClr val="004C00"/>
                </a:solidFill>
                <a:effectLst>
                  <a:outerShdw blurRad="38100" dist="38100" dir="2700000" algn="tl">
                    <a:srgbClr val="000000">
                      <a:alpha val="43137"/>
                    </a:srgbClr>
                  </a:outerShdw>
                </a:effectLst>
                <a:latin typeface="+mj-lt"/>
                <a:ea typeface="+mj-ea"/>
                <a:cs typeface="+mj-cs"/>
              </a:rPr>
              <a:t>7.3 </a:t>
            </a:r>
            <a:r>
              <a:rPr lang="zh-CN" altLang="en-US" sz="1800" kern="0" dirty="0" smtClean="0">
                <a:solidFill>
                  <a:srgbClr val="004C00"/>
                </a:solidFill>
                <a:effectLst>
                  <a:outerShdw blurRad="38100" dist="38100" dir="2700000" algn="tl">
                    <a:srgbClr val="000000">
                      <a:alpha val="43137"/>
                    </a:srgbClr>
                  </a:outerShdw>
                </a:effectLst>
                <a:latin typeface="+mj-lt"/>
                <a:ea typeface="+mj-ea"/>
                <a:cs typeface="+mj-cs"/>
              </a:rPr>
              <a:t>密钥建立认证协议</a:t>
            </a: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7.3.1 NS</a:t>
            </a:r>
            <a:r>
              <a:rPr lang="zh-CN" altLang="en-US" dirty="0" smtClean="0"/>
              <a:t>密钥分配协议</a:t>
            </a:r>
            <a:endParaRPr lang="zh-CN" altLang="en-US" dirty="0"/>
          </a:p>
        </p:txBody>
      </p:sp>
      <p:sp>
        <p:nvSpPr>
          <p:cNvPr id="3" name="内容占位符 2"/>
          <p:cNvSpPr>
            <a:spLocks noGrp="1"/>
          </p:cNvSpPr>
          <p:nvPr>
            <p:ph idx="1"/>
          </p:nvPr>
        </p:nvSpPr>
        <p:spPr>
          <a:xfrm>
            <a:off x="457200" y="838200"/>
            <a:ext cx="8382000" cy="5638800"/>
          </a:xfrm>
        </p:spPr>
        <p:txBody>
          <a:bodyPr/>
          <a:lstStyle/>
          <a:p>
            <a:pPr lvl="1" eaLnBrk="1" hangingPunct="1">
              <a:lnSpc>
                <a:spcPct val="110000"/>
              </a:lnSpc>
            </a:pPr>
            <a:r>
              <a:rPr lang="en-US" altLang="zh-CN" i="1" dirty="0" smtClean="0"/>
              <a:t>T</a:t>
            </a:r>
            <a:r>
              <a:rPr lang="zh-CN" altLang="en-US" dirty="0" smtClean="0"/>
              <a:t>是经主密钥加密的，所以</a:t>
            </a:r>
            <a:r>
              <a:rPr lang="zh-CN" altLang="en-US" dirty="0" smtClean="0">
                <a:solidFill>
                  <a:srgbClr val="0000FF"/>
                </a:solidFill>
              </a:rPr>
              <a:t>敌手即使知道旧会话密钥，并在协议的过去执行期间截获第③步的结果，也无法成功地重放给</a:t>
            </a:r>
            <a:r>
              <a:rPr lang="en-US" altLang="zh-CN" dirty="0" smtClean="0">
                <a:solidFill>
                  <a:srgbClr val="0000FF"/>
                </a:solidFill>
              </a:rPr>
              <a:t>B</a:t>
            </a:r>
            <a:endParaRPr lang="en-US" altLang="zh-CN" dirty="0" smtClean="0"/>
          </a:p>
          <a:p>
            <a:pPr lvl="1" eaLnBrk="1" hangingPunct="1">
              <a:lnSpc>
                <a:spcPct val="110000"/>
              </a:lnSpc>
            </a:pPr>
            <a:r>
              <a:rPr lang="zh-CN" altLang="en-US" dirty="0" smtClean="0"/>
              <a:t>因</a:t>
            </a:r>
            <a:r>
              <a:rPr lang="en-US" altLang="zh-CN" dirty="0" smtClean="0">
                <a:solidFill>
                  <a:srgbClr val="0000FF"/>
                </a:solidFill>
              </a:rPr>
              <a:t>B</a:t>
            </a:r>
            <a:r>
              <a:rPr lang="zh-CN" altLang="en-US" dirty="0" smtClean="0">
                <a:solidFill>
                  <a:srgbClr val="0000FF"/>
                </a:solidFill>
              </a:rPr>
              <a:t>对收到的消息可通过时戳检查其是否为新的</a:t>
            </a:r>
            <a:endParaRPr lang="zh-CN" altLang="en-US" dirty="0" smtClean="0"/>
          </a:p>
          <a:p>
            <a:pPr eaLnBrk="1" hangingPunct="1">
              <a:lnSpc>
                <a:spcPct val="110000"/>
              </a:lnSpc>
            </a:pPr>
            <a:r>
              <a:rPr lang="zh-CN" altLang="en-US" dirty="0" smtClean="0"/>
              <a:t>以上改进还存在以下问题：</a:t>
            </a:r>
          </a:p>
          <a:p>
            <a:pPr lvl="1" eaLnBrk="1" hangingPunct="1">
              <a:lnSpc>
                <a:spcPct val="110000"/>
              </a:lnSpc>
            </a:pPr>
            <a:r>
              <a:rPr lang="zh-CN" altLang="en-US" dirty="0" smtClean="0">
                <a:solidFill>
                  <a:srgbClr val="0000FF"/>
                </a:solidFill>
              </a:rPr>
              <a:t>方案主要依赖网络中各方时钟的同步</a:t>
            </a:r>
            <a:r>
              <a:rPr lang="zh-CN" altLang="en-US" dirty="0" smtClean="0"/>
              <a:t>，这种同步可能会由于</a:t>
            </a:r>
            <a:r>
              <a:rPr lang="zh-CN" altLang="en-US" dirty="0" smtClean="0">
                <a:solidFill>
                  <a:srgbClr val="0000FF"/>
                </a:solidFill>
              </a:rPr>
              <a:t>系统故障或计时误差</a:t>
            </a:r>
            <a:r>
              <a:rPr lang="zh-CN" altLang="en-US" dirty="0" smtClean="0"/>
              <a:t>而被破坏</a:t>
            </a:r>
          </a:p>
          <a:p>
            <a:pPr lvl="1" eaLnBrk="1" hangingPunct="1">
              <a:lnSpc>
                <a:spcPct val="110000"/>
              </a:lnSpc>
            </a:pPr>
            <a:r>
              <a:rPr lang="zh-CN" altLang="en-US" dirty="0" smtClean="0">
                <a:solidFill>
                  <a:srgbClr val="FF0000"/>
                </a:solidFill>
              </a:rPr>
              <a:t>等待重放攻击</a:t>
            </a:r>
            <a:r>
              <a:rPr lang="zh-CN" altLang="en-US" dirty="0" smtClean="0"/>
              <a:t>：如果</a:t>
            </a:r>
            <a:r>
              <a:rPr lang="zh-CN" altLang="en-US" dirty="0" smtClean="0">
                <a:solidFill>
                  <a:srgbClr val="0000FF"/>
                </a:solidFill>
              </a:rPr>
              <a:t>发送方的时钟超前于接收方的时钟</a:t>
            </a:r>
            <a:r>
              <a:rPr lang="zh-CN" altLang="en-US" dirty="0" smtClean="0"/>
              <a:t>，敌手就可截获发送方发出的消息，等待消息中时戳接近于接收方的时钟时，再重发这个消息</a:t>
            </a:r>
          </a:p>
          <a:p>
            <a:pPr lvl="2" eaLnBrk="1" hangingPunct="1">
              <a:lnSpc>
                <a:spcPct val="110000"/>
              </a:lnSpc>
            </a:pPr>
            <a:r>
              <a:rPr lang="zh-CN" altLang="en-US" sz="2000" dirty="0" smtClean="0"/>
              <a:t>这种重放可造成重复接收等问题</a:t>
            </a:r>
          </a:p>
        </p:txBody>
      </p:sp>
      <p:sp>
        <p:nvSpPr>
          <p:cNvPr id="4" name="灯片编号占位符 3"/>
          <p:cNvSpPr>
            <a:spLocks noGrp="1"/>
          </p:cNvSpPr>
          <p:nvPr>
            <p:ph type="sldNum" sz="quarter" idx="12"/>
          </p:nvPr>
        </p:nvSpPr>
        <p:spPr>
          <a:xfrm>
            <a:off x="7391400" y="6477000"/>
            <a:ext cx="1295400" cy="304800"/>
          </a:xfrm>
        </p:spPr>
        <p:txBody>
          <a:bodyPr/>
          <a:lstStyle/>
          <a:p>
            <a:pPr>
              <a:defRPr/>
            </a:pPr>
            <a:fld id="{896E1043-1F2A-4C9B-855A-0B3264F68AF7}" type="slidenum">
              <a:rPr lang="en-US" altLang="zh-CN" smtClean="0"/>
              <a:pPr>
                <a:defRPr/>
              </a:pPr>
              <a:t>26</a:t>
            </a:fld>
            <a:r>
              <a:rPr lang="en-US" altLang="zh-CN" dirty="0" smtClean="0"/>
              <a:t>/</a:t>
            </a:r>
            <a:endParaRPr lang="en-US" altLang="zh-CN" dirty="0"/>
          </a:p>
        </p:txBody>
      </p:sp>
      <p:sp>
        <p:nvSpPr>
          <p:cNvPr id="5" name="标题 1"/>
          <p:cNvSpPr txBox="1">
            <a:spLocks/>
          </p:cNvSpPr>
          <p:nvPr/>
        </p:nvSpPr>
        <p:spPr bwMode="auto">
          <a:xfrm>
            <a:off x="533400" y="0"/>
            <a:ext cx="7696200" cy="304800"/>
          </a:xfrm>
          <a:prstGeom prst="rect">
            <a:avLst/>
          </a:prstGeom>
          <a:solidFill>
            <a:schemeClr val="accent5"/>
          </a:solidFill>
          <a:ln w="9525">
            <a:noFill/>
            <a:miter lim="800000"/>
            <a:headEnd/>
            <a:tailEnd/>
          </a:ln>
        </p:spPr>
        <p:txBody>
          <a:bodyPr vert="horz" wrap="square" lIns="91440" tIns="45720" rIns="91440" bIns="45720" numCol="1" anchor="b" anchorCtr="0" compatLnSpc="1">
            <a:prstTxWarp prst="textNoShape">
              <a:avLst/>
            </a:prstTxWarp>
          </a:bodyPr>
          <a:lstStyle/>
          <a:p>
            <a:pPr algn="l" eaLnBrk="0" hangingPunct="0">
              <a:defRPr/>
            </a:pPr>
            <a:r>
              <a:rPr lang="zh-CN" altLang="en-US" sz="1800" kern="0" dirty="0" smtClean="0">
                <a:solidFill>
                  <a:srgbClr val="004C00"/>
                </a:solidFill>
                <a:effectLst>
                  <a:outerShdw blurRad="38100" dist="38100" dir="2700000" algn="tl">
                    <a:srgbClr val="000000">
                      <a:alpha val="43137"/>
                    </a:srgbClr>
                  </a:outerShdw>
                </a:effectLst>
                <a:latin typeface="+mj-lt"/>
                <a:ea typeface="+mj-ea"/>
                <a:cs typeface="+mj-cs"/>
              </a:rPr>
              <a:t>第七章 密码协议：</a:t>
            </a:r>
            <a:r>
              <a:rPr lang="en-US" altLang="zh-CN" sz="1800" kern="0" dirty="0" smtClean="0">
                <a:solidFill>
                  <a:srgbClr val="004C00"/>
                </a:solidFill>
                <a:effectLst>
                  <a:outerShdw blurRad="38100" dist="38100" dir="2700000" algn="tl">
                    <a:srgbClr val="000000">
                      <a:alpha val="43137"/>
                    </a:srgbClr>
                  </a:outerShdw>
                </a:effectLst>
                <a:latin typeface="+mj-lt"/>
                <a:ea typeface="+mj-ea"/>
                <a:cs typeface="+mj-cs"/>
              </a:rPr>
              <a:t>7.3 </a:t>
            </a:r>
            <a:r>
              <a:rPr lang="zh-CN" altLang="en-US" sz="1800" kern="0" dirty="0" smtClean="0">
                <a:solidFill>
                  <a:srgbClr val="004C00"/>
                </a:solidFill>
                <a:effectLst>
                  <a:outerShdw blurRad="38100" dist="38100" dir="2700000" algn="tl">
                    <a:srgbClr val="000000">
                      <a:alpha val="43137"/>
                    </a:srgbClr>
                  </a:outerShdw>
                </a:effectLst>
                <a:latin typeface="+mj-lt"/>
                <a:ea typeface="+mj-ea"/>
                <a:cs typeface="+mj-cs"/>
              </a:rPr>
              <a:t>密钥建立认证协议</a:t>
            </a: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7.3.1 NS</a:t>
            </a:r>
            <a:r>
              <a:rPr lang="zh-CN" altLang="en-US" dirty="0" smtClean="0"/>
              <a:t>密钥分配协议</a:t>
            </a:r>
            <a:endParaRPr lang="zh-CN" altLang="en-US" dirty="0"/>
          </a:p>
        </p:txBody>
      </p:sp>
      <p:sp>
        <p:nvSpPr>
          <p:cNvPr id="3" name="内容占位符 2"/>
          <p:cNvSpPr>
            <a:spLocks noGrp="1"/>
          </p:cNvSpPr>
          <p:nvPr>
            <p:ph idx="1"/>
          </p:nvPr>
        </p:nvSpPr>
        <p:spPr>
          <a:xfrm>
            <a:off x="457200" y="838200"/>
            <a:ext cx="8382000" cy="5638800"/>
          </a:xfrm>
        </p:spPr>
        <p:txBody>
          <a:bodyPr/>
          <a:lstStyle/>
          <a:p>
            <a:pPr eaLnBrk="1" hangingPunct="1">
              <a:lnSpc>
                <a:spcPct val="100000"/>
              </a:lnSpc>
            </a:pPr>
            <a:r>
              <a:rPr lang="zh-CN" altLang="en-US" sz="2400" dirty="0" smtClean="0">
                <a:solidFill>
                  <a:srgbClr val="0000FF"/>
                </a:solidFill>
                <a:latin typeface="Times New Roman" pitchFamily="18" charset="0"/>
              </a:rPr>
              <a:t>抗等待重放攻击</a:t>
            </a:r>
          </a:p>
          <a:p>
            <a:pPr lvl="1" eaLnBrk="1" hangingPunct="1">
              <a:lnSpc>
                <a:spcPct val="100000"/>
              </a:lnSpc>
            </a:pPr>
            <a:r>
              <a:rPr lang="zh-CN" altLang="en-US" sz="2000" dirty="0" smtClean="0">
                <a:latin typeface="Times New Roman" pitchFamily="18" charset="0"/>
              </a:rPr>
              <a:t>方法一：要求网络中</a:t>
            </a:r>
            <a:r>
              <a:rPr lang="zh-CN" altLang="en-US" sz="2000" dirty="0" smtClean="0">
                <a:solidFill>
                  <a:srgbClr val="0000FF"/>
                </a:solidFill>
                <a:latin typeface="Times New Roman" pitchFamily="18" charset="0"/>
              </a:rPr>
              <a:t>各方以</a:t>
            </a:r>
            <a:r>
              <a:rPr lang="en-US" altLang="zh-CN" sz="2000" dirty="0" smtClean="0">
                <a:solidFill>
                  <a:srgbClr val="0000FF"/>
                </a:solidFill>
                <a:latin typeface="Times New Roman" pitchFamily="18" charset="0"/>
              </a:rPr>
              <a:t>KDC</a:t>
            </a:r>
            <a:r>
              <a:rPr lang="zh-CN" altLang="en-US" sz="2000" dirty="0" smtClean="0">
                <a:solidFill>
                  <a:srgbClr val="0000FF"/>
                </a:solidFill>
                <a:latin typeface="Times New Roman" pitchFamily="18" charset="0"/>
              </a:rPr>
              <a:t>的时钟为基准定期检查并调整自己的时钟</a:t>
            </a:r>
          </a:p>
          <a:p>
            <a:pPr lvl="1" eaLnBrk="1" hangingPunct="1">
              <a:lnSpc>
                <a:spcPct val="100000"/>
              </a:lnSpc>
            </a:pPr>
            <a:r>
              <a:rPr lang="zh-CN" altLang="en-US" sz="2000" dirty="0" smtClean="0">
                <a:latin typeface="Times New Roman" pitchFamily="18" charset="0"/>
              </a:rPr>
              <a:t>方法二：</a:t>
            </a:r>
            <a:r>
              <a:rPr lang="zh-CN" altLang="en-US" sz="2000" dirty="0" smtClean="0">
                <a:solidFill>
                  <a:srgbClr val="0000FF"/>
                </a:solidFill>
                <a:latin typeface="Times New Roman" pitchFamily="18" charset="0"/>
              </a:rPr>
              <a:t>使用一次性随机数的握手协议</a:t>
            </a:r>
          </a:p>
          <a:p>
            <a:pPr lvl="2" eaLnBrk="1" hangingPunct="1">
              <a:lnSpc>
                <a:spcPct val="100000"/>
              </a:lnSpc>
            </a:pPr>
            <a:r>
              <a:rPr lang="zh-CN" altLang="en-US" sz="2000" dirty="0" smtClean="0">
                <a:latin typeface="Times New Roman" pitchFamily="18" charset="0"/>
              </a:rPr>
              <a:t>这就是</a:t>
            </a:r>
            <a:r>
              <a:rPr lang="en-US" altLang="zh-CN" sz="2000" dirty="0" smtClean="0">
                <a:latin typeface="Times New Roman" pitchFamily="18" charset="0"/>
              </a:rPr>
              <a:t>NS</a:t>
            </a:r>
            <a:r>
              <a:rPr lang="zh-CN" altLang="en-US" sz="2000" dirty="0" smtClean="0">
                <a:latin typeface="Times New Roman" pitchFamily="18" charset="0"/>
              </a:rPr>
              <a:t>协议的另一种改进方法</a:t>
            </a:r>
          </a:p>
          <a:p>
            <a:pPr eaLnBrk="1" hangingPunct="1">
              <a:lnSpc>
                <a:spcPct val="100000"/>
              </a:lnSpc>
            </a:pPr>
            <a:r>
              <a:rPr lang="en-US" altLang="zh-CN" dirty="0" smtClean="0">
                <a:solidFill>
                  <a:srgbClr val="FF0000"/>
                </a:solidFill>
                <a:latin typeface="Times New Roman" pitchFamily="18" charset="0"/>
              </a:rPr>
              <a:t>(3) Needham-Schroeder</a:t>
            </a:r>
            <a:r>
              <a:rPr lang="zh-CN" altLang="en-US" dirty="0" smtClean="0">
                <a:solidFill>
                  <a:srgbClr val="FF0000"/>
                </a:solidFill>
                <a:latin typeface="Times New Roman" pitchFamily="18" charset="0"/>
              </a:rPr>
              <a:t>协议的改进方案之二</a:t>
            </a:r>
          </a:p>
          <a:p>
            <a:pPr lvl="1" eaLnBrk="1" hangingPunct="1">
              <a:lnSpc>
                <a:spcPct val="100000"/>
              </a:lnSpc>
            </a:pPr>
            <a:r>
              <a:rPr lang="zh-CN" altLang="en-US" dirty="0" smtClean="0">
                <a:latin typeface="Times New Roman" pitchFamily="18" charset="0"/>
              </a:rPr>
              <a:t>① </a:t>
            </a:r>
            <a:r>
              <a:rPr lang="en-US" altLang="zh-CN" dirty="0" smtClean="0">
                <a:latin typeface="Times New Roman" pitchFamily="18" charset="0"/>
              </a:rPr>
              <a:t>A→B</a:t>
            </a:r>
            <a:r>
              <a:rPr lang="zh-CN" altLang="en-US" dirty="0" smtClean="0">
                <a:latin typeface="Times New Roman" pitchFamily="18" charset="0"/>
              </a:rPr>
              <a:t>：</a:t>
            </a:r>
            <a:r>
              <a:rPr lang="en-US" altLang="zh-CN" i="1" dirty="0" smtClean="0">
                <a:latin typeface="Times New Roman" pitchFamily="18" charset="0"/>
              </a:rPr>
              <a:t>ID</a:t>
            </a:r>
            <a:r>
              <a:rPr lang="en-US" altLang="zh-CN" i="1" baseline="-25000" dirty="0" smtClean="0">
                <a:latin typeface="Times New Roman" pitchFamily="18" charset="0"/>
              </a:rPr>
              <a:t>A</a:t>
            </a:r>
            <a:r>
              <a:rPr lang="en-US" altLang="zh-CN" dirty="0" smtClean="0">
                <a:latin typeface="Times New Roman" pitchFamily="18" charset="0"/>
              </a:rPr>
              <a:t>‖</a:t>
            </a:r>
            <a:r>
              <a:rPr lang="en-US" altLang="zh-CN" i="1" dirty="0" smtClean="0">
                <a:solidFill>
                  <a:srgbClr val="FF0000"/>
                </a:solidFill>
                <a:latin typeface="Times New Roman" pitchFamily="18" charset="0"/>
              </a:rPr>
              <a:t>N</a:t>
            </a:r>
            <a:r>
              <a:rPr lang="en-US" altLang="zh-CN" i="1" baseline="-25000" dirty="0" smtClean="0">
                <a:solidFill>
                  <a:srgbClr val="FF0000"/>
                </a:solidFill>
                <a:latin typeface="Times New Roman" pitchFamily="18" charset="0"/>
              </a:rPr>
              <a:t>A</a:t>
            </a:r>
            <a:endParaRPr lang="en-US" altLang="zh-CN" baseline="-25000" dirty="0" smtClean="0">
              <a:solidFill>
                <a:srgbClr val="FF0000"/>
              </a:solidFill>
              <a:latin typeface="Times New Roman" pitchFamily="18" charset="0"/>
            </a:endParaRPr>
          </a:p>
          <a:p>
            <a:pPr lvl="1" eaLnBrk="1" hangingPunct="1">
              <a:lnSpc>
                <a:spcPct val="100000"/>
              </a:lnSpc>
            </a:pPr>
            <a:r>
              <a:rPr lang="en-US" altLang="zh-CN" dirty="0" smtClean="0">
                <a:latin typeface="Times New Roman" pitchFamily="18" charset="0"/>
              </a:rPr>
              <a:t>② B→KDC</a:t>
            </a:r>
            <a:r>
              <a:rPr lang="zh-CN" altLang="en-US" dirty="0" smtClean="0">
                <a:latin typeface="Times New Roman" pitchFamily="18" charset="0"/>
              </a:rPr>
              <a:t>：</a:t>
            </a:r>
            <a:r>
              <a:rPr lang="en-US" altLang="zh-CN" i="1" dirty="0" smtClean="0">
                <a:solidFill>
                  <a:srgbClr val="006600"/>
                </a:solidFill>
                <a:latin typeface="Times New Roman" pitchFamily="18" charset="0"/>
              </a:rPr>
              <a:t>ID</a:t>
            </a:r>
            <a:r>
              <a:rPr lang="en-US" altLang="zh-CN" i="1" baseline="-25000" dirty="0" smtClean="0">
                <a:solidFill>
                  <a:srgbClr val="006600"/>
                </a:solidFill>
                <a:latin typeface="Times New Roman" pitchFamily="18" charset="0"/>
              </a:rPr>
              <a:t>B</a:t>
            </a:r>
            <a:r>
              <a:rPr lang="en-US" altLang="zh-CN" dirty="0" smtClean="0">
                <a:solidFill>
                  <a:srgbClr val="006600"/>
                </a:solidFill>
                <a:latin typeface="Times New Roman" pitchFamily="18" charset="0"/>
              </a:rPr>
              <a:t>‖</a:t>
            </a:r>
            <a:r>
              <a:rPr lang="en-US" altLang="zh-CN" i="1" dirty="0" smtClean="0">
                <a:latin typeface="Times New Roman" pitchFamily="18" charset="0"/>
              </a:rPr>
              <a:t>N</a:t>
            </a:r>
            <a:r>
              <a:rPr lang="en-US" altLang="zh-CN" i="1" baseline="-25000" dirty="0" smtClean="0">
                <a:latin typeface="Times New Roman" pitchFamily="18" charset="0"/>
              </a:rPr>
              <a:t>B</a:t>
            </a:r>
            <a:r>
              <a:rPr lang="en-US" altLang="zh-CN" dirty="0" smtClean="0">
                <a:solidFill>
                  <a:srgbClr val="006600"/>
                </a:solidFill>
                <a:latin typeface="Times New Roman" pitchFamily="18" charset="0"/>
              </a:rPr>
              <a:t>‖</a:t>
            </a:r>
            <a:r>
              <a:rPr lang="en-US" altLang="zh-CN" i="1" dirty="0" smtClean="0">
                <a:solidFill>
                  <a:srgbClr val="006600"/>
                </a:solidFill>
                <a:latin typeface="Times New Roman" pitchFamily="18" charset="0"/>
              </a:rPr>
              <a:t>E</a:t>
            </a:r>
            <a:r>
              <a:rPr lang="en-US" altLang="zh-CN" i="1" baseline="-25000" dirty="0" smtClean="0">
                <a:solidFill>
                  <a:srgbClr val="006600"/>
                </a:solidFill>
                <a:latin typeface="Times New Roman" pitchFamily="18" charset="0"/>
              </a:rPr>
              <a:t>KB</a:t>
            </a:r>
            <a:r>
              <a:rPr lang="en-US" altLang="zh-CN" dirty="0" smtClean="0">
                <a:solidFill>
                  <a:srgbClr val="006600"/>
                </a:solidFill>
                <a:latin typeface="Times New Roman" pitchFamily="18" charset="0"/>
              </a:rPr>
              <a:t>[</a:t>
            </a:r>
            <a:r>
              <a:rPr lang="en-US" altLang="zh-CN" i="1" dirty="0" smtClean="0">
                <a:solidFill>
                  <a:srgbClr val="006600"/>
                </a:solidFill>
                <a:latin typeface="Times New Roman" pitchFamily="18" charset="0"/>
              </a:rPr>
              <a:t>ID</a:t>
            </a:r>
            <a:r>
              <a:rPr lang="en-US" altLang="zh-CN" i="1" baseline="-25000" dirty="0" smtClean="0">
                <a:solidFill>
                  <a:srgbClr val="006600"/>
                </a:solidFill>
                <a:latin typeface="Times New Roman" pitchFamily="18" charset="0"/>
              </a:rPr>
              <a:t>A</a:t>
            </a:r>
            <a:r>
              <a:rPr lang="en-US" altLang="zh-CN" dirty="0" smtClean="0">
                <a:solidFill>
                  <a:srgbClr val="006600"/>
                </a:solidFill>
                <a:latin typeface="Times New Roman" pitchFamily="18" charset="0"/>
              </a:rPr>
              <a:t>‖</a:t>
            </a:r>
            <a:r>
              <a:rPr lang="en-US" altLang="zh-CN" i="1" dirty="0" smtClean="0">
                <a:solidFill>
                  <a:srgbClr val="FF0000"/>
                </a:solidFill>
                <a:latin typeface="Times New Roman" pitchFamily="18" charset="0"/>
              </a:rPr>
              <a:t>N</a:t>
            </a:r>
            <a:r>
              <a:rPr lang="en-US" altLang="zh-CN" i="1" baseline="-25000" dirty="0" smtClean="0">
                <a:solidFill>
                  <a:srgbClr val="FF0000"/>
                </a:solidFill>
                <a:latin typeface="Times New Roman" pitchFamily="18" charset="0"/>
              </a:rPr>
              <a:t>A</a:t>
            </a:r>
            <a:r>
              <a:rPr lang="en-US" altLang="zh-CN" dirty="0" smtClean="0">
                <a:solidFill>
                  <a:srgbClr val="006600"/>
                </a:solidFill>
                <a:latin typeface="Times New Roman" pitchFamily="18" charset="0"/>
              </a:rPr>
              <a:t>‖</a:t>
            </a:r>
            <a:r>
              <a:rPr lang="en-US" altLang="zh-CN" i="1" dirty="0" smtClean="0">
                <a:solidFill>
                  <a:srgbClr val="006600"/>
                </a:solidFill>
                <a:latin typeface="Times New Roman" pitchFamily="18" charset="0"/>
              </a:rPr>
              <a:t>T</a:t>
            </a:r>
            <a:r>
              <a:rPr lang="en-US" altLang="zh-CN" i="1" baseline="-25000" dirty="0" smtClean="0">
                <a:solidFill>
                  <a:srgbClr val="006600"/>
                </a:solidFill>
                <a:latin typeface="Times New Roman" pitchFamily="18" charset="0"/>
              </a:rPr>
              <a:t>B</a:t>
            </a:r>
            <a:r>
              <a:rPr lang="en-US" altLang="zh-CN" dirty="0" smtClean="0">
                <a:solidFill>
                  <a:srgbClr val="006600"/>
                </a:solidFill>
                <a:latin typeface="Times New Roman" pitchFamily="18" charset="0"/>
              </a:rPr>
              <a:t>]</a:t>
            </a:r>
          </a:p>
          <a:p>
            <a:pPr lvl="1" eaLnBrk="1" hangingPunct="1">
              <a:lnSpc>
                <a:spcPct val="100000"/>
              </a:lnSpc>
            </a:pPr>
            <a:r>
              <a:rPr lang="en-US" altLang="zh-CN" dirty="0" smtClean="0">
                <a:latin typeface="Times New Roman" pitchFamily="18" charset="0"/>
              </a:rPr>
              <a:t>③ KDC→A</a:t>
            </a:r>
            <a:r>
              <a:rPr lang="zh-CN" altLang="en-US" dirty="0" smtClean="0">
                <a:latin typeface="Times New Roman" pitchFamily="18" charset="0"/>
              </a:rPr>
              <a:t>：</a:t>
            </a:r>
            <a:r>
              <a:rPr lang="en-US" altLang="zh-CN" sz="2000" i="1" dirty="0" smtClean="0">
                <a:latin typeface="Times New Roman" pitchFamily="18" charset="0"/>
              </a:rPr>
              <a:t>E</a:t>
            </a:r>
            <a:r>
              <a:rPr lang="en-US" altLang="zh-CN" sz="2000" i="1" baseline="-25000" dirty="0" smtClean="0">
                <a:latin typeface="Times New Roman" pitchFamily="18" charset="0"/>
              </a:rPr>
              <a:t>KA</a:t>
            </a:r>
            <a:r>
              <a:rPr lang="en-US" altLang="zh-CN" sz="2000" dirty="0" smtClean="0">
                <a:latin typeface="Times New Roman" pitchFamily="18" charset="0"/>
              </a:rPr>
              <a:t>[</a:t>
            </a:r>
            <a:r>
              <a:rPr lang="en-US" altLang="zh-CN" sz="2000" i="1" dirty="0" smtClean="0">
                <a:latin typeface="Times New Roman" pitchFamily="18" charset="0"/>
              </a:rPr>
              <a:t>ID</a:t>
            </a:r>
            <a:r>
              <a:rPr lang="en-US" altLang="zh-CN" sz="2000" i="1" baseline="-25000" dirty="0" smtClean="0">
                <a:latin typeface="Times New Roman" pitchFamily="18" charset="0"/>
              </a:rPr>
              <a:t>B</a:t>
            </a:r>
            <a:r>
              <a:rPr lang="en-US" altLang="zh-CN" sz="2000" dirty="0" smtClean="0">
                <a:latin typeface="Times New Roman" pitchFamily="18" charset="0"/>
              </a:rPr>
              <a:t>‖</a:t>
            </a:r>
            <a:r>
              <a:rPr lang="en-US" altLang="zh-CN" sz="2000" i="1" dirty="0" smtClean="0">
                <a:solidFill>
                  <a:srgbClr val="FF0000"/>
                </a:solidFill>
                <a:latin typeface="Times New Roman" pitchFamily="18" charset="0"/>
              </a:rPr>
              <a:t>N</a:t>
            </a:r>
            <a:r>
              <a:rPr lang="en-US" altLang="zh-CN" sz="2000" i="1" baseline="-25000" dirty="0" smtClean="0">
                <a:solidFill>
                  <a:srgbClr val="FF0000"/>
                </a:solidFill>
                <a:latin typeface="Times New Roman" pitchFamily="18" charset="0"/>
              </a:rPr>
              <a:t>A</a:t>
            </a:r>
            <a:r>
              <a:rPr lang="en-US" altLang="zh-CN" sz="2000" dirty="0" smtClean="0">
                <a:latin typeface="Times New Roman" pitchFamily="18" charset="0"/>
              </a:rPr>
              <a:t>‖</a:t>
            </a:r>
            <a:r>
              <a:rPr lang="en-US" altLang="zh-CN" sz="2000" i="1" dirty="0" smtClean="0">
                <a:latin typeface="Times New Roman" pitchFamily="18" charset="0"/>
              </a:rPr>
              <a:t>K</a:t>
            </a:r>
            <a:r>
              <a:rPr lang="en-US" altLang="zh-CN" sz="2000" i="1" baseline="-25000" dirty="0" smtClean="0">
                <a:latin typeface="Times New Roman" pitchFamily="18" charset="0"/>
              </a:rPr>
              <a:t>S</a:t>
            </a:r>
            <a:r>
              <a:rPr lang="en-US" altLang="zh-CN" sz="2000" dirty="0" smtClean="0">
                <a:latin typeface="Times New Roman" pitchFamily="18" charset="0"/>
              </a:rPr>
              <a:t>‖</a:t>
            </a:r>
            <a:r>
              <a:rPr lang="en-US" altLang="zh-CN" sz="2000" i="1" dirty="0" smtClean="0">
                <a:latin typeface="Times New Roman" pitchFamily="18" charset="0"/>
              </a:rPr>
              <a:t>T</a:t>
            </a:r>
            <a:r>
              <a:rPr lang="en-US" altLang="zh-CN" sz="2000" i="1" baseline="-25000" dirty="0" smtClean="0">
                <a:latin typeface="Times New Roman" pitchFamily="18" charset="0"/>
              </a:rPr>
              <a:t>B</a:t>
            </a:r>
            <a:r>
              <a:rPr lang="en-US" altLang="zh-CN" sz="2000" dirty="0" smtClean="0">
                <a:latin typeface="Times New Roman" pitchFamily="18" charset="0"/>
              </a:rPr>
              <a:t>]‖</a:t>
            </a:r>
            <a:r>
              <a:rPr lang="en-US" altLang="zh-CN" sz="2000" i="1" dirty="0" smtClean="0">
                <a:solidFill>
                  <a:srgbClr val="0000FF"/>
                </a:solidFill>
                <a:latin typeface="Times New Roman" pitchFamily="18" charset="0"/>
              </a:rPr>
              <a:t>E</a:t>
            </a:r>
            <a:r>
              <a:rPr lang="en-US" altLang="zh-CN" sz="2000" i="1" baseline="-25000" dirty="0" smtClean="0">
                <a:solidFill>
                  <a:srgbClr val="0000FF"/>
                </a:solidFill>
                <a:latin typeface="Times New Roman" pitchFamily="18" charset="0"/>
              </a:rPr>
              <a:t>KB</a:t>
            </a:r>
            <a:r>
              <a:rPr lang="en-US" altLang="zh-CN" sz="2000" dirty="0" smtClean="0">
                <a:solidFill>
                  <a:srgbClr val="0000FF"/>
                </a:solidFill>
                <a:latin typeface="Times New Roman" pitchFamily="18" charset="0"/>
              </a:rPr>
              <a:t>[</a:t>
            </a:r>
            <a:r>
              <a:rPr lang="en-US" altLang="zh-CN" sz="2000" i="1" dirty="0" smtClean="0">
                <a:solidFill>
                  <a:srgbClr val="0000FF"/>
                </a:solidFill>
                <a:latin typeface="Times New Roman" pitchFamily="18" charset="0"/>
              </a:rPr>
              <a:t>ID</a:t>
            </a:r>
            <a:r>
              <a:rPr lang="en-US" altLang="zh-CN" sz="2000" i="1" baseline="-25000" dirty="0" smtClean="0">
                <a:solidFill>
                  <a:srgbClr val="0000FF"/>
                </a:solidFill>
                <a:latin typeface="Times New Roman" pitchFamily="18" charset="0"/>
              </a:rPr>
              <a:t>A</a:t>
            </a:r>
            <a:r>
              <a:rPr lang="en-US" altLang="zh-CN" sz="2000" dirty="0" smtClean="0">
                <a:solidFill>
                  <a:srgbClr val="0000FF"/>
                </a:solidFill>
                <a:latin typeface="Times New Roman" pitchFamily="18" charset="0"/>
              </a:rPr>
              <a:t>‖</a:t>
            </a:r>
            <a:r>
              <a:rPr lang="en-US" altLang="zh-CN" sz="2000" i="1" dirty="0" smtClean="0">
                <a:solidFill>
                  <a:srgbClr val="0000FF"/>
                </a:solidFill>
                <a:latin typeface="Times New Roman" pitchFamily="18" charset="0"/>
              </a:rPr>
              <a:t>K</a:t>
            </a:r>
            <a:r>
              <a:rPr lang="en-US" altLang="zh-CN" sz="2000" i="1" baseline="-25000" dirty="0" smtClean="0">
                <a:solidFill>
                  <a:srgbClr val="0000FF"/>
                </a:solidFill>
                <a:latin typeface="Times New Roman" pitchFamily="18" charset="0"/>
              </a:rPr>
              <a:t>S</a:t>
            </a:r>
            <a:r>
              <a:rPr lang="en-US" altLang="zh-CN" sz="2000" dirty="0" smtClean="0">
                <a:solidFill>
                  <a:srgbClr val="0000FF"/>
                </a:solidFill>
                <a:latin typeface="Times New Roman" pitchFamily="18" charset="0"/>
              </a:rPr>
              <a:t>‖</a:t>
            </a:r>
            <a:r>
              <a:rPr lang="en-US" altLang="zh-CN" sz="2000" i="1" dirty="0" smtClean="0">
                <a:solidFill>
                  <a:srgbClr val="0000FF"/>
                </a:solidFill>
                <a:latin typeface="Times New Roman" pitchFamily="18" charset="0"/>
              </a:rPr>
              <a:t>T</a:t>
            </a:r>
            <a:r>
              <a:rPr lang="en-US" altLang="zh-CN" sz="2000" i="1" baseline="-25000" dirty="0" smtClean="0">
                <a:solidFill>
                  <a:srgbClr val="0000FF"/>
                </a:solidFill>
                <a:latin typeface="Times New Roman" pitchFamily="18" charset="0"/>
              </a:rPr>
              <a:t>B</a:t>
            </a:r>
            <a:r>
              <a:rPr lang="en-US" altLang="zh-CN" sz="2000" dirty="0" smtClean="0">
                <a:solidFill>
                  <a:srgbClr val="0000FF"/>
                </a:solidFill>
                <a:latin typeface="Times New Roman" pitchFamily="18" charset="0"/>
              </a:rPr>
              <a:t>]</a:t>
            </a:r>
            <a:r>
              <a:rPr lang="en-US" altLang="zh-CN" sz="2000" dirty="0" smtClean="0">
                <a:latin typeface="Times New Roman" pitchFamily="18" charset="0"/>
              </a:rPr>
              <a:t>‖</a:t>
            </a:r>
            <a:r>
              <a:rPr lang="en-US" altLang="zh-CN" sz="2000" i="1" dirty="0" smtClean="0">
                <a:latin typeface="Times New Roman" pitchFamily="18" charset="0"/>
              </a:rPr>
              <a:t>N</a:t>
            </a:r>
            <a:r>
              <a:rPr lang="en-US" altLang="zh-CN" sz="2000" i="1" baseline="-25000" dirty="0" smtClean="0">
                <a:latin typeface="Times New Roman" pitchFamily="18" charset="0"/>
              </a:rPr>
              <a:t>B</a:t>
            </a:r>
            <a:endParaRPr lang="en-US" altLang="zh-CN" sz="2000" baseline="-25000" dirty="0" smtClean="0">
              <a:latin typeface="Times New Roman" pitchFamily="18" charset="0"/>
            </a:endParaRPr>
          </a:p>
          <a:p>
            <a:pPr lvl="1" eaLnBrk="1" hangingPunct="1">
              <a:lnSpc>
                <a:spcPct val="100000"/>
              </a:lnSpc>
            </a:pPr>
            <a:r>
              <a:rPr lang="en-US" altLang="zh-CN" dirty="0" smtClean="0">
                <a:latin typeface="Times New Roman" pitchFamily="18" charset="0"/>
              </a:rPr>
              <a:t>④ A→B</a:t>
            </a:r>
            <a:r>
              <a:rPr lang="zh-CN" altLang="en-US" dirty="0" smtClean="0">
                <a:latin typeface="Times New Roman" pitchFamily="18" charset="0"/>
              </a:rPr>
              <a:t>：</a:t>
            </a:r>
            <a:r>
              <a:rPr lang="en-US" altLang="zh-CN" i="1" dirty="0" smtClean="0">
                <a:solidFill>
                  <a:srgbClr val="0000FF"/>
                </a:solidFill>
                <a:latin typeface="Times New Roman" pitchFamily="18" charset="0"/>
              </a:rPr>
              <a:t>E</a:t>
            </a:r>
            <a:r>
              <a:rPr lang="en-US" altLang="zh-CN" i="1" baseline="-25000" dirty="0" smtClean="0">
                <a:solidFill>
                  <a:srgbClr val="0000FF"/>
                </a:solidFill>
                <a:latin typeface="Times New Roman" pitchFamily="18" charset="0"/>
              </a:rPr>
              <a:t>KB</a:t>
            </a:r>
            <a:r>
              <a:rPr lang="en-US" altLang="zh-CN" dirty="0" smtClean="0">
                <a:solidFill>
                  <a:srgbClr val="0000FF"/>
                </a:solidFill>
                <a:latin typeface="Times New Roman" pitchFamily="18" charset="0"/>
              </a:rPr>
              <a:t>[</a:t>
            </a:r>
            <a:r>
              <a:rPr lang="en-US" altLang="zh-CN" i="1" dirty="0" smtClean="0">
                <a:solidFill>
                  <a:srgbClr val="0000FF"/>
                </a:solidFill>
                <a:latin typeface="Times New Roman" pitchFamily="18" charset="0"/>
              </a:rPr>
              <a:t>ID</a:t>
            </a:r>
            <a:r>
              <a:rPr lang="en-US" altLang="zh-CN" i="1" baseline="-25000" dirty="0" smtClean="0">
                <a:solidFill>
                  <a:srgbClr val="0000FF"/>
                </a:solidFill>
                <a:latin typeface="Times New Roman" pitchFamily="18" charset="0"/>
              </a:rPr>
              <a:t>A</a:t>
            </a:r>
            <a:r>
              <a:rPr lang="en-US" altLang="zh-CN" dirty="0" smtClean="0">
                <a:solidFill>
                  <a:srgbClr val="0000FF"/>
                </a:solidFill>
                <a:latin typeface="Times New Roman" pitchFamily="18" charset="0"/>
              </a:rPr>
              <a:t>‖</a:t>
            </a:r>
            <a:r>
              <a:rPr lang="en-US" altLang="zh-CN" i="1" dirty="0" smtClean="0">
                <a:solidFill>
                  <a:srgbClr val="0000FF"/>
                </a:solidFill>
                <a:latin typeface="Times New Roman" pitchFamily="18" charset="0"/>
              </a:rPr>
              <a:t>K</a:t>
            </a:r>
            <a:r>
              <a:rPr lang="en-US" altLang="zh-CN" i="1" baseline="-25000" dirty="0" smtClean="0">
                <a:solidFill>
                  <a:srgbClr val="0000FF"/>
                </a:solidFill>
                <a:latin typeface="Times New Roman" pitchFamily="18" charset="0"/>
              </a:rPr>
              <a:t>S</a:t>
            </a:r>
            <a:r>
              <a:rPr lang="en-US" altLang="zh-CN" dirty="0" smtClean="0">
                <a:solidFill>
                  <a:srgbClr val="0000FF"/>
                </a:solidFill>
                <a:latin typeface="Times New Roman" pitchFamily="18" charset="0"/>
              </a:rPr>
              <a:t>‖</a:t>
            </a:r>
            <a:r>
              <a:rPr lang="en-US" altLang="zh-CN" i="1" dirty="0" smtClean="0">
                <a:solidFill>
                  <a:srgbClr val="0000FF"/>
                </a:solidFill>
                <a:latin typeface="Times New Roman" pitchFamily="18" charset="0"/>
              </a:rPr>
              <a:t>T</a:t>
            </a:r>
            <a:r>
              <a:rPr lang="en-US" altLang="zh-CN" i="1" baseline="-25000" dirty="0" smtClean="0">
                <a:solidFill>
                  <a:srgbClr val="0000FF"/>
                </a:solidFill>
                <a:latin typeface="Times New Roman" pitchFamily="18" charset="0"/>
              </a:rPr>
              <a:t>B</a:t>
            </a:r>
            <a:r>
              <a:rPr lang="en-US" altLang="zh-CN" dirty="0" smtClean="0">
                <a:solidFill>
                  <a:srgbClr val="0000FF"/>
                </a:solidFill>
                <a:latin typeface="Times New Roman" pitchFamily="18" charset="0"/>
              </a:rPr>
              <a:t>]</a:t>
            </a:r>
            <a:r>
              <a:rPr lang="en-US" altLang="zh-CN" dirty="0" smtClean="0">
                <a:latin typeface="Times New Roman" pitchFamily="18" charset="0"/>
              </a:rPr>
              <a:t>‖</a:t>
            </a:r>
            <a:r>
              <a:rPr lang="en-US" altLang="zh-CN" i="1" dirty="0" smtClean="0">
                <a:latin typeface="Times New Roman" pitchFamily="18" charset="0"/>
              </a:rPr>
              <a:t>E</a:t>
            </a:r>
            <a:r>
              <a:rPr lang="en-US" altLang="zh-CN" i="1" baseline="-25000" dirty="0" smtClean="0">
                <a:latin typeface="Times New Roman" pitchFamily="18" charset="0"/>
              </a:rPr>
              <a:t>KS</a:t>
            </a:r>
            <a:r>
              <a:rPr lang="en-US" altLang="zh-CN" dirty="0" smtClean="0">
                <a:latin typeface="Times New Roman" pitchFamily="18" charset="0"/>
              </a:rPr>
              <a:t>[</a:t>
            </a:r>
            <a:r>
              <a:rPr lang="en-US" altLang="zh-CN" i="1" dirty="0" smtClean="0">
                <a:latin typeface="Times New Roman" pitchFamily="18" charset="0"/>
              </a:rPr>
              <a:t>N</a:t>
            </a:r>
            <a:r>
              <a:rPr lang="en-US" altLang="zh-CN" i="1" baseline="-25000" dirty="0" smtClean="0">
                <a:latin typeface="Times New Roman" pitchFamily="18" charset="0"/>
              </a:rPr>
              <a:t>B</a:t>
            </a:r>
            <a:r>
              <a:rPr lang="en-US" altLang="zh-CN" dirty="0" smtClean="0">
                <a:latin typeface="Times New Roman" pitchFamily="18" charset="0"/>
              </a:rPr>
              <a:t>]</a:t>
            </a:r>
          </a:p>
          <a:p>
            <a:pPr lvl="2" eaLnBrk="1" hangingPunct="1">
              <a:lnSpc>
                <a:spcPct val="100000"/>
              </a:lnSpc>
            </a:pPr>
            <a:r>
              <a:rPr lang="en-US" altLang="zh-CN" sz="2000" i="1" dirty="0" smtClean="0"/>
              <a:t>T</a:t>
            </a:r>
            <a:r>
              <a:rPr lang="en-US" altLang="zh-CN" sz="2000" i="1" baseline="-25000" dirty="0" smtClean="0"/>
              <a:t>B</a:t>
            </a:r>
            <a:r>
              <a:rPr lang="zh-CN" altLang="en-US" sz="2000" dirty="0" smtClean="0"/>
              <a:t>是</a:t>
            </a:r>
            <a:r>
              <a:rPr lang="en-US" altLang="zh-CN" sz="2000" dirty="0" smtClean="0"/>
              <a:t>B</a:t>
            </a:r>
            <a:r>
              <a:rPr lang="zh-CN" altLang="en-US" sz="2000" dirty="0" smtClean="0"/>
              <a:t>建议的证书</a:t>
            </a:r>
            <a:r>
              <a:rPr lang="en-US" altLang="zh-CN" sz="2000" dirty="0" smtClean="0"/>
              <a:t>(</a:t>
            </a:r>
            <a:r>
              <a:rPr lang="zh-CN" altLang="en-US" sz="2000" dirty="0" smtClean="0"/>
              <a:t>会话密钥</a:t>
            </a:r>
            <a:r>
              <a:rPr lang="en-US" altLang="zh-CN" sz="2000" dirty="0" smtClean="0"/>
              <a:t>)</a:t>
            </a:r>
            <a:r>
              <a:rPr lang="zh-CN" altLang="en-US" sz="2000" dirty="0" smtClean="0"/>
              <a:t>截止时间，用于截止时间前再次发起会话时</a:t>
            </a:r>
            <a:r>
              <a:rPr lang="en-US" altLang="zh-CN" sz="2000" dirty="0" smtClean="0"/>
              <a:t>K</a:t>
            </a:r>
            <a:r>
              <a:rPr lang="en-US" altLang="zh-CN" sz="2000" baseline="-25000" dirty="0" smtClean="0"/>
              <a:t>S</a:t>
            </a:r>
            <a:r>
              <a:rPr lang="zh-CN" altLang="en-US" sz="2000" dirty="0" smtClean="0"/>
              <a:t>是否可用的判别时间</a:t>
            </a:r>
          </a:p>
        </p:txBody>
      </p:sp>
      <p:sp>
        <p:nvSpPr>
          <p:cNvPr id="4" name="灯片编号占位符 3"/>
          <p:cNvSpPr>
            <a:spLocks noGrp="1"/>
          </p:cNvSpPr>
          <p:nvPr>
            <p:ph type="sldNum" sz="quarter" idx="12"/>
          </p:nvPr>
        </p:nvSpPr>
        <p:spPr>
          <a:xfrm>
            <a:off x="7391400" y="6477000"/>
            <a:ext cx="1295400" cy="304800"/>
          </a:xfrm>
        </p:spPr>
        <p:txBody>
          <a:bodyPr/>
          <a:lstStyle/>
          <a:p>
            <a:pPr>
              <a:defRPr/>
            </a:pPr>
            <a:fld id="{896E1043-1F2A-4C9B-855A-0B3264F68AF7}" type="slidenum">
              <a:rPr lang="en-US" altLang="zh-CN" smtClean="0"/>
              <a:pPr>
                <a:defRPr/>
              </a:pPr>
              <a:t>27</a:t>
            </a:fld>
            <a:r>
              <a:rPr lang="en-US" altLang="zh-CN" dirty="0" smtClean="0"/>
              <a:t>/</a:t>
            </a:r>
            <a:endParaRPr lang="en-US" altLang="zh-CN" dirty="0"/>
          </a:p>
        </p:txBody>
      </p:sp>
      <p:sp>
        <p:nvSpPr>
          <p:cNvPr id="5" name="标题 1"/>
          <p:cNvSpPr txBox="1">
            <a:spLocks/>
          </p:cNvSpPr>
          <p:nvPr/>
        </p:nvSpPr>
        <p:spPr bwMode="auto">
          <a:xfrm>
            <a:off x="533400" y="0"/>
            <a:ext cx="7696200" cy="304800"/>
          </a:xfrm>
          <a:prstGeom prst="rect">
            <a:avLst/>
          </a:prstGeom>
          <a:solidFill>
            <a:schemeClr val="accent5"/>
          </a:solidFill>
          <a:ln w="9525">
            <a:noFill/>
            <a:miter lim="800000"/>
            <a:headEnd/>
            <a:tailEnd/>
          </a:ln>
        </p:spPr>
        <p:txBody>
          <a:bodyPr vert="horz" wrap="square" lIns="91440" tIns="45720" rIns="91440" bIns="45720" numCol="1" anchor="b" anchorCtr="0" compatLnSpc="1">
            <a:prstTxWarp prst="textNoShape">
              <a:avLst/>
            </a:prstTxWarp>
          </a:bodyPr>
          <a:lstStyle/>
          <a:p>
            <a:pPr algn="l" eaLnBrk="0" hangingPunct="0">
              <a:defRPr/>
            </a:pPr>
            <a:r>
              <a:rPr lang="zh-CN" altLang="en-US" sz="1800" kern="0" dirty="0" smtClean="0">
                <a:solidFill>
                  <a:srgbClr val="004C00"/>
                </a:solidFill>
                <a:effectLst>
                  <a:outerShdw blurRad="38100" dist="38100" dir="2700000" algn="tl">
                    <a:srgbClr val="000000">
                      <a:alpha val="43137"/>
                    </a:srgbClr>
                  </a:outerShdw>
                </a:effectLst>
                <a:latin typeface="+mj-lt"/>
                <a:ea typeface="+mj-ea"/>
                <a:cs typeface="+mj-cs"/>
              </a:rPr>
              <a:t>第七章 密码协议：</a:t>
            </a:r>
            <a:r>
              <a:rPr lang="en-US" altLang="zh-CN" sz="1800" kern="0" dirty="0" smtClean="0">
                <a:solidFill>
                  <a:srgbClr val="004C00"/>
                </a:solidFill>
                <a:effectLst>
                  <a:outerShdw blurRad="38100" dist="38100" dir="2700000" algn="tl">
                    <a:srgbClr val="000000">
                      <a:alpha val="43137"/>
                    </a:srgbClr>
                  </a:outerShdw>
                </a:effectLst>
                <a:latin typeface="+mj-lt"/>
                <a:ea typeface="+mj-ea"/>
                <a:cs typeface="+mj-cs"/>
              </a:rPr>
              <a:t>7.3 </a:t>
            </a:r>
            <a:r>
              <a:rPr lang="zh-CN" altLang="en-US" sz="1800" kern="0" dirty="0" smtClean="0">
                <a:solidFill>
                  <a:srgbClr val="004C00"/>
                </a:solidFill>
                <a:effectLst>
                  <a:outerShdw blurRad="38100" dist="38100" dir="2700000" algn="tl">
                    <a:srgbClr val="000000">
                      <a:alpha val="43137"/>
                    </a:srgbClr>
                  </a:outerShdw>
                </a:effectLst>
                <a:latin typeface="+mj-lt"/>
                <a:ea typeface="+mj-ea"/>
                <a:cs typeface="+mj-cs"/>
              </a:rPr>
              <a:t>密钥建立认证协议</a:t>
            </a: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7.3.1 NS</a:t>
            </a:r>
            <a:r>
              <a:rPr lang="zh-CN" altLang="en-US" dirty="0" smtClean="0"/>
              <a:t>密钥分配协议</a:t>
            </a:r>
            <a:endParaRPr lang="zh-CN" altLang="en-US" dirty="0"/>
          </a:p>
        </p:txBody>
      </p:sp>
      <p:sp>
        <p:nvSpPr>
          <p:cNvPr id="3" name="内容占位符 2"/>
          <p:cNvSpPr>
            <a:spLocks noGrp="1"/>
          </p:cNvSpPr>
          <p:nvPr>
            <p:ph idx="1"/>
          </p:nvPr>
        </p:nvSpPr>
        <p:spPr>
          <a:xfrm>
            <a:off x="457200" y="838200"/>
            <a:ext cx="8382000" cy="5638800"/>
          </a:xfrm>
        </p:spPr>
        <p:txBody>
          <a:bodyPr/>
          <a:lstStyle/>
          <a:p>
            <a:pPr eaLnBrk="1" hangingPunct="1">
              <a:lnSpc>
                <a:spcPct val="110000"/>
              </a:lnSpc>
            </a:pPr>
            <a:r>
              <a:rPr lang="zh-CN" altLang="en-US" sz="2000" dirty="0" smtClean="0"/>
              <a:t>协议的具体含义如下： </a:t>
            </a:r>
          </a:p>
          <a:p>
            <a:pPr lvl="1" eaLnBrk="1" hangingPunct="1">
              <a:lnSpc>
                <a:spcPct val="110000"/>
              </a:lnSpc>
            </a:pPr>
            <a:r>
              <a:rPr lang="zh-CN" altLang="en-US" sz="2000" dirty="0" smtClean="0"/>
              <a:t>① 中</a:t>
            </a:r>
            <a:r>
              <a:rPr lang="en-US" altLang="zh-CN" sz="2000" dirty="0" smtClean="0"/>
              <a:t>A</a:t>
            </a:r>
            <a:r>
              <a:rPr lang="zh-CN" altLang="en-US" sz="2000" dirty="0" smtClean="0"/>
              <a:t>发出的新的一次性随机数</a:t>
            </a:r>
            <a:r>
              <a:rPr lang="en-US" altLang="zh-CN" sz="2000" i="1" dirty="0" smtClean="0"/>
              <a:t>N</a:t>
            </a:r>
            <a:r>
              <a:rPr lang="en-US" altLang="zh-CN" sz="2000" i="1" baseline="-25000" dirty="0" smtClean="0"/>
              <a:t>A</a:t>
            </a:r>
            <a:r>
              <a:rPr lang="zh-CN" altLang="en-US" sz="2000" dirty="0" smtClean="0"/>
              <a:t>以后将与会话密钥</a:t>
            </a:r>
            <a:r>
              <a:rPr lang="en-US" altLang="zh-CN" sz="2000" i="1" dirty="0" smtClean="0"/>
              <a:t>K</a:t>
            </a:r>
            <a:r>
              <a:rPr lang="en-US" altLang="zh-CN" sz="2000" i="1" baseline="-25000" dirty="0" smtClean="0"/>
              <a:t>S</a:t>
            </a:r>
            <a:r>
              <a:rPr lang="zh-CN" altLang="en-US" sz="2000" dirty="0" smtClean="0"/>
              <a:t>一起以加密形式返回给</a:t>
            </a:r>
            <a:r>
              <a:rPr lang="en-US" altLang="zh-CN" sz="2000" dirty="0" smtClean="0"/>
              <a:t>A</a:t>
            </a:r>
            <a:r>
              <a:rPr lang="zh-CN" altLang="en-US" sz="2000" dirty="0" smtClean="0"/>
              <a:t>，以保证</a:t>
            </a:r>
            <a:r>
              <a:rPr lang="en-US" altLang="zh-CN" sz="2000" dirty="0" smtClean="0"/>
              <a:t>A</a:t>
            </a:r>
            <a:r>
              <a:rPr lang="zh-CN" altLang="en-US" sz="2000" dirty="0" smtClean="0"/>
              <a:t>收到的会话密钥的新鲜性。</a:t>
            </a:r>
          </a:p>
          <a:p>
            <a:pPr lvl="1" eaLnBrk="1" hangingPunct="1">
              <a:lnSpc>
                <a:spcPct val="110000"/>
              </a:lnSpc>
            </a:pPr>
            <a:r>
              <a:rPr lang="zh-CN" altLang="en-US" sz="2000" dirty="0" smtClean="0"/>
              <a:t>② </a:t>
            </a:r>
            <a:r>
              <a:rPr lang="en-US" altLang="zh-CN" sz="2000" dirty="0" smtClean="0"/>
              <a:t>B</a:t>
            </a:r>
            <a:r>
              <a:rPr lang="zh-CN" altLang="en-US" sz="2000" dirty="0" smtClean="0"/>
              <a:t>向</a:t>
            </a:r>
            <a:r>
              <a:rPr lang="en-US" altLang="zh-CN" sz="2000" dirty="0" smtClean="0"/>
              <a:t>KDC</a:t>
            </a:r>
            <a:r>
              <a:rPr lang="zh-CN" altLang="en-US" sz="2000" dirty="0" smtClean="0"/>
              <a:t>发出与</a:t>
            </a:r>
            <a:r>
              <a:rPr lang="en-US" altLang="zh-CN" sz="2000" dirty="0" smtClean="0"/>
              <a:t>A</a:t>
            </a:r>
            <a:r>
              <a:rPr lang="zh-CN" altLang="en-US" sz="2000" dirty="0" smtClean="0"/>
              <a:t>建立会话密钥的请求，发出的一次性随机数</a:t>
            </a:r>
            <a:r>
              <a:rPr lang="en-US" altLang="zh-CN" sz="2000" i="1" dirty="0" smtClean="0"/>
              <a:t>N</a:t>
            </a:r>
            <a:r>
              <a:rPr lang="en-US" altLang="zh-CN" sz="2000" i="1" baseline="-25000" dirty="0" smtClean="0"/>
              <a:t>B</a:t>
            </a:r>
            <a:r>
              <a:rPr lang="zh-CN" altLang="en-US" sz="2000" dirty="0" smtClean="0"/>
              <a:t>以后将与会话密钥一起以加密形式返回给</a:t>
            </a:r>
            <a:r>
              <a:rPr lang="en-US" altLang="zh-CN" sz="2000" dirty="0" smtClean="0"/>
              <a:t>B</a:t>
            </a:r>
            <a:r>
              <a:rPr lang="zh-CN" altLang="en-US" sz="2000" dirty="0" smtClean="0"/>
              <a:t>以向</a:t>
            </a:r>
            <a:r>
              <a:rPr lang="en-US" altLang="zh-CN" sz="2000" dirty="0" smtClean="0"/>
              <a:t>B</a:t>
            </a:r>
            <a:r>
              <a:rPr lang="zh-CN" altLang="en-US" sz="2000" dirty="0" smtClean="0"/>
              <a:t>保证会话密钥的新鲜性</a:t>
            </a:r>
            <a:endParaRPr lang="en-US" altLang="zh-CN" sz="2000" dirty="0" smtClean="0"/>
          </a:p>
          <a:p>
            <a:pPr lvl="1" eaLnBrk="1" hangingPunct="1">
              <a:lnSpc>
                <a:spcPct val="110000"/>
              </a:lnSpc>
            </a:pPr>
            <a:r>
              <a:rPr lang="en-US" altLang="zh-CN" sz="2000" dirty="0" smtClean="0">
                <a:latin typeface="Times New Roman" pitchFamily="18" charset="0"/>
              </a:rPr>
              <a:t>③ KDC</a:t>
            </a:r>
            <a:r>
              <a:rPr lang="zh-CN" altLang="en-US" sz="2000" dirty="0" smtClean="0">
                <a:latin typeface="Times New Roman" pitchFamily="18" charset="0"/>
              </a:rPr>
              <a:t>将</a:t>
            </a:r>
            <a:r>
              <a:rPr lang="en-US" altLang="zh-CN" sz="2000" dirty="0" smtClean="0">
                <a:latin typeface="Times New Roman" pitchFamily="18" charset="0"/>
              </a:rPr>
              <a:t>B</a:t>
            </a:r>
            <a:r>
              <a:rPr lang="zh-CN" altLang="en-US" sz="2000" dirty="0" smtClean="0">
                <a:latin typeface="Times New Roman" pitchFamily="18" charset="0"/>
              </a:rPr>
              <a:t>产生的</a:t>
            </a:r>
            <a:r>
              <a:rPr lang="en-US" altLang="zh-CN" sz="2000" i="1" dirty="0" smtClean="0">
                <a:latin typeface="Times New Roman" pitchFamily="18" charset="0"/>
              </a:rPr>
              <a:t>N</a:t>
            </a:r>
            <a:r>
              <a:rPr lang="en-US" altLang="zh-CN" sz="2000" i="1" baseline="-25000" dirty="0" smtClean="0">
                <a:latin typeface="Times New Roman" pitchFamily="18" charset="0"/>
              </a:rPr>
              <a:t>B</a:t>
            </a:r>
            <a:r>
              <a:rPr lang="zh-CN" altLang="en-US" sz="2000" dirty="0" smtClean="0">
                <a:latin typeface="Times New Roman" pitchFamily="18" charset="0"/>
              </a:rPr>
              <a:t>连同由</a:t>
            </a:r>
            <a:r>
              <a:rPr lang="en-US" altLang="zh-CN" sz="2000" dirty="0" smtClean="0">
                <a:latin typeface="Times New Roman" pitchFamily="18" charset="0"/>
              </a:rPr>
              <a:t>KDC</a:t>
            </a:r>
            <a:r>
              <a:rPr lang="zh-CN" altLang="en-US" sz="2000" dirty="0" smtClean="0">
                <a:latin typeface="Times New Roman" pitchFamily="18" charset="0"/>
              </a:rPr>
              <a:t>与</a:t>
            </a:r>
            <a:r>
              <a:rPr lang="en-US" altLang="zh-CN" sz="2000" dirty="0" smtClean="0">
                <a:latin typeface="Times New Roman" pitchFamily="18" charset="0"/>
              </a:rPr>
              <a:t>B</a:t>
            </a:r>
            <a:r>
              <a:rPr lang="zh-CN" altLang="en-US" sz="2000" dirty="0" smtClean="0">
                <a:latin typeface="Times New Roman" pitchFamily="18" charset="0"/>
              </a:rPr>
              <a:t>共享的密钥</a:t>
            </a:r>
            <a:r>
              <a:rPr lang="en-US" altLang="zh-CN" sz="2000" i="1" dirty="0" smtClean="0">
                <a:latin typeface="Times New Roman" pitchFamily="18" charset="0"/>
              </a:rPr>
              <a:t>K</a:t>
            </a:r>
            <a:r>
              <a:rPr lang="en-US" altLang="zh-CN" sz="2000" i="1" baseline="-25000" dirty="0" smtClean="0">
                <a:latin typeface="Times New Roman" pitchFamily="18" charset="0"/>
              </a:rPr>
              <a:t>B</a:t>
            </a:r>
            <a:r>
              <a:rPr lang="zh-CN" altLang="en-US" sz="2000" dirty="0" smtClean="0">
                <a:latin typeface="Times New Roman" pitchFamily="18" charset="0"/>
              </a:rPr>
              <a:t>加密的</a:t>
            </a:r>
            <a:r>
              <a:rPr lang="en-US" altLang="zh-CN" sz="2000" i="1" dirty="0" smtClean="0">
                <a:latin typeface="Times New Roman" pitchFamily="18" charset="0"/>
              </a:rPr>
              <a:t>ID</a:t>
            </a:r>
            <a:r>
              <a:rPr lang="en-US" altLang="zh-CN" sz="2000" i="1" baseline="-25000" dirty="0" smtClean="0">
                <a:latin typeface="Times New Roman" pitchFamily="18" charset="0"/>
              </a:rPr>
              <a:t>A</a:t>
            </a:r>
            <a:r>
              <a:rPr lang="en-US" altLang="zh-CN" sz="2000" dirty="0" smtClean="0">
                <a:latin typeface="Times New Roman" pitchFamily="18" charset="0"/>
              </a:rPr>
              <a:t>‖</a:t>
            </a:r>
            <a:r>
              <a:rPr lang="en-US" altLang="zh-CN" sz="2000" i="1" dirty="0" smtClean="0">
                <a:latin typeface="Times New Roman" pitchFamily="18" charset="0"/>
              </a:rPr>
              <a:t>K</a:t>
            </a:r>
            <a:r>
              <a:rPr lang="en-US" altLang="zh-CN" sz="2000" i="1" baseline="-25000" dirty="0" smtClean="0">
                <a:latin typeface="Times New Roman" pitchFamily="18" charset="0"/>
              </a:rPr>
              <a:t>S</a:t>
            </a:r>
            <a:r>
              <a:rPr lang="en-US" altLang="zh-CN" sz="2000" dirty="0" smtClean="0">
                <a:latin typeface="Times New Roman" pitchFamily="18" charset="0"/>
              </a:rPr>
              <a:t>‖</a:t>
            </a:r>
            <a:r>
              <a:rPr lang="en-US" altLang="zh-CN" sz="2000" i="1" dirty="0" smtClean="0">
                <a:latin typeface="Times New Roman" pitchFamily="18" charset="0"/>
              </a:rPr>
              <a:t>T</a:t>
            </a:r>
            <a:r>
              <a:rPr lang="en-US" altLang="zh-CN" sz="2000" i="1" baseline="-25000" dirty="0" smtClean="0">
                <a:latin typeface="Times New Roman" pitchFamily="18" charset="0"/>
              </a:rPr>
              <a:t>B</a:t>
            </a:r>
            <a:r>
              <a:rPr lang="zh-CN" altLang="en-US" sz="2000" dirty="0" smtClean="0">
                <a:latin typeface="Times New Roman" pitchFamily="18" charset="0"/>
              </a:rPr>
              <a:t>一起发给</a:t>
            </a:r>
            <a:r>
              <a:rPr lang="en-US" altLang="zh-CN" sz="2000" dirty="0" smtClean="0">
                <a:latin typeface="Times New Roman" pitchFamily="18" charset="0"/>
              </a:rPr>
              <a:t>A</a:t>
            </a:r>
            <a:r>
              <a:rPr lang="zh-CN" altLang="en-US" sz="2000" dirty="0" smtClean="0">
                <a:latin typeface="Times New Roman" pitchFamily="18" charset="0"/>
              </a:rPr>
              <a:t>，其中</a:t>
            </a:r>
            <a:r>
              <a:rPr lang="en-US" altLang="zh-CN" sz="2000" i="1" dirty="0" smtClean="0">
                <a:latin typeface="Times New Roman" pitchFamily="18" charset="0"/>
              </a:rPr>
              <a:t>K</a:t>
            </a:r>
            <a:r>
              <a:rPr lang="en-US" altLang="zh-CN" sz="2000" i="1" baseline="-25000" dirty="0" smtClean="0">
                <a:latin typeface="Times New Roman" pitchFamily="18" charset="0"/>
              </a:rPr>
              <a:t>S</a:t>
            </a:r>
            <a:r>
              <a:rPr lang="zh-CN" altLang="en-US" sz="2000" dirty="0" smtClean="0">
                <a:latin typeface="Times New Roman" pitchFamily="18" charset="0"/>
              </a:rPr>
              <a:t>是</a:t>
            </a:r>
            <a:r>
              <a:rPr lang="en-US" altLang="zh-CN" sz="2000" dirty="0" smtClean="0">
                <a:latin typeface="Times New Roman" pitchFamily="18" charset="0"/>
              </a:rPr>
              <a:t>KDC</a:t>
            </a:r>
            <a:r>
              <a:rPr lang="zh-CN" altLang="en-US" sz="2000" dirty="0" smtClean="0">
                <a:latin typeface="Times New Roman" pitchFamily="18" charset="0"/>
              </a:rPr>
              <a:t>分配的会话密钥</a:t>
            </a:r>
          </a:p>
          <a:p>
            <a:pPr lvl="2" eaLnBrk="1" hangingPunct="1">
              <a:lnSpc>
                <a:spcPct val="110000"/>
              </a:lnSpc>
            </a:pPr>
            <a:r>
              <a:rPr lang="en-US" altLang="zh-CN" sz="2000" i="1" dirty="0" smtClean="0">
                <a:solidFill>
                  <a:srgbClr val="0000FF"/>
                </a:solidFill>
                <a:latin typeface="Times New Roman" pitchFamily="18" charset="0"/>
              </a:rPr>
              <a:t>E</a:t>
            </a:r>
            <a:r>
              <a:rPr lang="en-US" altLang="zh-CN" sz="2000" i="1" baseline="-25000" dirty="0" smtClean="0">
                <a:solidFill>
                  <a:srgbClr val="0000FF"/>
                </a:solidFill>
                <a:latin typeface="Times New Roman" pitchFamily="18" charset="0"/>
              </a:rPr>
              <a:t>KB</a:t>
            </a:r>
            <a:r>
              <a:rPr lang="en-US" altLang="zh-CN" sz="2000" dirty="0" smtClean="0">
                <a:solidFill>
                  <a:srgbClr val="0000FF"/>
                </a:solidFill>
                <a:latin typeface="Times New Roman" pitchFamily="18" charset="0"/>
              </a:rPr>
              <a:t>[</a:t>
            </a:r>
            <a:r>
              <a:rPr lang="en-US" altLang="zh-CN" sz="2000" i="1" dirty="0" smtClean="0">
                <a:solidFill>
                  <a:srgbClr val="0000FF"/>
                </a:solidFill>
                <a:latin typeface="Times New Roman" pitchFamily="18" charset="0"/>
              </a:rPr>
              <a:t>ID</a:t>
            </a:r>
            <a:r>
              <a:rPr lang="en-US" altLang="zh-CN" sz="2000" i="1" baseline="-25000" dirty="0" smtClean="0">
                <a:solidFill>
                  <a:srgbClr val="0000FF"/>
                </a:solidFill>
                <a:latin typeface="Times New Roman" pitchFamily="18" charset="0"/>
              </a:rPr>
              <a:t>A</a:t>
            </a:r>
            <a:r>
              <a:rPr lang="en-US" altLang="zh-CN" sz="2000" dirty="0" smtClean="0">
                <a:solidFill>
                  <a:srgbClr val="0000FF"/>
                </a:solidFill>
                <a:latin typeface="Times New Roman" pitchFamily="18" charset="0"/>
              </a:rPr>
              <a:t>‖</a:t>
            </a:r>
            <a:r>
              <a:rPr lang="en-US" altLang="zh-CN" sz="2000" i="1" dirty="0" smtClean="0">
                <a:solidFill>
                  <a:srgbClr val="0000FF"/>
                </a:solidFill>
                <a:latin typeface="Times New Roman" pitchFamily="18" charset="0"/>
              </a:rPr>
              <a:t>K</a:t>
            </a:r>
            <a:r>
              <a:rPr lang="en-US" altLang="zh-CN" sz="2000" i="1" baseline="-25000" dirty="0" smtClean="0">
                <a:solidFill>
                  <a:srgbClr val="0000FF"/>
                </a:solidFill>
                <a:latin typeface="Times New Roman" pitchFamily="18" charset="0"/>
              </a:rPr>
              <a:t>S</a:t>
            </a:r>
            <a:r>
              <a:rPr lang="en-US" altLang="zh-CN" sz="2000" dirty="0" smtClean="0">
                <a:solidFill>
                  <a:srgbClr val="0000FF"/>
                </a:solidFill>
                <a:latin typeface="Times New Roman" pitchFamily="18" charset="0"/>
              </a:rPr>
              <a:t>‖</a:t>
            </a:r>
            <a:r>
              <a:rPr lang="en-US" altLang="zh-CN" sz="2000" i="1" dirty="0" smtClean="0">
                <a:solidFill>
                  <a:srgbClr val="0000FF"/>
                </a:solidFill>
                <a:latin typeface="Times New Roman" pitchFamily="18" charset="0"/>
              </a:rPr>
              <a:t>T</a:t>
            </a:r>
            <a:r>
              <a:rPr lang="en-US" altLang="zh-CN" sz="2000" i="1" baseline="-25000" dirty="0" smtClean="0">
                <a:solidFill>
                  <a:srgbClr val="0000FF"/>
                </a:solidFill>
                <a:latin typeface="Times New Roman" pitchFamily="18" charset="0"/>
              </a:rPr>
              <a:t>B</a:t>
            </a:r>
            <a:r>
              <a:rPr lang="en-US" altLang="zh-CN" sz="2000" dirty="0" smtClean="0">
                <a:solidFill>
                  <a:srgbClr val="0000FF"/>
                </a:solidFill>
                <a:latin typeface="Times New Roman" pitchFamily="18" charset="0"/>
              </a:rPr>
              <a:t>]</a:t>
            </a:r>
            <a:r>
              <a:rPr lang="zh-CN" altLang="en-US" sz="2000" dirty="0" smtClean="0">
                <a:solidFill>
                  <a:srgbClr val="0000FF"/>
                </a:solidFill>
                <a:latin typeface="Times New Roman" pitchFamily="18" charset="0"/>
              </a:rPr>
              <a:t>由</a:t>
            </a:r>
            <a:r>
              <a:rPr lang="en-US" altLang="zh-CN" sz="2000" dirty="0" smtClean="0">
                <a:solidFill>
                  <a:srgbClr val="0000FF"/>
                </a:solidFill>
                <a:latin typeface="Times New Roman" pitchFamily="18" charset="0"/>
              </a:rPr>
              <a:t>A</a:t>
            </a:r>
            <a:r>
              <a:rPr lang="zh-CN" altLang="en-US" sz="2000" dirty="0" smtClean="0">
                <a:solidFill>
                  <a:srgbClr val="0000FF"/>
                </a:solidFill>
                <a:latin typeface="Times New Roman" pitchFamily="18" charset="0"/>
              </a:rPr>
              <a:t>当作票据用于以后的认证</a:t>
            </a:r>
            <a:r>
              <a:rPr lang="zh-CN" altLang="en-US" sz="2000" dirty="0" smtClean="0">
                <a:latin typeface="Times New Roman" pitchFamily="18" charset="0"/>
              </a:rPr>
              <a:t>。</a:t>
            </a:r>
            <a:endParaRPr lang="en-US" altLang="zh-CN" sz="2000" dirty="0" smtClean="0">
              <a:latin typeface="Times New Roman" pitchFamily="18" charset="0"/>
            </a:endParaRPr>
          </a:p>
          <a:p>
            <a:pPr lvl="1" eaLnBrk="1" hangingPunct="1">
              <a:lnSpc>
                <a:spcPct val="110000"/>
              </a:lnSpc>
            </a:pPr>
            <a:r>
              <a:rPr lang="zh-CN" altLang="en-US" sz="2000" dirty="0" smtClean="0">
                <a:latin typeface="Times New Roman" pitchFamily="18" charset="0"/>
              </a:rPr>
              <a:t>④ </a:t>
            </a:r>
            <a:r>
              <a:rPr lang="en-US" altLang="zh-CN" sz="2000" dirty="0" smtClean="0">
                <a:latin typeface="Times New Roman" pitchFamily="18" charset="0"/>
              </a:rPr>
              <a:t>A</a:t>
            </a:r>
            <a:r>
              <a:rPr lang="zh-CN" altLang="en-US" sz="2000" dirty="0" smtClean="0">
                <a:latin typeface="Times New Roman" pitchFamily="18" charset="0"/>
              </a:rPr>
              <a:t>将票据</a:t>
            </a:r>
            <a:r>
              <a:rPr lang="en-US" altLang="zh-CN" sz="2000" i="1" dirty="0" smtClean="0">
                <a:latin typeface="Times New Roman" pitchFamily="18" charset="0"/>
              </a:rPr>
              <a:t>E</a:t>
            </a:r>
            <a:r>
              <a:rPr lang="en-US" altLang="zh-CN" sz="2000" i="1" baseline="-25000" dirty="0" smtClean="0">
                <a:latin typeface="Times New Roman" pitchFamily="18" charset="0"/>
              </a:rPr>
              <a:t>KB</a:t>
            </a:r>
            <a:r>
              <a:rPr lang="en-US" altLang="zh-CN" sz="2000" dirty="0" smtClean="0">
                <a:latin typeface="Times New Roman" pitchFamily="18" charset="0"/>
              </a:rPr>
              <a:t>[</a:t>
            </a:r>
            <a:r>
              <a:rPr lang="en-US" altLang="zh-CN" sz="2000" i="1" dirty="0" smtClean="0">
                <a:latin typeface="Times New Roman" pitchFamily="18" charset="0"/>
              </a:rPr>
              <a:t>ID</a:t>
            </a:r>
            <a:r>
              <a:rPr lang="en-US" altLang="zh-CN" sz="2000" i="1" baseline="-25000" dirty="0" smtClean="0">
                <a:latin typeface="Times New Roman" pitchFamily="18" charset="0"/>
              </a:rPr>
              <a:t>A</a:t>
            </a:r>
            <a:r>
              <a:rPr lang="en-US" altLang="zh-CN" sz="2000" dirty="0" smtClean="0">
                <a:latin typeface="Times New Roman" pitchFamily="18" charset="0"/>
              </a:rPr>
              <a:t>‖</a:t>
            </a:r>
            <a:r>
              <a:rPr lang="en-US" altLang="zh-CN" sz="2000" i="1" dirty="0" smtClean="0">
                <a:latin typeface="Times New Roman" pitchFamily="18" charset="0"/>
              </a:rPr>
              <a:t>K</a:t>
            </a:r>
            <a:r>
              <a:rPr lang="en-US" altLang="zh-CN" sz="2000" i="1" baseline="-25000" dirty="0" smtClean="0">
                <a:latin typeface="Times New Roman" pitchFamily="18" charset="0"/>
              </a:rPr>
              <a:t>S</a:t>
            </a:r>
            <a:r>
              <a:rPr lang="en-US" altLang="zh-CN" sz="2000" dirty="0" smtClean="0">
                <a:latin typeface="Times New Roman" pitchFamily="18" charset="0"/>
              </a:rPr>
              <a:t>‖</a:t>
            </a:r>
            <a:r>
              <a:rPr lang="en-US" altLang="zh-CN" sz="2000" i="1" dirty="0" smtClean="0">
                <a:latin typeface="Times New Roman" pitchFamily="18" charset="0"/>
              </a:rPr>
              <a:t>T</a:t>
            </a:r>
            <a:r>
              <a:rPr lang="en-US" altLang="zh-CN" sz="2000" i="1" baseline="-25000" dirty="0" smtClean="0">
                <a:latin typeface="Times New Roman" pitchFamily="18" charset="0"/>
              </a:rPr>
              <a:t>B</a:t>
            </a:r>
            <a:r>
              <a:rPr lang="en-US" altLang="zh-CN" sz="2000" dirty="0" smtClean="0">
                <a:latin typeface="Times New Roman" pitchFamily="18" charset="0"/>
              </a:rPr>
              <a:t>]</a:t>
            </a:r>
            <a:r>
              <a:rPr lang="zh-CN" altLang="en-US" sz="2000" dirty="0" smtClean="0">
                <a:latin typeface="Times New Roman" pitchFamily="18" charset="0"/>
              </a:rPr>
              <a:t>连同由会话密钥加密的一次性随机数</a:t>
            </a:r>
            <a:r>
              <a:rPr lang="en-US" altLang="zh-CN" sz="2000" i="1" dirty="0" smtClean="0">
                <a:latin typeface="Times New Roman" pitchFamily="18" charset="0"/>
              </a:rPr>
              <a:t>N</a:t>
            </a:r>
            <a:r>
              <a:rPr lang="en-US" altLang="zh-CN" sz="2000" i="1" baseline="-25000" dirty="0" smtClean="0">
                <a:latin typeface="Times New Roman" pitchFamily="18" charset="0"/>
              </a:rPr>
              <a:t>B</a:t>
            </a:r>
            <a:r>
              <a:rPr lang="zh-CN" altLang="en-US" sz="2000" dirty="0" smtClean="0">
                <a:latin typeface="Times New Roman" pitchFamily="18" charset="0"/>
              </a:rPr>
              <a:t>发往</a:t>
            </a:r>
            <a:r>
              <a:rPr lang="en-US" altLang="zh-CN" sz="2000" dirty="0" smtClean="0">
                <a:latin typeface="Times New Roman" pitchFamily="18" charset="0"/>
              </a:rPr>
              <a:t>B</a:t>
            </a:r>
            <a:r>
              <a:rPr lang="zh-CN" altLang="en-US" sz="2000" dirty="0" smtClean="0">
                <a:latin typeface="Times New Roman" pitchFamily="18" charset="0"/>
              </a:rPr>
              <a:t>，</a:t>
            </a:r>
            <a:r>
              <a:rPr lang="en-US" altLang="zh-CN" sz="2000" dirty="0" smtClean="0">
                <a:latin typeface="Times New Roman" pitchFamily="18" charset="0"/>
              </a:rPr>
              <a:t>B</a:t>
            </a:r>
            <a:r>
              <a:rPr lang="zh-CN" altLang="en-US" sz="2000" dirty="0" smtClean="0">
                <a:latin typeface="Times New Roman" pitchFamily="18" charset="0"/>
              </a:rPr>
              <a:t>由票据得到会话密钥</a:t>
            </a:r>
            <a:r>
              <a:rPr lang="en-US" altLang="zh-CN" sz="2000" i="1" dirty="0" smtClean="0">
                <a:latin typeface="Times New Roman" pitchFamily="18" charset="0"/>
              </a:rPr>
              <a:t>K</a:t>
            </a:r>
            <a:r>
              <a:rPr lang="en-US" altLang="zh-CN" sz="2000" i="1" baseline="-25000" dirty="0" smtClean="0">
                <a:latin typeface="Times New Roman" pitchFamily="18" charset="0"/>
              </a:rPr>
              <a:t>S</a:t>
            </a:r>
            <a:r>
              <a:rPr lang="zh-CN" altLang="en-US" sz="2000" dirty="0" smtClean="0">
                <a:latin typeface="Times New Roman" pitchFamily="18" charset="0"/>
              </a:rPr>
              <a:t>，并由</a:t>
            </a:r>
            <a:r>
              <a:rPr lang="en-US" altLang="zh-CN" sz="2000" i="1" dirty="0" smtClean="0">
                <a:latin typeface="Times New Roman" pitchFamily="18" charset="0"/>
              </a:rPr>
              <a:t>K</a:t>
            </a:r>
            <a:r>
              <a:rPr lang="en-US" altLang="zh-CN" sz="2000" i="1" baseline="-25000" dirty="0" smtClean="0">
                <a:latin typeface="Times New Roman" pitchFamily="18" charset="0"/>
              </a:rPr>
              <a:t>S</a:t>
            </a:r>
            <a:r>
              <a:rPr lang="zh-CN" altLang="en-US" sz="2000" dirty="0" smtClean="0">
                <a:latin typeface="Times New Roman" pitchFamily="18" charset="0"/>
              </a:rPr>
              <a:t>得</a:t>
            </a:r>
            <a:r>
              <a:rPr lang="en-US" altLang="zh-CN" sz="2000" i="1" dirty="0" smtClean="0">
                <a:latin typeface="Times New Roman" pitchFamily="18" charset="0"/>
              </a:rPr>
              <a:t>N</a:t>
            </a:r>
            <a:r>
              <a:rPr lang="en-US" altLang="zh-CN" sz="2000" i="1" baseline="-25000" dirty="0" smtClean="0">
                <a:latin typeface="Times New Roman" pitchFamily="18" charset="0"/>
              </a:rPr>
              <a:t>B</a:t>
            </a:r>
            <a:r>
              <a:rPr lang="zh-CN" altLang="en-US" sz="2000" dirty="0" smtClean="0">
                <a:latin typeface="Times New Roman" pitchFamily="18" charset="0"/>
              </a:rPr>
              <a:t>。</a:t>
            </a:r>
            <a:r>
              <a:rPr lang="en-US" altLang="zh-CN" sz="2000" i="1" dirty="0" smtClean="0">
                <a:latin typeface="Times New Roman" pitchFamily="18" charset="0"/>
              </a:rPr>
              <a:t>N</a:t>
            </a:r>
            <a:r>
              <a:rPr lang="en-US" altLang="zh-CN" sz="2000" i="1" baseline="-25000" dirty="0" smtClean="0">
                <a:latin typeface="Times New Roman" pitchFamily="18" charset="0"/>
              </a:rPr>
              <a:t>B</a:t>
            </a:r>
            <a:r>
              <a:rPr lang="zh-CN" altLang="en-US" sz="2000" dirty="0" smtClean="0">
                <a:latin typeface="Times New Roman" pitchFamily="18" charset="0"/>
              </a:rPr>
              <a:t>由会话密钥加密的目的是</a:t>
            </a:r>
            <a:r>
              <a:rPr lang="en-US" altLang="zh-CN" sz="2000" dirty="0" smtClean="0">
                <a:latin typeface="Times New Roman" pitchFamily="18" charset="0"/>
              </a:rPr>
              <a:t>B</a:t>
            </a:r>
            <a:r>
              <a:rPr lang="zh-CN" altLang="en-US" sz="2000" dirty="0" smtClean="0">
                <a:latin typeface="Times New Roman" pitchFamily="18" charset="0"/>
              </a:rPr>
              <a:t>认证了自己收到的消息不是一个重放</a:t>
            </a:r>
            <a:r>
              <a:rPr lang="en-US" altLang="zh-CN" sz="2000" dirty="0" smtClean="0">
                <a:latin typeface="Times New Roman" pitchFamily="18" charset="0"/>
              </a:rPr>
              <a:t>,</a:t>
            </a:r>
            <a:r>
              <a:rPr lang="zh-CN" altLang="en-US" sz="2000" dirty="0" smtClean="0">
                <a:latin typeface="Times New Roman" pitchFamily="18" charset="0"/>
              </a:rPr>
              <a:t>而的确是来自于</a:t>
            </a:r>
            <a:r>
              <a:rPr lang="en-US" altLang="zh-CN" sz="2000" dirty="0" smtClean="0">
                <a:latin typeface="Times New Roman" pitchFamily="18" charset="0"/>
              </a:rPr>
              <a:t>A</a:t>
            </a:r>
            <a:r>
              <a:rPr lang="zh-CN" altLang="en-US" sz="2000" dirty="0" smtClean="0">
                <a:latin typeface="Times New Roman" pitchFamily="18" charset="0"/>
              </a:rPr>
              <a:t>。</a:t>
            </a:r>
            <a:endParaRPr lang="zh-CN" altLang="en-US" sz="2000" dirty="0" smtClean="0"/>
          </a:p>
        </p:txBody>
      </p:sp>
      <p:sp>
        <p:nvSpPr>
          <p:cNvPr id="4" name="灯片编号占位符 3"/>
          <p:cNvSpPr>
            <a:spLocks noGrp="1"/>
          </p:cNvSpPr>
          <p:nvPr>
            <p:ph type="sldNum" sz="quarter" idx="12"/>
          </p:nvPr>
        </p:nvSpPr>
        <p:spPr>
          <a:xfrm>
            <a:off x="7391400" y="6477000"/>
            <a:ext cx="1295400" cy="304800"/>
          </a:xfrm>
        </p:spPr>
        <p:txBody>
          <a:bodyPr/>
          <a:lstStyle/>
          <a:p>
            <a:pPr>
              <a:defRPr/>
            </a:pPr>
            <a:fld id="{896E1043-1F2A-4C9B-855A-0B3264F68AF7}" type="slidenum">
              <a:rPr lang="en-US" altLang="zh-CN" smtClean="0"/>
              <a:pPr>
                <a:defRPr/>
              </a:pPr>
              <a:t>28</a:t>
            </a:fld>
            <a:r>
              <a:rPr lang="en-US" altLang="zh-CN" dirty="0" smtClean="0"/>
              <a:t>/</a:t>
            </a:r>
            <a:endParaRPr lang="en-US" altLang="zh-CN" dirty="0"/>
          </a:p>
        </p:txBody>
      </p:sp>
      <p:sp>
        <p:nvSpPr>
          <p:cNvPr id="5" name="标题 1"/>
          <p:cNvSpPr txBox="1">
            <a:spLocks/>
          </p:cNvSpPr>
          <p:nvPr/>
        </p:nvSpPr>
        <p:spPr bwMode="auto">
          <a:xfrm>
            <a:off x="533400" y="0"/>
            <a:ext cx="7696200" cy="304800"/>
          </a:xfrm>
          <a:prstGeom prst="rect">
            <a:avLst/>
          </a:prstGeom>
          <a:solidFill>
            <a:schemeClr val="accent5"/>
          </a:solidFill>
          <a:ln w="9525">
            <a:noFill/>
            <a:miter lim="800000"/>
            <a:headEnd/>
            <a:tailEnd/>
          </a:ln>
        </p:spPr>
        <p:txBody>
          <a:bodyPr vert="horz" wrap="square" lIns="91440" tIns="45720" rIns="91440" bIns="45720" numCol="1" anchor="b" anchorCtr="0" compatLnSpc="1">
            <a:prstTxWarp prst="textNoShape">
              <a:avLst/>
            </a:prstTxWarp>
          </a:bodyPr>
          <a:lstStyle/>
          <a:p>
            <a:pPr algn="l" eaLnBrk="0" hangingPunct="0">
              <a:defRPr/>
            </a:pPr>
            <a:r>
              <a:rPr lang="zh-CN" altLang="en-US" sz="1800" kern="0" dirty="0" smtClean="0">
                <a:solidFill>
                  <a:srgbClr val="004C00"/>
                </a:solidFill>
                <a:effectLst>
                  <a:outerShdw blurRad="38100" dist="38100" dir="2700000" algn="tl">
                    <a:srgbClr val="000000">
                      <a:alpha val="43137"/>
                    </a:srgbClr>
                  </a:outerShdw>
                </a:effectLst>
                <a:latin typeface="+mj-lt"/>
                <a:ea typeface="+mj-ea"/>
                <a:cs typeface="+mj-cs"/>
              </a:rPr>
              <a:t>第七章 密码协议：</a:t>
            </a:r>
            <a:r>
              <a:rPr lang="en-US" altLang="zh-CN" sz="1800" kern="0" dirty="0" smtClean="0">
                <a:solidFill>
                  <a:srgbClr val="004C00"/>
                </a:solidFill>
                <a:effectLst>
                  <a:outerShdw blurRad="38100" dist="38100" dir="2700000" algn="tl">
                    <a:srgbClr val="000000">
                      <a:alpha val="43137"/>
                    </a:srgbClr>
                  </a:outerShdw>
                </a:effectLst>
                <a:latin typeface="+mj-lt"/>
                <a:ea typeface="+mj-ea"/>
                <a:cs typeface="+mj-cs"/>
              </a:rPr>
              <a:t>7.3 </a:t>
            </a:r>
            <a:r>
              <a:rPr lang="zh-CN" altLang="en-US" sz="1800" kern="0" dirty="0" smtClean="0">
                <a:solidFill>
                  <a:srgbClr val="004C00"/>
                </a:solidFill>
                <a:effectLst>
                  <a:outerShdw blurRad="38100" dist="38100" dir="2700000" algn="tl">
                    <a:srgbClr val="000000">
                      <a:alpha val="43137"/>
                    </a:srgbClr>
                  </a:outerShdw>
                </a:effectLst>
                <a:latin typeface="+mj-lt"/>
                <a:ea typeface="+mj-ea"/>
                <a:cs typeface="+mj-cs"/>
              </a:rPr>
              <a:t>密钥建立认证协议</a:t>
            </a: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7.3.1 NS</a:t>
            </a:r>
            <a:r>
              <a:rPr lang="zh-CN" altLang="en-US" dirty="0" smtClean="0"/>
              <a:t>密钥分配协议</a:t>
            </a:r>
            <a:endParaRPr lang="zh-CN" altLang="en-US" dirty="0"/>
          </a:p>
        </p:txBody>
      </p:sp>
      <p:sp>
        <p:nvSpPr>
          <p:cNvPr id="3" name="内容占位符 2"/>
          <p:cNvSpPr>
            <a:spLocks noGrp="1"/>
          </p:cNvSpPr>
          <p:nvPr>
            <p:ph idx="1"/>
          </p:nvPr>
        </p:nvSpPr>
        <p:spPr>
          <a:xfrm>
            <a:off x="457200" y="838200"/>
            <a:ext cx="8382000" cy="5638800"/>
          </a:xfrm>
        </p:spPr>
        <p:txBody>
          <a:bodyPr/>
          <a:lstStyle/>
          <a:p>
            <a:pPr eaLnBrk="1" hangingPunct="1">
              <a:lnSpc>
                <a:spcPct val="110000"/>
              </a:lnSpc>
            </a:pPr>
            <a:r>
              <a:rPr lang="zh-CN" altLang="en-US" sz="2400" dirty="0" smtClean="0">
                <a:solidFill>
                  <a:srgbClr val="0000FF"/>
                </a:solidFill>
                <a:latin typeface="Times New Roman" pitchFamily="18" charset="0"/>
              </a:rPr>
              <a:t>如果</a:t>
            </a:r>
            <a:r>
              <a:rPr lang="en-US" altLang="zh-CN" sz="2400" dirty="0" smtClean="0">
                <a:solidFill>
                  <a:srgbClr val="0000FF"/>
                </a:solidFill>
                <a:latin typeface="Times New Roman" pitchFamily="18" charset="0"/>
              </a:rPr>
              <a:t>A</a:t>
            </a:r>
            <a:r>
              <a:rPr lang="zh-CN" altLang="en-US" sz="2400" dirty="0" smtClean="0">
                <a:solidFill>
                  <a:srgbClr val="0000FF"/>
                </a:solidFill>
                <a:latin typeface="Times New Roman" pitchFamily="18" charset="0"/>
              </a:rPr>
              <a:t>保留由协议得到的票据</a:t>
            </a:r>
            <a:r>
              <a:rPr lang="en-US" altLang="zh-CN" sz="2400" i="1" dirty="0" smtClean="0">
                <a:latin typeface="Times New Roman" pitchFamily="18" charset="0"/>
              </a:rPr>
              <a:t>E</a:t>
            </a:r>
            <a:r>
              <a:rPr lang="en-US" altLang="zh-CN" sz="2400" i="1" baseline="-25000" dirty="0" smtClean="0">
                <a:latin typeface="Times New Roman" pitchFamily="18" charset="0"/>
              </a:rPr>
              <a:t>KB</a:t>
            </a:r>
            <a:r>
              <a:rPr lang="en-US" altLang="zh-CN" sz="2400" dirty="0" smtClean="0">
                <a:latin typeface="Times New Roman" pitchFamily="18" charset="0"/>
              </a:rPr>
              <a:t>[</a:t>
            </a:r>
            <a:r>
              <a:rPr lang="en-US" altLang="zh-CN" sz="2400" i="1" dirty="0" smtClean="0">
                <a:latin typeface="Times New Roman" pitchFamily="18" charset="0"/>
              </a:rPr>
              <a:t>ID</a:t>
            </a:r>
            <a:r>
              <a:rPr lang="en-US" altLang="zh-CN" sz="2400" i="1" baseline="-25000" dirty="0" smtClean="0">
                <a:latin typeface="Times New Roman" pitchFamily="18" charset="0"/>
              </a:rPr>
              <a:t>A</a:t>
            </a:r>
            <a:r>
              <a:rPr lang="en-US" altLang="zh-CN" sz="2400" dirty="0" smtClean="0">
                <a:latin typeface="Times New Roman" pitchFamily="18" charset="0"/>
              </a:rPr>
              <a:t>‖</a:t>
            </a:r>
            <a:r>
              <a:rPr lang="en-US" altLang="zh-CN" sz="2400" i="1" dirty="0" smtClean="0">
                <a:latin typeface="Times New Roman" pitchFamily="18" charset="0"/>
              </a:rPr>
              <a:t>K</a:t>
            </a:r>
            <a:r>
              <a:rPr lang="en-US" altLang="zh-CN" sz="2400" i="1" baseline="-25000" dirty="0" smtClean="0">
                <a:latin typeface="Times New Roman" pitchFamily="18" charset="0"/>
              </a:rPr>
              <a:t>S</a:t>
            </a:r>
            <a:r>
              <a:rPr lang="en-US" altLang="zh-CN" sz="2400" dirty="0" smtClean="0">
                <a:latin typeface="Times New Roman" pitchFamily="18" charset="0"/>
              </a:rPr>
              <a:t>‖</a:t>
            </a:r>
            <a:r>
              <a:rPr lang="en-US" altLang="zh-CN" sz="2400" i="1" dirty="0" smtClean="0">
                <a:latin typeface="Times New Roman" pitchFamily="18" charset="0"/>
              </a:rPr>
              <a:t>T</a:t>
            </a:r>
            <a:r>
              <a:rPr lang="en-US" altLang="zh-CN" sz="2400" i="1" baseline="-25000" dirty="0" smtClean="0">
                <a:latin typeface="Times New Roman" pitchFamily="18" charset="0"/>
              </a:rPr>
              <a:t>B</a:t>
            </a:r>
            <a:r>
              <a:rPr lang="en-US" altLang="zh-CN" sz="2400" dirty="0" smtClean="0">
                <a:latin typeface="Times New Roman" pitchFamily="18" charset="0"/>
              </a:rPr>
              <a:t>]</a:t>
            </a:r>
            <a:r>
              <a:rPr lang="en-US" altLang="zh-CN" sz="2400" dirty="0" smtClean="0">
                <a:solidFill>
                  <a:srgbClr val="0000FF"/>
                </a:solidFill>
                <a:latin typeface="Times New Roman" pitchFamily="18" charset="0"/>
              </a:rPr>
              <a:t> </a:t>
            </a:r>
            <a:r>
              <a:rPr lang="zh-CN" altLang="en-US" sz="2400" dirty="0" smtClean="0">
                <a:solidFill>
                  <a:srgbClr val="0000FF"/>
                </a:solidFill>
                <a:latin typeface="Times New Roman" pitchFamily="18" charset="0"/>
              </a:rPr>
              <a:t>，就可在有效时间范围内不再求助于认证服务器而由以下方式实现双方的新认证： </a:t>
            </a:r>
          </a:p>
          <a:p>
            <a:pPr lvl="1" eaLnBrk="1" hangingPunct="1">
              <a:lnSpc>
                <a:spcPct val="110000"/>
              </a:lnSpc>
            </a:pPr>
            <a:r>
              <a:rPr lang="zh-CN" altLang="en-US" sz="2000" dirty="0" smtClean="0">
                <a:latin typeface="Times New Roman" pitchFamily="18" charset="0"/>
              </a:rPr>
              <a:t>① </a:t>
            </a:r>
            <a:r>
              <a:rPr lang="en-US" altLang="zh-CN" sz="2000" dirty="0" smtClean="0">
                <a:latin typeface="Times New Roman" pitchFamily="18" charset="0"/>
              </a:rPr>
              <a:t>A→B</a:t>
            </a:r>
            <a:r>
              <a:rPr lang="zh-CN" altLang="en-US" sz="2000" dirty="0" smtClean="0">
                <a:latin typeface="Times New Roman" pitchFamily="18" charset="0"/>
              </a:rPr>
              <a:t>：</a:t>
            </a:r>
            <a:r>
              <a:rPr lang="en-US" altLang="zh-CN" sz="2000" i="1" dirty="0" smtClean="0">
                <a:latin typeface="Times New Roman" pitchFamily="18" charset="0"/>
              </a:rPr>
              <a:t>E</a:t>
            </a:r>
            <a:r>
              <a:rPr lang="en-US" altLang="zh-CN" sz="2000" i="1" baseline="-25000" dirty="0" smtClean="0">
                <a:latin typeface="Times New Roman" pitchFamily="18" charset="0"/>
              </a:rPr>
              <a:t>KB</a:t>
            </a:r>
            <a:r>
              <a:rPr lang="en-US" altLang="zh-CN" sz="2000" dirty="0" smtClean="0">
                <a:latin typeface="Times New Roman" pitchFamily="18" charset="0"/>
              </a:rPr>
              <a:t>[</a:t>
            </a:r>
            <a:r>
              <a:rPr lang="en-US" altLang="zh-CN" sz="2000" i="1" dirty="0" smtClean="0">
                <a:latin typeface="Times New Roman" pitchFamily="18" charset="0"/>
              </a:rPr>
              <a:t>ID</a:t>
            </a:r>
            <a:r>
              <a:rPr lang="en-US" altLang="zh-CN" sz="2000" i="1" baseline="-25000" dirty="0" smtClean="0">
                <a:latin typeface="Times New Roman" pitchFamily="18" charset="0"/>
              </a:rPr>
              <a:t>A</a:t>
            </a:r>
            <a:r>
              <a:rPr lang="en-US" altLang="zh-CN" sz="2000" dirty="0" smtClean="0">
                <a:latin typeface="Times New Roman" pitchFamily="18" charset="0"/>
              </a:rPr>
              <a:t>‖</a:t>
            </a:r>
            <a:r>
              <a:rPr lang="en-US" altLang="zh-CN" sz="2000" i="1" dirty="0" smtClean="0">
                <a:latin typeface="Times New Roman" pitchFamily="18" charset="0"/>
              </a:rPr>
              <a:t>K</a:t>
            </a:r>
            <a:r>
              <a:rPr lang="en-US" altLang="zh-CN" sz="2000" i="1" baseline="-25000" dirty="0" smtClean="0">
                <a:latin typeface="Times New Roman" pitchFamily="18" charset="0"/>
              </a:rPr>
              <a:t>S</a:t>
            </a:r>
            <a:r>
              <a:rPr lang="en-US" altLang="zh-CN" sz="2000" dirty="0" smtClean="0">
                <a:latin typeface="Times New Roman" pitchFamily="18" charset="0"/>
              </a:rPr>
              <a:t>‖</a:t>
            </a:r>
            <a:r>
              <a:rPr lang="en-US" altLang="zh-CN" sz="2000" i="1" dirty="0" smtClean="0">
                <a:latin typeface="Times New Roman" pitchFamily="18" charset="0"/>
              </a:rPr>
              <a:t>T</a:t>
            </a:r>
            <a:r>
              <a:rPr lang="en-US" altLang="zh-CN" sz="2000" i="1" baseline="-25000" dirty="0" smtClean="0">
                <a:latin typeface="Times New Roman" pitchFamily="18" charset="0"/>
              </a:rPr>
              <a:t>B</a:t>
            </a:r>
            <a:r>
              <a:rPr lang="en-US" altLang="zh-CN" sz="2000" dirty="0" smtClean="0">
                <a:latin typeface="Times New Roman" pitchFamily="18" charset="0"/>
              </a:rPr>
              <a:t>]</a:t>
            </a:r>
            <a:r>
              <a:rPr lang="zh-CN" altLang="en-US" sz="2000" dirty="0" smtClean="0">
                <a:latin typeface="Times New Roman" pitchFamily="18" charset="0"/>
              </a:rPr>
              <a:t>，</a:t>
            </a:r>
            <a:r>
              <a:rPr lang="en-US" altLang="zh-CN" sz="2000" i="1" dirty="0" smtClean="0">
                <a:latin typeface="Times New Roman" pitchFamily="18" charset="0"/>
              </a:rPr>
              <a:t>N</a:t>
            </a:r>
            <a:r>
              <a:rPr lang="en-US" altLang="zh-CN" sz="2000" i="1" baseline="-25000" dirty="0" smtClean="0">
                <a:latin typeface="Times New Roman" pitchFamily="18" charset="0"/>
              </a:rPr>
              <a:t>A</a:t>
            </a:r>
            <a:r>
              <a:rPr lang="en-US" altLang="zh-CN" sz="2000" dirty="0" smtClean="0">
                <a:latin typeface="Times New Roman" pitchFamily="18" charset="0"/>
                <a:sym typeface="Symbol" pitchFamily="18" charset="2"/>
              </a:rPr>
              <a:t></a:t>
            </a:r>
            <a:endParaRPr lang="en-US" altLang="zh-CN" sz="2000" baseline="-25000" dirty="0" smtClean="0">
              <a:latin typeface="Times New Roman" pitchFamily="18" charset="0"/>
            </a:endParaRPr>
          </a:p>
          <a:p>
            <a:pPr lvl="1" eaLnBrk="1" hangingPunct="1">
              <a:lnSpc>
                <a:spcPct val="110000"/>
              </a:lnSpc>
            </a:pPr>
            <a:r>
              <a:rPr lang="en-US" altLang="zh-CN" sz="2000" dirty="0" smtClean="0">
                <a:latin typeface="Times New Roman" pitchFamily="18" charset="0"/>
              </a:rPr>
              <a:t>② B→A</a:t>
            </a:r>
            <a:r>
              <a:rPr lang="zh-CN" altLang="en-US" sz="2000" dirty="0" smtClean="0">
                <a:latin typeface="Times New Roman" pitchFamily="18" charset="0"/>
              </a:rPr>
              <a:t>：</a:t>
            </a:r>
            <a:r>
              <a:rPr lang="en-US" altLang="zh-CN" sz="2000" i="1" dirty="0" smtClean="0">
                <a:latin typeface="Times New Roman" pitchFamily="18" charset="0"/>
              </a:rPr>
              <a:t>N</a:t>
            </a:r>
            <a:r>
              <a:rPr lang="en-US" altLang="zh-CN" sz="2000" i="1" baseline="-25000" dirty="0" smtClean="0">
                <a:latin typeface="Times New Roman" pitchFamily="18" charset="0"/>
              </a:rPr>
              <a:t>B</a:t>
            </a:r>
            <a:r>
              <a:rPr lang="en-US" altLang="zh-CN" sz="2000" dirty="0" smtClean="0">
                <a:latin typeface="Times New Roman" pitchFamily="18" charset="0"/>
                <a:sym typeface="Symbol" pitchFamily="18" charset="2"/>
              </a:rPr>
              <a:t></a:t>
            </a:r>
            <a:r>
              <a:rPr lang="en-US" altLang="zh-CN" sz="2000" i="1" baseline="-25000" dirty="0" smtClean="0">
                <a:latin typeface="Times New Roman" pitchFamily="18" charset="0"/>
              </a:rPr>
              <a:t> </a:t>
            </a:r>
            <a:r>
              <a:rPr lang="zh-CN" altLang="en-US" sz="2000" dirty="0" smtClean="0">
                <a:latin typeface="Times New Roman" pitchFamily="18" charset="0"/>
              </a:rPr>
              <a:t>，</a:t>
            </a:r>
            <a:r>
              <a:rPr lang="en-US" altLang="zh-CN" sz="2000" i="1" dirty="0" smtClean="0">
                <a:latin typeface="Times New Roman" pitchFamily="18" charset="0"/>
              </a:rPr>
              <a:t>E</a:t>
            </a:r>
            <a:r>
              <a:rPr lang="en-US" altLang="zh-CN" sz="2000" i="1" baseline="-25000" dirty="0" smtClean="0">
                <a:latin typeface="Times New Roman" pitchFamily="18" charset="0"/>
              </a:rPr>
              <a:t>KS</a:t>
            </a:r>
            <a:r>
              <a:rPr lang="en-US" altLang="zh-CN" sz="2000" dirty="0" smtClean="0">
                <a:latin typeface="Times New Roman" pitchFamily="18" charset="0"/>
              </a:rPr>
              <a:t>[</a:t>
            </a:r>
            <a:r>
              <a:rPr lang="en-US" altLang="zh-CN" sz="2000" i="1" dirty="0" smtClean="0">
                <a:latin typeface="Times New Roman" pitchFamily="18" charset="0"/>
              </a:rPr>
              <a:t>N</a:t>
            </a:r>
            <a:r>
              <a:rPr lang="en-US" altLang="zh-CN" sz="2000" i="1" baseline="-25000" dirty="0" smtClean="0">
                <a:latin typeface="Times New Roman" pitchFamily="18" charset="0"/>
              </a:rPr>
              <a:t>A</a:t>
            </a:r>
            <a:r>
              <a:rPr lang="en-US" altLang="zh-CN" sz="2000" dirty="0" smtClean="0">
                <a:latin typeface="Times New Roman" pitchFamily="18" charset="0"/>
                <a:sym typeface="Symbol" pitchFamily="18" charset="2"/>
              </a:rPr>
              <a:t></a:t>
            </a:r>
            <a:r>
              <a:rPr lang="en-US" altLang="zh-CN" sz="2000" dirty="0" smtClean="0">
                <a:latin typeface="Times New Roman" pitchFamily="18" charset="0"/>
              </a:rPr>
              <a:t>]</a:t>
            </a:r>
          </a:p>
          <a:p>
            <a:pPr lvl="1" eaLnBrk="1" hangingPunct="1">
              <a:lnSpc>
                <a:spcPct val="110000"/>
              </a:lnSpc>
            </a:pPr>
            <a:r>
              <a:rPr lang="en-US" altLang="zh-CN" sz="2000" dirty="0" smtClean="0">
                <a:latin typeface="Times New Roman" pitchFamily="18" charset="0"/>
              </a:rPr>
              <a:t>③ A→B</a:t>
            </a:r>
            <a:r>
              <a:rPr lang="zh-CN" altLang="en-US" sz="2000" dirty="0" smtClean="0">
                <a:latin typeface="Times New Roman" pitchFamily="18" charset="0"/>
              </a:rPr>
              <a:t>：</a:t>
            </a:r>
            <a:r>
              <a:rPr lang="en-US" altLang="zh-CN" sz="2000" i="1" dirty="0" smtClean="0">
                <a:latin typeface="Times New Roman" pitchFamily="18" charset="0"/>
              </a:rPr>
              <a:t>E</a:t>
            </a:r>
            <a:r>
              <a:rPr lang="en-US" altLang="zh-CN" sz="2000" i="1" baseline="-25000" dirty="0" smtClean="0">
                <a:latin typeface="Times New Roman" pitchFamily="18" charset="0"/>
              </a:rPr>
              <a:t>KS</a:t>
            </a:r>
            <a:r>
              <a:rPr lang="en-US" altLang="zh-CN" sz="2000" dirty="0" smtClean="0">
                <a:latin typeface="Times New Roman" pitchFamily="18" charset="0"/>
              </a:rPr>
              <a:t>[</a:t>
            </a:r>
            <a:r>
              <a:rPr lang="en-US" altLang="zh-CN" sz="2000" i="1" dirty="0" smtClean="0">
                <a:latin typeface="Times New Roman" pitchFamily="18" charset="0"/>
              </a:rPr>
              <a:t>N</a:t>
            </a:r>
            <a:r>
              <a:rPr lang="en-US" altLang="zh-CN" sz="2000" i="1" baseline="-25000" dirty="0" smtClean="0">
                <a:latin typeface="Times New Roman" pitchFamily="18" charset="0"/>
              </a:rPr>
              <a:t>B</a:t>
            </a:r>
            <a:r>
              <a:rPr lang="en-US" altLang="zh-CN" sz="2000" dirty="0" smtClean="0">
                <a:latin typeface="Times New Roman" pitchFamily="18" charset="0"/>
                <a:sym typeface="Symbol" pitchFamily="18" charset="2"/>
              </a:rPr>
              <a:t></a:t>
            </a:r>
            <a:r>
              <a:rPr lang="en-US" altLang="zh-CN" sz="2000" dirty="0" smtClean="0">
                <a:latin typeface="Times New Roman" pitchFamily="18" charset="0"/>
              </a:rPr>
              <a:t>]</a:t>
            </a:r>
          </a:p>
          <a:p>
            <a:pPr eaLnBrk="1" hangingPunct="1">
              <a:lnSpc>
                <a:spcPct val="110000"/>
              </a:lnSpc>
            </a:pPr>
            <a:r>
              <a:rPr lang="en-US" altLang="zh-CN" sz="2400" dirty="0" smtClean="0">
                <a:latin typeface="Times New Roman" pitchFamily="18" charset="0"/>
              </a:rPr>
              <a:t>B</a:t>
            </a:r>
            <a:r>
              <a:rPr lang="zh-CN" altLang="en-US" sz="2400" dirty="0" smtClean="0">
                <a:latin typeface="Times New Roman" pitchFamily="18" charset="0"/>
              </a:rPr>
              <a:t>在第①步收到票据后，可通过</a:t>
            </a:r>
            <a:r>
              <a:rPr lang="en-US" altLang="zh-CN" sz="2400" i="1" dirty="0" smtClean="0">
                <a:latin typeface="Times New Roman" pitchFamily="18" charset="0"/>
              </a:rPr>
              <a:t>T</a:t>
            </a:r>
            <a:r>
              <a:rPr lang="en-US" altLang="zh-CN" sz="2400" i="1" baseline="-25000" dirty="0" smtClean="0">
                <a:latin typeface="Times New Roman" pitchFamily="18" charset="0"/>
              </a:rPr>
              <a:t>B</a:t>
            </a:r>
            <a:r>
              <a:rPr lang="zh-CN" altLang="en-US" sz="2400" dirty="0" smtClean="0">
                <a:latin typeface="Times New Roman" pitchFamily="18" charset="0"/>
              </a:rPr>
              <a:t>检验票据是否过时，而新产生的一次性随机数</a:t>
            </a:r>
            <a:r>
              <a:rPr lang="en-US" altLang="zh-CN" sz="2400" i="1" dirty="0" smtClean="0">
                <a:latin typeface="Times New Roman" pitchFamily="18" charset="0"/>
              </a:rPr>
              <a:t>N</a:t>
            </a:r>
            <a:r>
              <a:rPr lang="en-US" altLang="zh-CN" sz="2400" i="1" baseline="-25000" dirty="0" smtClean="0">
                <a:latin typeface="Times New Roman" pitchFamily="18" charset="0"/>
              </a:rPr>
              <a:t>A </a:t>
            </a:r>
            <a:r>
              <a:rPr lang="en-US" altLang="zh-CN" sz="2400" dirty="0" smtClean="0">
                <a:latin typeface="Times New Roman" pitchFamily="18" charset="0"/>
                <a:sym typeface="Symbol" pitchFamily="18" charset="2"/>
              </a:rPr>
              <a:t></a:t>
            </a:r>
            <a:r>
              <a:rPr lang="en-US" altLang="zh-CN" sz="2400" i="1" baseline="-25000" dirty="0" smtClean="0">
                <a:latin typeface="Times New Roman" pitchFamily="18" charset="0"/>
              </a:rPr>
              <a:t> </a:t>
            </a:r>
            <a:r>
              <a:rPr lang="zh-CN" altLang="en-US" sz="2400" dirty="0" smtClean="0">
                <a:latin typeface="Times New Roman" pitchFamily="18" charset="0"/>
              </a:rPr>
              <a:t>，</a:t>
            </a:r>
            <a:r>
              <a:rPr lang="en-US" altLang="zh-CN" sz="2400" i="1" dirty="0" smtClean="0">
                <a:latin typeface="Times New Roman" pitchFamily="18" charset="0"/>
              </a:rPr>
              <a:t>N</a:t>
            </a:r>
            <a:r>
              <a:rPr lang="en-US" altLang="zh-CN" sz="2400" i="1" baseline="-25000" dirty="0" smtClean="0">
                <a:latin typeface="Times New Roman" pitchFamily="18" charset="0"/>
              </a:rPr>
              <a:t>B</a:t>
            </a:r>
            <a:r>
              <a:rPr lang="en-US" altLang="zh-CN" sz="2400" dirty="0" smtClean="0">
                <a:latin typeface="Times New Roman" pitchFamily="18" charset="0"/>
                <a:sym typeface="Symbol" pitchFamily="18" charset="2"/>
              </a:rPr>
              <a:t></a:t>
            </a:r>
            <a:r>
              <a:rPr lang="zh-CN" altLang="en-US" sz="2400" dirty="0" smtClean="0">
                <a:latin typeface="Times New Roman" pitchFamily="18" charset="0"/>
              </a:rPr>
              <a:t>则向双方保证了没有重放攻击</a:t>
            </a:r>
          </a:p>
          <a:p>
            <a:pPr eaLnBrk="1" hangingPunct="1">
              <a:lnSpc>
                <a:spcPct val="110000"/>
              </a:lnSpc>
            </a:pPr>
            <a:r>
              <a:rPr lang="zh-CN" altLang="en-US" sz="2400" dirty="0" smtClean="0">
                <a:latin typeface="Times New Roman" pitchFamily="18" charset="0"/>
              </a:rPr>
              <a:t>以上协议中</a:t>
            </a:r>
            <a:r>
              <a:rPr lang="zh-CN" altLang="en-US" sz="2400" dirty="0" smtClean="0">
                <a:solidFill>
                  <a:srgbClr val="0000FF"/>
                </a:solidFill>
                <a:latin typeface="Times New Roman" pitchFamily="18" charset="0"/>
              </a:rPr>
              <a:t>时间期限</a:t>
            </a:r>
            <a:r>
              <a:rPr lang="en-US" altLang="zh-CN" sz="2400" i="1" dirty="0" smtClean="0">
                <a:solidFill>
                  <a:srgbClr val="0000FF"/>
                </a:solidFill>
                <a:latin typeface="Times New Roman" pitchFamily="18" charset="0"/>
              </a:rPr>
              <a:t>T</a:t>
            </a:r>
            <a:r>
              <a:rPr lang="en-US" altLang="zh-CN" sz="2400" i="1" baseline="-25000" dirty="0" smtClean="0">
                <a:solidFill>
                  <a:srgbClr val="0000FF"/>
                </a:solidFill>
                <a:latin typeface="Times New Roman" pitchFamily="18" charset="0"/>
              </a:rPr>
              <a:t>B</a:t>
            </a:r>
            <a:r>
              <a:rPr lang="zh-CN" altLang="en-US" sz="2400" dirty="0" smtClean="0">
                <a:solidFill>
                  <a:srgbClr val="0000FF"/>
                </a:solidFill>
                <a:latin typeface="Times New Roman" pitchFamily="18" charset="0"/>
              </a:rPr>
              <a:t>是</a:t>
            </a:r>
            <a:r>
              <a:rPr lang="en-US" altLang="zh-CN" sz="2400" dirty="0" smtClean="0">
                <a:solidFill>
                  <a:srgbClr val="0000FF"/>
                </a:solidFill>
                <a:latin typeface="Times New Roman" pitchFamily="18" charset="0"/>
              </a:rPr>
              <a:t>B</a:t>
            </a:r>
            <a:r>
              <a:rPr lang="zh-CN" altLang="en-US" sz="2400" dirty="0" smtClean="0">
                <a:solidFill>
                  <a:srgbClr val="0000FF"/>
                </a:solidFill>
                <a:latin typeface="Times New Roman" pitchFamily="18" charset="0"/>
              </a:rPr>
              <a:t>根据自己的时钟定的，因此不要求各方之间的同步</a:t>
            </a:r>
          </a:p>
        </p:txBody>
      </p:sp>
      <p:sp>
        <p:nvSpPr>
          <p:cNvPr id="4" name="灯片编号占位符 3"/>
          <p:cNvSpPr>
            <a:spLocks noGrp="1"/>
          </p:cNvSpPr>
          <p:nvPr>
            <p:ph type="sldNum" sz="quarter" idx="12"/>
          </p:nvPr>
        </p:nvSpPr>
        <p:spPr>
          <a:xfrm>
            <a:off x="7391400" y="6477000"/>
            <a:ext cx="1295400" cy="304800"/>
          </a:xfrm>
        </p:spPr>
        <p:txBody>
          <a:bodyPr/>
          <a:lstStyle/>
          <a:p>
            <a:pPr>
              <a:defRPr/>
            </a:pPr>
            <a:fld id="{896E1043-1F2A-4C9B-855A-0B3264F68AF7}" type="slidenum">
              <a:rPr lang="en-US" altLang="zh-CN" smtClean="0"/>
              <a:pPr>
                <a:defRPr/>
              </a:pPr>
              <a:t>29</a:t>
            </a:fld>
            <a:r>
              <a:rPr lang="en-US" altLang="zh-CN" dirty="0" smtClean="0"/>
              <a:t>/</a:t>
            </a:r>
            <a:endParaRPr lang="en-US" altLang="zh-CN" dirty="0"/>
          </a:p>
        </p:txBody>
      </p:sp>
      <p:sp>
        <p:nvSpPr>
          <p:cNvPr id="5" name="标题 1"/>
          <p:cNvSpPr txBox="1">
            <a:spLocks/>
          </p:cNvSpPr>
          <p:nvPr/>
        </p:nvSpPr>
        <p:spPr bwMode="auto">
          <a:xfrm>
            <a:off x="533400" y="0"/>
            <a:ext cx="7696200" cy="304800"/>
          </a:xfrm>
          <a:prstGeom prst="rect">
            <a:avLst/>
          </a:prstGeom>
          <a:solidFill>
            <a:schemeClr val="accent5"/>
          </a:solidFill>
          <a:ln w="9525">
            <a:noFill/>
            <a:miter lim="800000"/>
            <a:headEnd/>
            <a:tailEnd/>
          </a:ln>
        </p:spPr>
        <p:txBody>
          <a:bodyPr vert="horz" wrap="square" lIns="91440" tIns="45720" rIns="91440" bIns="45720" numCol="1" anchor="b" anchorCtr="0" compatLnSpc="1">
            <a:prstTxWarp prst="textNoShape">
              <a:avLst/>
            </a:prstTxWarp>
          </a:bodyPr>
          <a:lstStyle/>
          <a:p>
            <a:pPr algn="l" eaLnBrk="0" hangingPunct="0">
              <a:defRPr/>
            </a:pPr>
            <a:r>
              <a:rPr lang="zh-CN" altLang="en-US" sz="1800" kern="0" dirty="0" smtClean="0">
                <a:solidFill>
                  <a:srgbClr val="004C00"/>
                </a:solidFill>
                <a:effectLst>
                  <a:outerShdw blurRad="38100" dist="38100" dir="2700000" algn="tl">
                    <a:srgbClr val="000000">
                      <a:alpha val="43137"/>
                    </a:srgbClr>
                  </a:outerShdw>
                </a:effectLst>
                <a:latin typeface="+mj-lt"/>
                <a:ea typeface="+mj-ea"/>
                <a:cs typeface="+mj-cs"/>
              </a:rPr>
              <a:t>第七章 密码协议：</a:t>
            </a:r>
            <a:r>
              <a:rPr lang="en-US" altLang="zh-CN" sz="1800" kern="0" dirty="0" smtClean="0">
                <a:solidFill>
                  <a:srgbClr val="004C00"/>
                </a:solidFill>
                <a:effectLst>
                  <a:outerShdw blurRad="38100" dist="38100" dir="2700000" algn="tl">
                    <a:srgbClr val="000000">
                      <a:alpha val="43137"/>
                    </a:srgbClr>
                  </a:outerShdw>
                </a:effectLst>
                <a:latin typeface="+mj-lt"/>
                <a:ea typeface="+mj-ea"/>
                <a:cs typeface="+mj-cs"/>
              </a:rPr>
              <a:t>7.3 </a:t>
            </a:r>
            <a:r>
              <a:rPr lang="zh-CN" altLang="en-US" sz="1800" kern="0" dirty="0" smtClean="0">
                <a:solidFill>
                  <a:srgbClr val="004C00"/>
                </a:solidFill>
                <a:effectLst>
                  <a:outerShdw blurRad="38100" dist="38100" dir="2700000" algn="tl">
                    <a:srgbClr val="000000">
                      <a:alpha val="43137"/>
                    </a:srgbClr>
                  </a:outerShdw>
                </a:effectLst>
                <a:latin typeface="+mj-lt"/>
                <a:ea typeface="+mj-ea"/>
                <a:cs typeface="+mj-cs"/>
              </a:rPr>
              <a:t>密钥建立认证协议</a:t>
            </a: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7.1 </a:t>
            </a:r>
            <a:r>
              <a:rPr lang="zh-CN" altLang="en-US" dirty="0" smtClean="0"/>
              <a:t>密码协议概述</a:t>
            </a:r>
            <a:endParaRPr lang="zh-CN" altLang="en-US" dirty="0"/>
          </a:p>
        </p:txBody>
      </p:sp>
      <p:sp>
        <p:nvSpPr>
          <p:cNvPr id="3" name="内容占位符 2"/>
          <p:cNvSpPr>
            <a:spLocks noGrp="1"/>
          </p:cNvSpPr>
          <p:nvPr>
            <p:ph idx="1"/>
          </p:nvPr>
        </p:nvSpPr>
        <p:spPr>
          <a:xfrm>
            <a:off x="457200" y="990600"/>
            <a:ext cx="8001000" cy="5486400"/>
          </a:xfrm>
        </p:spPr>
        <p:txBody>
          <a:bodyPr/>
          <a:lstStyle/>
          <a:p>
            <a:pPr algn="just" eaLnBrk="1" hangingPunct="1">
              <a:lnSpc>
                <a:spcPct val="100000"/>
              </a:lnSpc>
            </a:pPr>
            <a:r>
              <a:rPr lang="zh-CN" altLang="en-US" sz="2000" dirty="0" smtClean="0">
                <a:latin typeface="Times New Roman" pitchFamily="18" charset="0"/>
              </a:rPr>
              <a:t>协议是一种有序的过程，每一步必须依次执行；需要至少两个或两个以上的参与者，且最终要完成某种任务，即实现某种功能</a:t>
            </a:r>
            <a:endParaRPr lang="en-US" altLang="zh-CN" sz="2000" dirty="0" smtClean="0">
              <a:latin typeface="Times New Roman" pitchFamily="18" charset="0"/>
            </a:endParaRPr>
          </a:p>
          <a:p>
            <a:pPr algn="just" eaLnBrk="1" hangingPunct="1">
              <a:lnSpc>
                <a:spcPct val="100000"/>
              </a:lnSpc>
            </a:pPr>
            <a:r>
              <a:rPr lang="zh-CN" altLang="en-US" sz="2000" dirty="0" smtClean="0">
                <a:latin typeface="Times New Roman" pitchFamily="18" charset="0"/>
              </a:rPr>
              <a:t>协议对参与者一定是完全公开的，且按照规范动作</a:t>
            </a:r>
            <a:endParaRPr lang="en-US" altLang="zh-CN" sz="2000" dirty="0" smtClean="0">
              <a:latin typeface="Times New Roman" pitchFamily="18" charset="0"/>
            </a:endParaRPr>
          </a:p>
          <a:p>
            <a:pPr algn="just" eaLnBrk="1" hangingPunct="1">
              <a:lnSpc>
                <a:spcPct val="100000"/>
              </a:lnSpc>
            </a:pPr>
            <a:r>
              <a:rPr lang="zh-CN" altLang="en-US" sz="2000" dirty="0" smtClean="0">
                <a:latin typeface="Times New Roman" pitchFamily="18" charset="0"/>
              </a:rPr>
              <a:t>协议的基本要求是有效性、公平性和完整性</a:t>
            </a:r>
            <a:endParaRPr lang="en-US" altLang="zh-CN" sz="2000" dirty="0" smtClean="0">
              <a:latin typeface="Times New Roman" pitchFamily="18" charset="0"/>
            </a:endParaRPr>
          </a:p>
          <a:p>
            <a:pPr algn="just" eaLnBrk="1" hangingPunct="1">
              <a:lnSpc>
                <a:spcPct val="100000"/>
              </a:lnSpc>
            </a:pPr>
            <a:r>
              <a:rPr lang="zh-CN" altLang="en-US" sz="2000" dirty="0" smtClean="0">
                <a:latin typeface="Times New Roman" pitchFamily="18" charset="0"/>
              </a:rPr>
              <a:t>密码协议也叫安全协议，是建立在密码体制的基础上的一种交互式通信协议，借助于密码算法来达到安全功能</a:t>
            </a:r>
            <a:endParaRPr lang="en-US" altLang="zh-CN" sz="2000" dirty="0" smtClean="0">
              <a:latin typeface="Times New Roman" pitchFamily="18" charset="0"/>
            </a:endParaRPr>
          </a:p>
          <a:p>
            <a:pPr algn="just" eaLnBrk="1" hangingPunct="1">
              <a:lnSpc>
                <a:spcPct val="100000"/>
              </a:lnSpc>
            </a:pPr>
            <a:r>
              <a:rPr lang="zh-CN" altLang="en-US" sz="2000" dirty="0" smtClean="0">
                <a:latin typeface="Times New Roman" pitchFamily="18" charset="0"/>
              </a:rPr>
              <a:t>密码协议所能实现的安全功能是多种多样的</a:t>
            </a:r>
            <a:endParaRPr lang="en-US" altLang="zh-CN" sz="2000" dirty="0" smtClean="0">
              <a:latin typeface="Times New Roman" pitchFamily="18" charset="0"/>
            </a:endParaRPr>
          </a:p>
          <a:p>
            <a:pPr lvl="1" algn="just" eaLnBrk="1" hangingPunct="1">
              <a:lnSpc>
                <a:spcPct val="100000"/>
              </a:lnSpc>
            </a:pPr>
            <a:r>
              <a:rPr lang="zh-CN" altLang="en-US" sz="2000" dirty="0" smtClean="0">
                <a:effectLst>
                  <a:outerShdw blurRad="38100" dist="38100" dir="2700000" algn="tl">
                    <a:srgbClr val="000000">
                      <a:alpha val="43137"/>
                    </a:srgbClr>
                  </a:outerShdw>
                </a:effectLst>
                <a:latin typeface="Times New Roman" pitchFamily="18" charset="0"/>
              </a:rPr>
              <a:t>身份认证、密钥协商、消息鉴别、公平抛币</a:t>
            </a:r>
            <a:endParaRPr lang="en-US" altLang="zh-CN" sz="2000" dirty="0" smtClean="0">
              <a:effectLst>
                <a:outerShdw blurRad="38100" dist="38100" dir="2700000" algn="tl">
                  <a:srgbClr val="000000">
                    <a:alpha val="43137"/>
                  </a:srgbClr>
                </a:outerShdw>
              </a:effectLst>
              <a:latin typeface="Times New Roman" pitchFamily="18" charset="0"/>
            </a:endParaRPr>
          </a:p>
          <a:p>
            <a:pPr lvl="1" algn="just" eaLnBrk="1" hangingPunct="1">
              <a:lnSpc>
                <a:spcPct val="100000"/>
              </a:lnSpc>
            </a:pPr>
            <a:r>
              <a:rPr lang="zh-CN" altLang="en-US" sz="2000" dirty="0" smtClean="0">
                <a:effectLst>
                  <a:outerShdw blurRad="38100" dist="38100" dir="2700000" algn="tl">
                    <a:srgbClr val="000000">
                      <a:alpha val="43137"/>
                    </a:srgbClr>
                  </a:outerShdw>
                </a:effectLst>
                <a:latin typeface="Times New Roman" pitchFamily="18" charset="0"/>
              </a:rPr>
              <a:t>多方计算、秘密共享、不经意传输</a:t>
            </a:r>
            <a:endParaRPr lang="en-US" altLang="zh-CN" sz="2000" dirty="0" smtClean="0">
              <a:effectLst>
                <a:outerShdw blurRad="38100" dist="38100" dir="2700000" algn="tl">
                  <a:srgbClr val="000000">
                    <a:alpha val="43137"/>
                  </a:srgbClr>
                </a:outerShdw>
              </a:effectLst>
              <a:latin typeface="Times New Roman" pitchFamily="18" charset="0"/>
            </a:endParaRPr>
          </a:p>
          <a:p>
            <a:pPr lvl="1" algn="just" eaLnBrk="1" hangingPunct="1">
              <a:lnSpc>
                <a:spcPct val="100000"/>
              </a:lnSpc>
            </a:pPr>
            <a:r>
              <a:rPr lang="zh-CN" altLang="en-US" sz="2000" dirty="0" smtClean="0">
                <a:effectLst>
                  <a:outerShdw blurRad="38100" dist="38100" dir="2700000" algn="tl">
                    <a:srgbClr val="000000">
                      <a:alpha val="43137"/>
                    </a:srgbClr>
                  </a:outerShdw>
                </a:effectLst>
                <a:latin typeface="Times New Roman" pitchFamily="18" charset="0"/>
              </a:rPr>
              <a:t>零知识证明</a:t>
            </a:r>
            <a:r>
              <a:rPr lang="en-US" altLang="zh-CN" sz="2000" dirty="0" smtClean="0">
                <a:effectLst>
                  <a:outerShdw blurRad="38100" dist="38100" dir="2700000" algn="tl">
                    <a:srgbClr val="000000">
                      <a:alpha val="43137"/>
                    </a:srgbClr>
                  </a:outerShdw>
                </a:effectLst>
                <a:latin typeface="Times New Roman" pitchFamily="18" charset="0"/>
              </a:rPr>
              <a:t>…</a:t>
            </a:r>
          </a:p>
          <a:p>
            <a:pPr algn="just" eaLnBrk="1" hangingPunct="1">
              <a:lnSpc>
                <a:spcPct val="100000"/>
              </a:lnSpc>
            </a:pPr>
            <a:r>
              <a:rPr lang="zh-CN" altLang="en-US" sz="2000" dirty="0" smtClean="0">
                <a:latin typeface="Times New Roman" pitchFamily="18" charset="0"/>
              </a:rPr>
              <a:t>密码协议的应用：</a:t>
            </a:r>
            <a:endParaRPr lang="en-US" altLang="zh-CN" sz="2000" dirty="0" smtClean="0">
              <a:latin typeface="Times New Roman" pitchFamily="18" charset="0"/>
            </a:endParaRPr>
          </a:p>
          <a:p>
            <a:pPr lvl="1" algn="just" eaLnBrk="1" hangingPunct="1">
              <a:lnSpc>
                <a:spcPct val="100000"/>
              </a:lnSpc>
            </a:pPr>
            <a:r>
              <a:rPr lang="zh-CN" altLang="en-US" sz="2000" dirty="0" smtClean="0">
                <a:effectLst>
                  <a:outerShdw blurRad="38100" dist="38100" dir="2700000" algn="tl">
                    <a:srgbClr val="000000">
                      <a:alpha val="43137"/>
                    </a:srgbClr>
                  </a:outerShdw>
                </a:effectLst>
                <a:latin typeface="Times New Roman" pitchFamily="18" charset="0"/>
              </a:rPr>
              <a:t>安全通信</a:t>
            </a:r>
            <a:r>
              <a:rPr lang="en-US" altLang="zh-CN" sz="2000" dirty="0" smtClean="0">
                <a:effectLst>
                  <a:outerShdw blurRad="38100" dist="38100" dir="2700000" algn="tl">
                    <a:srgbClr val="000000">
                      <a:alpha val="43137"/>
                    </a:srgbClr>
                  </a:outerShdw>
                </a:effectLst>
                <a:latin typeface="Times New Roman" pitchFamily="18" charset="0"/>
              </a:rPr>
              <a:t>(</a:t>
            </a:r>
            <a:r>
              <a:rPr lang="zh-CN" altLang="en-US" sz="2000" dirty="0" smtClean="0">
                <a:effectLst>
                  <a:outerShdw blurRad="38100" dist="38100" dir="2700000" algn="tl">
                    <a:srgbClr val="000000">
                      <a:alpha val="43137"/>
                    </a:srgbClr>
                  </a:outerShdw>
                </a:effectLst>
                <a:latin typeface="Times New Roman" pitchFamily="18" charset="0"/>
              </a:rPr>
              <a:t>通信的保密认证等</a:t>
            </a:r>
            <a:r>
              <a:rPr lang="en-US" altLang="zh-CN" sz="2000" dirty="0" smtClean="0">
                <a:effectLst>
                  <a:outerShdw blurRad="38100" dist="38100" dir="2700000" algn="tl">
                    <a:srgbClr val="000000">
                      <a:alpha val="43137"/>
                    </a:srgbClr>
                  </a:outerShdw>
                </a:effectLst>
                <a:latin typeface="Times New Roman" pitchFamily="18" charset="0"/>
              </a:rPr>
              <a:t>)</a:t>
            </a:r>
            <a:r>
              <a:rPr lang="zh-CN" altLang="en-US" sz="2000" dirty="0" smtClean="0">
                <a:effectLst>
                  <a:outerShdw blurRad="38100" dist="38100" dir="2700000" algn="tl">
                    <a:srgbClr val="000000">
                      <a:alpha val="43137"/>
                    </a:srgbClr>
                  </a:outerShdw>
                </a:effectLst>
                <a:latin typeface="Times New Roman" pitchFamily="18" charset="0"/>
              </a:rPr>
              <a:t>、电子选举、电子拍卖、公平电子交易</a:t>
            </a:r>
            <a:r>
              <a:rPr lang="en-US" altLang="zh-CN" sz="2000" dirty="0" smtClean="0">
                <a:effectLst>
                  <a:outerShdw blurRad="38100" dist="38100" dir="2700000" algn="tl">
                    <a:srgbClr val="000000">
                      <a:alpha val="43137"/>
                    </a:srgbClr>
                  </a:outerShdw>
                </a:effectLst>
                <a:latin typeface="Times New Roman" pitchFamily="18" charset="0"/>
              </a:rPr>
              <a:t>…</a:t>
            </a:r>
          </a:p>
        </p:txBody>
      </p:sp>
      <p:sp>
        <p:nvSpPr>
          <p:cNvPr id="4" name="灯片编号占位符 3"/>
          <p:cNvSpPr>
            <a:spLocks noGrp="1"/>
          </p:cNvSpPr>
          <p:nvPr>
            <p:ph type="sldNum" sz="quarter" idx="12"/>
          </p:nvPr>
        </p:nvSpPr>
        <p:spPr>
          <a:xfrm>
            <a:off x="7391400" y="6477000"/>
            <a:ext cx="1295400" cy="304800"/>
          </a:xfrm>
        </p:spPr>
        <p:txBody>
          <a:bodyPr/>
          <a:lstStyle/>
          <a:p>
            <a:pPr>
              <a:defRPr/>
            </a:pPr>
            <a:fld id="{896E1043-1F2A-4C9B-855A-0B3264F68AF7}" type="slidenum">
              <a:rPr lang="en-US" altLang="zh-CN" smtClean="0"/>
              <a:pPr>
                <a:defRPr/>
              </a:pPr>
              <a:t>3</a:t>
            </a:fld>
            <a:r>
              <a:rPr lang="en-US" altLang="zh-CN" dirty="0" smtClean="0"/>
              <a:t>/</a:t>
            </a:r>
            <a:endParaRPr lang="en-US" altLang="zh-CN" dirty="0"/>
          </a:p>
        </p:txBody>
      </p:sp>
      <p:sp>
        <p:nvSpPr>
          <p:cNvPr id="5" name="标题 1"/>
          <p:cNvSpPr txBox="1">
            <a:spLocks/>
          </p:cNvSpPr>
          <p:nvPr/>
        </p:nvSpPr>
        <p:spPr bwMode="auto">
          <a:xfrm>
            <a:off x="533400" y="0"/>
            <a:ext cx="7696200" cy="304800"/>
          </a:xfrm>
          <a:prstGeom prst="rect">
            <a:avLst/>
          </a:prstGeom>
          <a:solidFill>
            <a:schemeClr val="accent5"/>
          </a:solidFill>
          <a:ln w="9525">
            <a:noFill/>
            <a:miter lim="800000"/>
            <a:headEnd/>
            <a:tailEnd/>
          </a:ln>
        </p:spPr>
        <p:txBody>
          <a:bodyPr vert="horz" wrap="square" lIns="91440" tIns="45720" rIns="91440" bIns="45720" numCol="1" anchor="b" anchorCtr="0" compatLnSpc="1">
            <a:prstTxWarp prst="textNoShape">
              <a:avLst/>
            </a:prstTxWarp>
          </a:bodyPr>
          <a:lstStyle/>
          <a:p>
            <a:pPr algn="l" eaLnBrk="0" hangingPunct="0">
              <a:defRPr/>
            </a:pPr>
            <a:r>
              <a:rPr lang="zh-CN" altLang="en-US" sz="1800" kern="0" dirty="0" smtClean="0">
                <a:solidFill>
                  <a:srgbClr val="004C00"/>
                </a:solidFill>
                <a:effectLst>
                  <a:outerShdw blurRad="38100" dist="38100" dir="2700000" algn="tl">
                    <a:srgbClr val="000000">
                      <a:alpha val="43137"/>
                    </a:srgbClr>
                  </a:outerShdw>
                </a:effectLst>
                <a:latin typeface="+mj-lt"/>
                <a:ea typeface="+mj-ea"/>
                <a:cs typeface="+mj-cs"/>
              </a:rPr>
              <a:t>第七章 密码协议：</a:t>
            </a:r>
            <a:r>
              <a:rPr lang="en-US" altLang="zh-CN" sz="1800" kern="0" dirty="0" smtClean="0">
                <a:solidFill>
                  <a:srgbClr val="004C00"/>
                </a:solidFill>
                <a:effectLst>
                  <a:outerShdw blurRad="38100" dist="38100" dir="2700000" algn="tl">
                    <a:srgbClr val="000000">
                      <a:alpha val="43137"/>
                    </a:srgbClr>
                  </a:outerShdw>
                </a:effectLst>
                <a:latin typeface="+mj-lt"/>
                <a:ea typeface="+mj-ea"/>
                <a:cs typeface="+mj-cs"/>
              </a:rPr>
              <a:t>7.1 </a:t>
            </a:r>
            <a:r>
              <a:rPr lang="zh-CN" altLang="en-US" sz="1800" kern="0" dirty="0" smtClean="0">
                <a:solidFill>
                  <a:srgbClr val="004C00"/>
                </a:solidFill>
                <a:effectLst>
                  <a:outerShdw blurRad="38100" dist="38100" dir="2700000" algn="tl">
                    <a:srgbClr val="000000">
                      <a:alpha val="43137"/>
                    </a:srgbClr>
                  </a:outerShdw>
                </a:effectLst>
                <a:latin typeface="+mj-lt"/>
                <a:ea typeface="+mj-ea"/>
                <a:cs typeface="+mj-cs"/>
              </a:rPr>
              <a:t>密码协议概述</a:t>
            </a:r>
            <a:endParaRPr lang="zh-CN" altLang="en-US" sz="1800" kern="0" dirty="0">
              <a:solidFill>
                <a:srgbClr val="004C00"/>
              </a:solidFill>
              <a:effectLst>
                <a:outerShdw blurRad="38100" dist="38100" dir="2700000" algn="tl">
                  <a:srgbClr val="000000">
                    <a:alpha val="43137"/>
                  </a:srgbClr>
                </a:outerShdw>
              </a:effectLst>
              <a:latin typeface="+mj-lt"/>
              <a:ea typeface="+mj-ea"/>
              <a:cs typeface="+mj-cs"/>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7.3.2 </a:t>
            </a:r>
            <a:r>
              <a:rPr lang="zh-CN" altLang="en-US" dirty="0" smtClean="0"/>
              <a:t>基于公钥加密的会话密钥分配协议</a:t>
            </a:r>
            <a:endParaRPr lang="zh-CN" altLang="en-US" dirty="0"/>
          </a:p>
        </p:txBody>
      </p:sp>
      <p:sp>
        <p:nvSpPr>
          <p:cNvPr id="3" name="内容占位符 2"/>
          <p:cNvSpPr>
            <a:spLocks noGrp="1"/>
          </p:cNvSpPr>
          <p:nvPr>
            <p:ph idx="1"/>
          </p:nvPr>
        </p:nvSpPr>
        <p:spPr>
          <a:xfrm>
            <a:off x="457200" y="914400"/>
            <a:ext cx="8382000" cy="5562600"/>
          </a:xfrm>
        </p:spPr>
        <p:txBody>
          <a:bodyPr/>
          <a:lstStyle/>
          <a:p>
            <a:pPr eaLnBrk="1" hangingPunct="1">
              <a:lnSpc>
                <a:spcPct val="110000"/>
              </a:lnSpc>
            </a:pPr>
            <a:r>
              <a:rPr lang="zh-CN" altLang="en-US" sz="2400" dirty="0" smtClean="0"/>
              <a:t>由于</a:t>
            </a:r>
            <a:r>
              <a:rPr lang="zh-CN" altLang="en-US" sz="2400" dirty="0" smtClean="0">
                <a:solidFill>
                  <a:srgbClr val="0000FF"/>
                </a:solidFill>
              </a:rPr>
              <a:t>公钥加密的速度过慢</a:t>
            </a:r>
            <a:r>
              <a:rPr lang="zh-CN" altLang="en-US" sz="2400" dirty="0" smtClean="0"/>
              <a:t>，因此进行保密通信不太合适，但</a:t>
            </a:r>
            <a:r>
              <a:rPr lang="zh-CN" altLang="en-US" sz="2400" dirty="0" smtClean="0">
                <a:solidFill>
                  <a:srgbClr val="0000FF"/>
                </a:solidFill>
              </a:rPr>
              <a:t>用于分配单钥密码体制的密钥却非常合适</a:t>
            </a:r>
            <a:endParaRPr lang="en-US" altLang="zh-CN" sz="2400" dirty="0" smtClean="0">
              <a:solidFill>
                <a:srgbClr val="0000FF"/>
              </a:solidFill>
            </a:endParaRPr>
          </a:p>
          <a:p>
            <a:pPr>
              <a:lnSpc>
                <a:spcPct val="110000"/>
              </a:lnSpc>
            </a:pPr>
            <a:r>
              <a:rPr lang="en-US" altLang="zh-CN" sz="2400" dirty="0" smtClean="0"/>
              <a:t>1. </a:t>
            </a:r>
            <a:r>
              <a:rPr lang="zh-CN" altLang="en-US" sz="2400" dirty="0" smtClean="0"/>
              <a:t>简单分配</a:t>
            </a:r>
          </a:p>
          <a:p>
            <a:pPr lvl="1">
              <a:lnSpc>
                <a:spcPct val="110000"/>
              </a:lnSpc>
            </a:pPr>
            <a:r>
              <a:rPr lang="zh-CN" altLang="en-US" sz="2000" dirty="0" smtClean="0"/>
              <a:t>下图表示简单使用公钥加密算法建立会话密钥的过程，如果</a:t>
            </a:r>
            <a:r>
              <a:rPr lang="en-US" altLang="zh-CN" sz="2000" dirty="0" smtClean="0"/>
              <a:t>A</a:t>
            </a:r>
            <a:r>
              <a:rPr lang="zh-CN" altLang="en-US" sz="2000" dirty="0" smtClean="0"/>
              <a:t>希望与</a:t>
            </a:r>
            <a:r>
              <a:rPr lang="en-US" altLang="zh-CN" sz="2000" dirty="0" smtClean="0"/>
              <a:t>B</a:t>
            </a:r>
            <a:r>
              <a:rPr lang="zh-CN" altLang="en-US" sz="2000" dirty="0" smtClean="0"/>
              <a:t>通信，可通过以下几步建立会话密钥</a:t>
            </a:r>
            <a:endParaRPr lang="zh-CN" altLang="en-US" sz="2400" dirty="0" smtClean="0">
              <a:solidFill>
                <a:srgbClr val="0000FF"/>
              </a:solidFill>
            </a:endParaRPr>
          </a:p>
          <a:p>
            <a:pPr eaLnBrk="1" hangingPunct="1">
              <a:lnSpc>
                <a:spcPct val="110000"/>
              </a:lnSpc>
            </a:pPr>
            <a:endParaRPr lang="zh-CN" altLang="en-US" sz="2400" dirty="0" smtClean="0">
              <a:solidFill>
                <a:srgbClr val="0000FF"/>
              </a:solidFill>
              <a:latin typeface="Times New Roman" pitchFamily="18" charset="0"/>
            </a:endParaRPr>
          </a:p>
        </p:txBody>
      </p:sp>
      <p:sp>
        <p:nvSpPr>
          <p:cNvPr id="4" name="灯片编号占位符 3"/>
          <p:cNvSpPr>
            <a:spLocks noGrp="1"/>
          </p:cNvSpPr>
          <p:nvPr>
            <p:ph type="sldNum" sz="quarter" idx="12"/>
          </p:nvPr>
        </p:nvSpPr>
        <p:spPr>
          <a:xfrm>
            <a:off x="7391400" y="6477000"/>
            <a:ext cx="1295400" cy="304800"/>
          </a:xfrm>
        </p:spPr>
        <p:txBody>
          <a:bodyPr/>
          <a:lstStyle/>
          <a:p>
            <a:pPr>
              <a:defRPr/>
            </a:pPr>
            <a:fld id="{896E1043-1F2A-4C9B-855A-0B3264F68AF7}" type="slidenum">
              <a:rPr lang="en-US" altLang="zh-CN" smtClean="0"/>
              <a:pPr>
                <a:defRPr/>
              </a:pPr>
              <a:t>30</a:t>
            </a:fld>
            <a:r>
              <a:rPr lang="en-US" altLang="zh-CN" dirty="0" smtClean="0"/>
              <a:t>/</a:t>
            </a:r>
            <a:endParaRPr lang="en-US" altLang="zh-CN" dirty="0"/>
          </a:p>
        </p:txBody>
      </p:sp>
      <p:sp>
        <p:nvSpPr>
          <p:cNvPr id="5" name="标题 1"/>
          <p:cNvSpPr txBox="1">
            <a:spLocks/>
          </p:cNvSpPr>
          <p:nvPr/>
        </p:nvSpPr>
        <p:spPr bwMode="auto">
          <a:xfrm>
            <a:off x="533400" y="0"/>
            <a:ext cx="7696200" cy="304800"/>
          </a:xfrm>
          <a:prstGeom prst="rect">
            <a:avLst/>
          </a:prstGeom>
          <a:solidFill>
            <a:schemeClr val="accent5"/>
          </a:solidFill>
          <a:ln w="9525">
            <a:noFill/>
            <a:miter lim="800000"/>
            <a:headEnd/>
            <a:tailEnd/>
          </a:ln>
        </p:spPr>
        <p:txBody>
          <a:bodyPr vert="horz" wrap="square" lIns="91440" tIns="45720" rIns="91440" bIns="45720" numCol="1" anchor="b" anchorCtr="0" compatLnSpc="1">
            <a:prstTxWarp prst="textNoShape">
              <a:avLst/>
            </a:prstTxWarp>
          </a:bodyPr>
          <a:lstStyle/>
          <a:p>
            <a:pPr algn="l" eaLnBrk="0" hangingPunct="0">
              <a:defRPr/>
            </a:pPr>
            <a:r>
              <a:rPr lang="zh-CN" altLang="en-US" sz="1800" kern="0" dirty="0" smtClean="0">
                <a:solidFill>
                  <a:srgbClr val="004C00"/>
                </a:solidFill>
                <a:effectLst>
                  <a:outerShdw blurRad="38100" dist="38100" dir="2700000" algn="tl">
                    <a:srgbClr val="000000">
                      <a:alpha val="43137"/>
                    </a:srgbClr>
                  </a:outerShdw>
                </a:effectLst>
                <a:latin typeface="+mj-lt"/>
                <a:ea typeface="+mj-ea"/>
                <a:cs typeface="+mj-cs"/>
              </a:rPr>
              <a:t>第七章 密码协议：</a:t>
            </a:r>
            <a:r>
              <a:rPr lang="en-US" altLang="zh-CN" sz="1800" kern="0" dirty="0" smtClean="0">
                <a:solidFill>
                  <a:srgbClr val="004C00"/>
                </a:solidFill>
                <a:effectLst>
                  <a:outerShdw blurRad="38100" dist="38100" dir="2700000" algn="tl">
                    <a:srgbClr val="000000">
                      <a:alpha val="43137"/>
                    </a:srgbClr>
                  </a:outerShdw>
                </a:effectLst>
                <a:latin typeface="+mj-lt"/>
                <a:ea typeface="+mj-ea"/>
                <a:cs typeface="+mj-cs"/>
              </a:rPr>
              <a:t>7.3 </a:t>
            </a:r>
            <a:r>
              <a:rPr lang="zh-CN" altLang="en-US" sz="1800" kern="0" dirty="0" smtClean="0">
                <a:solidFill>
                  <a:srgbClr val="004C00"/>
                </a:solidFill>
                <a:effectLst>
                  <a:outerShdw blurRad="38100" dist="38100" dir="2700000" algn="tl">
                    <a:srgbClr val="000000">
                      <a:alpha val="43137"/>
                    </a:srgbClr>
                  </a:outerShdw>
                </a:effectLst>
                <a:latin typeface="+mj-lt"/>
                <a:ea typeface="+mj-ea"/>
                <a:cs typeface="+mj-cs"/>
              </a:rPr>
              <a:t>密钥建立认证协议</a:t>
            </a:r>
          </a:p>
        </p:txBody>
      </p:sp>
      <p:graphicFrame>
        <p:nvGraphicFramePr>
          <p:cNvPr id="943106" name="Object 2"/>
          <p:cNvGraphicFramePr>
            <a:graphicFrameLocks noChangeAspect="1"/>
          </p:cNvGraphicFramePr>
          <p:nvPr/>
        </p:nvGraphicFramePr>
        <p:xfrm>
          <a:off x="1066800" y="3743325"/>
          <a:ext cx="7010400" cy="2352675"/>
        </p:xfrm>
        <a:graphic>
          <a:graphicData uri="http://schemas.openxmlformats.org/presentationml/2006/ole">
            <p:oleObj spid="_x0000_s943130" name="Visio" r:id="rId3" imgW="4111752" imgH="1378915" progId="Visio.Drawing.11">
              <p:embed/>
            </p:oleObj>
          </a:graphicData>
        </a:graphic>
      </p:graphicFrame>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7.3.2 </a:t>
            </a:r>
            <a:r>
              <a:rPr lang="zh-CN" altLang="en-US" dirty="0" smtClean="0"/>
              <a:t>基于公钥加密的会话密钥分配协议</a:t>
            </a:r>
            <a:endParaRPr lang="zh-CN" altLang="en-US" dirty="0"/>
          </a:p>
        </p:txBody>
      </p:sp>
      <p:sp>
        <p:nvSpPr>
          <p:cNvPr id="3" name="内容占位符 2"/>
          <p:cNvSpPr>
            <a:spLocks noGrp="1"/>
          </p:cNvSpPr>
          <p:nvPr>
            <p:ph idx="1"/>
          </p:nvPr>
        </p:nvSpPr>
        <p:spPr>
          <a:xfrm>
            <a:off x="457200" y="914400"/>
            <a:ext cx="8382000" cy="5562600"/>
          </a:xfrm>
        </p:spPr>
        <p:txBody>
          <a:bodyPr/>
          <a:lstStyle/>
          <a:p>
            <a:pPr lvl="1">
              <a:lnSpc>
                <a:spcPct val="100000"/>
              </a:lnSpc>
            </a:pPr>
            <a:r>
              <a:rPr lang="en-US" altLang="zh-CN" sz="2000" dirty="0" smtClean="0"/>
              <a:t>① </a:t>
            </a:r>
            <a:r>
              <a:rPr lang="en-US" altLang="zh-CN" sz="2000" dirty="0" smtClean="0">
                <a:solidFill>
                  <a:srgbClr val="0000FF"/>
                </a:solidFill>
              </a:rPr>
              <a:t>A</a:t>
            </a:r>
            <a:r>
              <a:rPr lang="zh-CN" altLang="en-US" sz="2000" dirty="0" smtClean="0">
                <a:solidFill>
                  <a:srgbClr val="0000FF"/>
                </a:solidFill>
              </a:rPr>
              <a:t>产生自己的一对密钥</a:t>
            </a:r>
            <a:r>
              <a:rPr lang="en-US" altLang="zh-CN" sz="2000" dirty="0" smtClean="0">
                <a:solidFill>
                  <a:srgbClr val="0000FF"/>
                </a:solidFill>
              </a:rPr>
              <a:t>{</a:t>
            </a:r>
            <a:r>
              <a:rPr lang="en-US" altLang="zh-CN" sz="2000" i="1" dirty="0" smtClean="0">
                <a:solidFill>
                  <a:srgbClr val="0000FF"/>
                </a:solidFill>
              </a:rPr>
              <a:t>PK</a:t>
            </a:r>
            <a:r>
              <a:rPr lang="en-US" altLang="zh-CN" sz="2000" i="1" baseline="-25000" dirty="0" smtClean="0">
                <a:solidFill>
                  <a:srgbClr val="0000FF"/>
                </a:solidFill>
              </a:rPr>
              <a:t>A</a:t>
            </a:r>
            <a:r>
              <a:rPr lang="en-US" altLang="zh-CN" sz="2000" dirty="0" smtClean="0">
                <a:solidFill>
                  <a:srgbClr val="0000FF"/>
                </a:solidFill>
              </a:rPr>
              <a:t>,</a:t>
            </a:r>
            <a:r>
              <a:rPr lang="en-US" altLang="zh-CN" sz="2000" i="1" dirty="0" smtClean="0">
                <a:solidFill>
                  <a:srgbClr val="0000FF"/>
                </a:solidFill>
              </a:rPr>
              <a:t>SK</a:t>
            </a:r>
            <a:r>
              <a:rPr lang="en-US" altLang="zh-CN" sz="2000" i="1" baseline="-25000" dirty="0" smtClean="0">
                <a:solidFill>
                  <a:srgbClr val="0000FF"/>
                </a:solidFill>
              </a:rPr>
              <a:t>A</a:t>
            </a:r>
            <a:r>
              <a:rPr lang="en-US" altLang="zh-CN" sz="2000" dirty="0" smtClean="0">
                <a:solidFill>
                  <a:srgbClr val="0000FF"/>
                </a:solidFill>
              </a:rPr>
              <a:t>}</a:t>
            </a:r>
            <a:r>
              <a:rPr lang="zh-CN" altLang="en-US" sz="2000" dirty="0" smtClean="0"/>
              <a:t>，并向</a:t>
            </a:r>
            <a:r>
              <a:rPr lang="en-US" altLang="zh-CN" sz="2000" dirty="0" smtClean="0"/>
              <a:t>B</a:t>
            </a:r>
            <a:r>
              <a:rPr lang="zh-CN" altLang="en-US" sz="2000" dirty="0" smtClean="0"/>
              <a:t>发送</a:t>
            </a:r>
            <a:r>
              <a:rPr lang="en-US" altLang="zh-CN" sz="2000" i="1" dirty="0" smtClean="0"/>
              <a:t>PK</a:t>
            </a:r>
            <a:r>
              <a:rPr lang="en-US" altLang="zh-CN" sz="2000" i="1" baseline="-25000" dirty="0" smtClean="0"/>
              <a:t>A</a:t>
            </a:r>
            <a:r>
              <a:rPr lang="en-US" altLang="zh-CN" sz="2000" dirty="0" smtClean="0"/>
              <a:t>||</a:t>
            </a:r>
            <a:r>
              <a:rPr lang="en-US" altLang="zh-CN" sz="2000" i="1" dirty="0" smtClean="0"/>
              <a:t>ID</a:t>
            </a:r>
            <a:r>
              <a:rPr lang="en-US" altLang="zh-CN" sz="2000" i="1" baseline="-25000" dirty="0" smtClean="0"/>
              <a:t>A</a:t>
            </a:r>
            <a:r>
              <a:rPr lang="zh-CN" altLang="en-US" sz="2000" dirty="0" smtClean="0"/>
              <a:t>，其中</a:t>
            </a:r>
            <a:r>
              <a:rPr lang="en-US" altLang="zh-CN" sz="2000" i="1" dirty="0" smtClean="0"/>
              <a:t>ID</a:t>
            </a:r>
            <a:r>
              <a:rPr lang="en-US" altLang="zh-CN" sz="2000" i="1" baseline="-25000" dirty="0" smtClean="0"/>
              <a:t>A</a:t>
            </a:r>
            <a:r>
              <a:rPr lang="zh-CN" altLang="en-US" sz="2000" dirty="0" smtClean="0"/>
              <a:t>表示</a:t>
            </a:r>
            <a:r>
              <a:rPr lang="en-US" altLang="zh-CN" sz="2000" dirty="0" smtClean="0"/>
              <a:t>A</a:t>
            </a:r>
            <a:r>
              <a:rPr lang="zh-CN" altLang="en-US" sz="2000" dirty="0" smtClean="0"/>
              <a:t>的身份</a:t>
            </a:r>
          </a:p>
          <a:p>
            <a:pPr lvl="1">
              <a:lnSpc>
                <a:spcPct val="100000"/>
              </a:lnSpc>
            </a:pPr>
            <a:r>
              <a:rPr lang="zh-CN" altLang="en-US" sz="2000" dirty="0" smtClean="0"/>
              <a:t>② </a:t>
            </a:r>
            <a:r>
              <a:rPr lang="en-US" altLang="zh-CN" sz="2000" dirty="0" smtClean="0"/>
              <a:t>B</a:t>
            </a:r>
            <a:r>
              <a:rPr lang="zh-CN" altLang="en-US" sz="2000" dirty="0" smtClean="0"/>
              <a:t>产生会话密钥</a:t>
            </a:r>
            <a:r>
              <a:rPr lang="en-US" altLang="zh-CN" sz="2000" i="1" dirty="0" smtClean="0"/>
              <a:t>K</a:t>
            </a:r>
            <a:r>
              <a:rPr lang="en-US" altLang="zh-CN" sz="2000" i="1" baseline="-25000" dirty="0" smtClean="0"/>
              <a:t>S</a:t>
            </a:r>
            <a:r>
              <a:rPr lang="zh-CN" altLang="en-US" sz="2000" dirty="0" smtClean="0"/>
              <a:t>，并用</a:t>
            </a:r>
            <a:r>
              <a:rPr lang="en-US" altLang="zh-CN" sz="2000" dirty="0" smtClean="0"/>
              <a:t>A</a:t>
            </a:r>
            <a:r>
              <a:rPr lang="zh-CN" altLang="en-US" sz="2000" dirty="0" smtClean="0"/>
              <a:t>的公开钥</a:t>
            </a:r>
            <a:r>
              <a:rPr lang="en-US" altLang="zh-CN" sz="2000" i="1" dirty="0" smtClean="0"/>
              <a:t>PK</a:t>
            </a:r>
            <a:r>
              <a:rPr lang="en-US" altLang="zh-CN" sz="2000" i="1" baseline="-25000" dirty="0" smtClean="0"/>
              <a:t>A</a:t>
            </a:r>
            <a:r>
              <a:rPr lang="zh-CN" altLang="en-US" sz="2000" dirty="0" smtClean="0"/>
              <a:t>对</a:t>
            </a:r>
            <a:r>
              <a:rPr lang="en-US" altLang="zh-CN" sz="2000" i="1" dirty="0" smtClean="0"/>
              <a:t>K</a:t>
            </a:r>
            <a:r>
              <a:rPr lang="en-US" altLang="zh-CN" sz="2000" i="1" baseline="-25000" dirty="0" smtClean="0"/>
              <a:t>S</a:t>
            </a:r>
            <a:r>
              <a:rPr lang="zh-CN" altLang="en-US" sz="2000" dirty="0" smtClean="0"/>
              <a:t>加密后发往</a:t>
            </a:r>
            <a:r>
              <a:rPr lang="en-US" altLang="zh-CN" sz="2000" dirty="0" smtClean="0"/>
              <a:t>A</a:t>
            </a:r>
          </a:p>
          <a:p>
            <a:pPr lvl="1">
              <a:lnSpc>
                <a:spcPct val="100000"/>
              </a:lnSpc>
            </a:pPr>
            <a:r>
              <a:rPr lang="en-US" altLang="zh-CN" sz="2000" dirty="0" smtClean="0"/>
              <a:t>③ A</a:t>
            </a:r>
            <a:r>
              <a:rPr lang="zh-CN" altLang="en-US" sz="2000" dirty="0" smtClean="0"/>
              <a:t>由</a:t>
            </a:r>
            <a:r>
              <a:rPr lang="en-US" altLang="zh-CN" sz="2000" i="1" dirty="0" smtClean="0"/>
              <a:t>D</a:t>
            </a:r>
            <a:r>
              <a:rPr lang="en-US" altLang="zh-CN" sz="2000" i="1" baseline="-25000" dirty="0" smtClean="0"/>
              <a:t>SK</a:t>
            </a:r>
            <a:r>
              <a:rPr lang="en-US" altLang="zh-CN" sz="1400" i="1" baseline="-25000" dirty="0" smtClean="0"/>
              <a:t>A</a:t>
            </a:r>
            <a:r>
              <a:rPr lang="en-US" altLang="zh-CN" sz="2000" dirty="0" smtClean="0"/>
              <a:t>[</a:t>
            </a:r>
            <a:r>
              <a:rPr lang="en-US" altLang="zh-CN" sz="2000" i="1" dirty="0" smtClean="0"/>
              <a:t>E</a:t>
            </a:r>
            <a:r>
              <a:rPr lang="en-US" altLang="zh-CN" sz="2000" i="1" baseline="-25000" dirty="0" smtClean="0"/>
              <a:t>PK</a:t>
            </a:r>
            <a:r>
              <a:rPr lang="en-US" altLang="zh-CN" sz="1400" i="1" baseline="-25000" dirty="0" smtClean="0"/>
              <a:t>A</a:t>
            </a:r>
            <a:r>
              <a:rPr lang="en-US" altLang="zh-CN" sz="2000" dirty="0" smtClean="0"/>
              <a:t>[</a:t>
            </a:r>
            <a:r>
              <a:rPr lang="en-US" altLang="zh-CN" sz="2000" i="1" dirty="0" smtClean="0"/>
              <a:t>K</a:t>
            </a:r>
            <a:r>
              <a:rPr lang="en-US" altLang="zh-CN" sz="2000" i="1" baseline="-25000" dirty="0" smtClean="0"/>
              <a:t>S</a:t>
            </a:r>
            <a:r>
              <a:rPr lang="en-US" altLang="zh-CN" sz="2000" dirty="0" smtClean="0"/>
              <a:t>]]</a:t>
            </a:r>
            <a:r>
              <a:rPr lang="zh-CN" altLang="en-US" sz="2000" dirty="0" smtClean="0"/>
              <a:t>恢复会话密钥。因为只有</a:t>
            </a:r>
            <a:r>
              <a:rPr lang="en-US" altLang="zh-CN" sz="2000" dirty="0" smtClean="0"/>
              <a:t>A</a:t>
            </a:r>
            <a:r>
              <a:rPr lang="zh-CN" altLang="en-US" sz="2000" dirty="0" smtClean="0"/>
              <a:t>能解读</a:t>
            </a:r>
            <a:r>
              <a:rPr lang="en-US" altLang="zh-CN" sz="2000" i="1" dirty="0" smtClean="0"/>
              <a:t>K</a:t>
            </a:r>
            <a:r>
              <a:rPr lang="en-US" altLang="zh-CN" sz="2000" i="1" baseline="-25000" dirty="0" smtClean="0"/>
              <a:t>S</a:t>
            </a:r>
            <a:r>
              <a:rPr lang="zh-CN" altLang="en-US" sz="2000" dirty="0" smtClean="0"/>
              <a:t>，所以仅</a:t>
            </a:r>
            <a:r>
              <a:rPr lang="en-US" altLang="zh-CN" sz="2000" dirty="0" smtClean="0"/>
              <a:t>A</a:t>
            </a:r>
            <a:r>
              <a:rPr lang="zh-CN" altLang="en-US" sz="2000" dirty="0" smtClean="0"/>
              <a:t>、</a:t>
            </a:r>
            <a:r>
              <a:rPr lang="en-US" altLang="zh-CN" sz="2000" dirty="0" smtClean="0"/>
              <a:t>B</a:t>
            </a:r>
            <a:r>
              <a:rPr lang="zh-CN" altLang="en-US" sz="2000" dirty="0" smtClean="0"/>
              <a:t>知道这一共享密钥。</a:t>
            </a:r>
          </a:p>
          <a:p>
            <a:pPr lvl="1">
              <a:lnSpc>
                <a:spcPct val="100000"/>
              </a:lnSpc>
            </a:pPr>
            <a:r>
              <a:rPr lang="zh-CN" altLang="en-US" sz="2000" dirty="0" smtClean="0"/>
              <a:t>④ </a:t>
            </a:r>
            <a:r>
              <a:rPr lang="en-US" altLang="zh-CN" sz="2000" dirty="0" smtClean="0">
                <a:solidFill>
                  <a:srgbClr val="0000FF"/>
                </a:solidFill>
              </a:rPr>
              <a:t>A</a:t>
            </a:r>
            <a:r>
              <a:rPr lang="zh-CN" altLang="en-US" sz="2000" dirty="0" smtClean="0">
                <a:solidFill>
                  <a:srgbClr val="0000FF"/>
                </a:solidFill>
              </a:rPr>
              <a:t>销毁</a:t>
            </a:r>
            <a:r>
              <a:rPr lang="en-US" altLang="zh-CN" sz="2000" dirty="0" smtClean="0">
                <a:solidFill>
                  <a:srgbClr val="0000FF"/>
                </a:solidFill>
              </a:rPr>
              <a:t>{</a:t>
            </a:r>
            <a:r>
              <a:rPr lang="en-US" altLang="zh-CN" sz="2000" i="1" dirty="0" smtClean="0">
                <a:solidFill>
                  <a:srgbClr val="0000FF"/>
                </a:solidFill>
              </a:rPr>
              <a:t>PK</a:t>
            </a:r>
            <a:r>
              <a:rPr lang="en-US" altLang="zh-CN" sz="2000" i="1" baseline="-25000" dirty="0" smtClean="0">
                <a:solidFill>
                  <a:srgbClr val="0000FF"/>
                </a:solidFill>
              </a:rPr>
              <a:t>A</a:t>
            </a:r>
            <a:r>
              <a:rPr lang="en-US" altLang="zh-CN" sz="2000" dirty="0" smtClean="0">
                <a:solidFill>
                  <a:srgbClr val="0000FF"/>
                </a:solidFill>
              </a:rPr>
              <a:t>,</a:t>
            </a:r>
            <a:r>
              <a:rPr lang="en-US" altLang="zh-CN" sz="2000" i="1" dirty="0" smtClean="0">
                <a:solidFill>
                  <a:srgbClr val="0000FF"/>
                </a:solidFill>
              </a:rPr>
              <a:t>SK</a:t>
            </a:r>
            <a:r>
              <a:rPr lang="en-US" altLang="zh-CN" sz="2000" i="1" baseline="-25000" dirty="0" smtClean="0">
                <a:solidFill>
                  <a:srgbClr val="0000FF"/>
                </a:solidFill>
              </a:rPr>
              <a:t>A</a:t>
            </a:r>
            <a:r>
              <a:rPr lang="en-US" altLang="zh-CN" sz="2000" dirty="0" smtClean="0">
                <a:solidFill>
                  <a:srgbClr val="0000FF"/>
                </a:solidFill>
              </a:rPr>
              <a:t>}</a:t>
            </a:r>
            <a:r>
              <a:rPr lang="zh-CN" altLang="en-US" sz="2000" dirty="0" smtClean="0">
                <a:solidFill>
                  <a:srgbClr val="0000FF"/>
                </a:solidFill>
              </a:rPr>
              <a:t>，</a:t>
            </a:r>
            <a:r>
              <a:rPr lang="en-US" altLang="zh-CN" sz="2000" dirty="0" smtClean="0">
                <a:solidFill>
                  <a:srgbClr val="0000FF"/>
                </a:solidFill>
              </a:rPr>
              <a:t>B</a:t>
            </a:r>
            <a:r>
              <a:rPr lang="zh-CN" altLang="en-US" sz="2000" dirty="0" smtClean="0">
                <a:solidFill>
                  <a:srgbClr val="0000FF"/>
                </a:solidFill>
              </a:rPr>
              <a:t>销毁</a:t>
            </a:r>
            <a:r>
              <a:rPr lang="en-US" altLang="zh-CN" sz="2000" i="1" dirty="0" smtClean="0">
                <a:solidFill>
                  <a:srgbClr val="0000FF"/>
                </a:solidFill>
              </a:rPr>
              <a:t>PK</a:t>
            </a:r>
            <a:r>
              <a:rPr lang="en-US" altLang="zh-CN" sz="2000" i="1" baseline="-25000" dirty="0" smtClean="0">
                <a:solidFill>
                  <a:srgbClr val="0000FF"/>
                </a:solidFill>
              </a:rPr>
              <a:t>A</a:t>
            </a:r>
            <a:r>
              <a:rPr lang="zh-CN" altLang="en-US" sz="2000" dirty="0" smtClean="0">
                <a:solidFill>
                  <a:srgbClr val="0000FF"/>
                </a:solidFill>
              </a:rPr>
              <a:t>。</a:t>
            </a:r>
          </a:p>
          <a:p>
            <a:pPr>
              <a:lnSpc>
                <a:spcPct val="100000"/>
              </a:lnSpc>
            </a:pPr>
            <a:r>
              <a:rPr lang="en-US" altLang="zh-CN" sz="2000" dirty="0" smtClean="0"/>
              <a:t>A</a:t>
            </a:r>
            <a:r>
              <a:rPr lang="zh-CN" altLang="en-US" sz="2000" dirty="0" smtClean="0"/>
              <a:t>、</a:t>
            </a:r>
            <a:r>
              <a:rPr lang="en-US" altLang="zh-CN" sz="2000" dirty="0" smtClean="0"/>
              <a:t>B</a:t>
            </a:r>
            <a:r>
              <a:rPr lang="zh-CN" altLang="en-US" sz="2000" dirty="0" smtClean="0"/>
              <a:t>现在可以用单钥加密算法以</a:t>
            </a:r>
            <a:r>
              <a:rPr lang="en-US" altLang="zh-CN" sz="2000" i="1" dirty="0" smtClean="0"/>
              <a:t>K</a:t>
            </a:r>
            <a:r>
              <a:rPr lang="en-US" altLang="zh-CN" sz="2000" i="1" baseline="-25000" dirty="0" smtClean="0"/>
              <a:t>S</a:t>
            </a:r>
            <a:r>
              <a:rPr lang="zh-CN" altLang="en-US" sz="2000" dirty="0" smtClean="0"/>
              <a:t>作为会话密钥进行保密通信，通信完成后，</a:t>
            </a:r>
            <a:r>
              <a:rPr lang="zh-CN" altLang="en-US" sz="2000" dirty="0" smtClean="0">
                <a:solidFill>
                  <a:srgbClr val="0000FF"/>
                </a:solidFill>
              </a:rPr>
              <a:t>又都将</a:t>
            </a:r>
            <a:r>
              <a:rPr lang="en-US" altLang="zh-CN" sz="2000" i="1" dirty="0" smtClean="0">
                <a:solidFill>
                  <a:srgbClr val="0000FF"/>
                </a:solidFill>
              </a:rPr>
              <a:t>K</a:t>
            </a:r>
            <a:r>
              <a:rPr lang="en-US" altLang="zh-CN" sz="2000" i="1" baseline="-25000" dirty="0" smtClean="0">
                <a:solidFill>
                  <a:srgbClr val="0000FF"/>
                </a:solidFill>
              </a:rPr>
              <a:t>S</a:t>
            </a:r>
            <a:r>
              <a:rPr lang="zh-CN" altLang="en-US" sz="2000" dirty="0" smtClean="0">
                <a:solidFill>
                  <a:srgbClr val="0000FF"/>
                </a:solidFill>
              </a:rPr>
              <a:t>销毁</a:t>
            </a:r>
          </a:p>
          <a:p>
            <a:pPr>
              <a:lnSpc>
                <a:spcPct val="100000"/>
              </a:lnSpc>
            </a:pPr>
            <a:r>
              <a:rPr lang="zh-CN" altLang="en-US" sz="2000" dirty="0" smtClean="0"/>
              <a:t>这种分配法尽管简单，但却由于</a:t>
            </a:r>
            <a:r>
              <a:rPr lang="en-US" altLang="zh-CN" sz="2000" dirty="0" smtClean="0"/>
              <a:t>A</a:t>
            </a:r>
            <a:r>
              <a:rPr lang="zh-CN" altLang="en-US" sz="2000" dirty="0" smtClean="0"/>
              <a:t>、</a:t>
            </a:r>
            <a:r>
              <a:rPr lang="en-US" altLang="zh-CN" sz="2000" dirty="0" smtClean="0"/>
              <a:t>B</a:t>
            </a:r>
            <a:r>
              <a:rPr lang="zh-CN" altLang="en-US" sz="2000" dirty="0" smtClean="0"/>
              <a:t>双方在通信前和完成通信后，</a:t>
            </a:r>
            <a:r>
              <a:rPr lang="zh-CN" altLang="en-US" sz="2000" dirty="0" smtClean="0">
                <a:solidFill>
                  <a:srgbClr val="0000FF"/>
                </a:solidFill>
              </a:rPr>
              <a:t>都未存储密钥</a:t>
            </a:r>
            <a:r>
              <a:rPr lang="zh-CN" altLang="en-US" sz="2000" dirty="0" smtClean="0"/>
              <a:t>，因此，</a:t>
            </a:r>
            <a:r>
              <a:rPr lang="zh-CN" altLang="en-US" sz="2000" dirty="0" smtClean="0">
                <a:solidFill>
                  <a:srgbClr val="0000FF"/>
                </a:solidFill>
              </a:rPr>
              <a:t>密钥泄露的危险性为最小，且可防止双方的通信被敌手监听</a:t>
            </a:r>
            <a:r>
              <a:rPr lang="en-US" altLang="zh-CN" sz="2000" dirty="0" smtClean="0">
                <a:solidFill>
                  <a:srgbClr val="0000FF"/>
                </a:solidFill>
              </a:rPr>
              <a:t>,</a:t>
            </a:r>
          </a:p>
          <a:p>
            <a:pPr lvl="1">
              <a:lnSpc>
                <a:spcPct val="100000"/>
              </a:lnSpc>
            </a:pPr>
            <a:r>
              <a:rPr lang="zh-CN" altLang="en-US" sz="2000" dirty="0" smtClean="0">
                <a:solidFill>
                  <a:srgbClr val="0000FF"/>
                </a:solidFill>
              </a:rPr>
              <a:t>每次公私钥由发方临时产生</a:t>
            </a:r>
          </a:p>
          <a:p>
            <a:pPr>
              <a:lnSpc>
                <a:spcPct val="100000"/>
              </a:lnSpc>
            </a:pPr>
            <a:r>
              <a:rPr lang="zh-CN" altLang="en-US" sz="2000" dirty="0" smtClean="0">
                <a:solidFill>
                  <a:srgbClr val="0000FF"/>
                </a:solidFill>
              </a:rPr>
              <a:t>但由于公钥缺少证书管理机构认证且非物理传输容易受到主动攻击</a:t>
            </a:r>
            <a:endParaRPr lang="zh-CN" altLang="en-US" sz="2000" dirty="0" smtClean="0">
              <a:solidFill>
                <a:srgbClr val="0000FF"/>
              </a:solidFill>
              <a:latin typeface="Times New Roman" pitchFamily="18" charset="0"/>
            </a:endParaRPr>
          </a:p>
        </p:txBody>
      </p:sp>
      <p:sp>
        <p:nvSpPr>
          <p:cNvPr id="4" name="灯片编号占位符 3"/>
          <p:cNvSpPr>
            <a:spLocks noGrp="1"/>
          </p:cNvSpPr>
          <p:nvPr>
            <p:ph type="sldNum" sz="quarter" idx="12"/>
          </p:nvPr>
        </p:nvSpPr>
        <p:spPr>
          <a:xfrm>
            <a:off x="7391400" y="6477000"/>
            <a:ext cx="1295400" cy="304800"/>
          </a:xfrm>
        </p:spPr>
        <p:txBody>
          <a:bodyPr/>
          <a:lstStyle/>
          <a:p>
            <a:pPr>
              <a:defRPr/>
            </a:pPr>
            <a:fld id="{896E1043-1F2A-4C9B-855A-0B3264F68AF7}" type="slidenum">
              <a:rPr lang="en-US" altLang="zh-CN" smtClean="0"/>
              <a:pPr>
                <a:defRPr/>
              </a:pPr>
              <a:t>31</a:t>
            </a:fld>
            <a:r>
              <a:rPr lang="en-US" altLang="zh-CN" dirty="0" smtClean="0"/>
              <a:t>/</a:t>
            </a:r>
            <a:endParaRPr lang="en-US" altLang="zh-CN" dirty="0"/>
          </a:p>
        </p:txBody>
      </p:sp>
      <p:sp>
        <p:nvSpPr>
          <p:cNvPr id="5" name="标题 1"/>
          <p:cNvSpPr txBox="1">
            <a:spLocks/>
          </p:cNvSpPr>
          <p:nvPr/>
        </p:nvSpPr>
        <p:spPr bwMode="auto">
          <a:xfrm>
            <a:off x="533400" y="0"/>
            <a:ext cx="7696200" cy="304800"/>
          </a:xfrm>
          <a:prstGeom prst="rect">
            <a:avLst/>
          </a:prstGeom>
          <a:solidFill>
            <a:schemeClr val="accent5"/>
          </a:solidFill>
          <a:ln w="9525">
            <a:noFill/>
            <a:miter lim="800000"/>
            <a:headEnd/>
            <a:tailEnd/>
          </a:ln>
        </p:spPr>
        <p:txBody>
          <a:bodyPr vert="horz" wrap="square" lIns="91440" tIns="45720" rIns="91440" bIns="45720" numCol="1" anchor="b" anchorCtr="0" compatLnSpc="1">
            <a:prstTxWarp prst="textNoShape">
              <a:avLst/>
            </a:prstTxWarp>
          </a:bodyPr>
          <a:lstStyle/>
          <a:p>
            <a:pPr algn="l" eaLnBrk="0" hangingPunct="0">
              <a:defRPr/>
            </a:pPr>
            <a:r>
              <a:rPr lang="zh-CN" altLang="en-US" sz="1800" kern="0" dirty="0" smtClean="0">
                <a:solidFill>
                  <a:srgbClr val="004C00"/>
                </a:solidFill>
                <a:effectLst>
                  <a:outerShdw blurRad="38100" dist="38100" dir="2700000" algn="tl">
                    <a:srgbClr val="000000">
                      <a:alpha val="43137"/>
                    </a:srgbClr>
                  </a:outerShdw>
                </a:effectLst>
                <a:latin typeface="+mj-lt"/>
                <a:ea typeface="+mj-ea"/>
                <a:cs typeface="+mj-cs"/>
              </a:rPr>
              <a:t>第七章 密码协议：</a:t>
            </a:r>
            <a:r>
              <a:rPr lang="en-US" altLang="zh-CN" sz="1800" kern="0" dirty="0" smtClean="0">
                <a:solidFill>
                  <a:srgbClr val="004C00"/>
                </a:solidFill>
                <a:effectLst>
                  <a:outerShdw blurRad="38100" dist="38100" dir="2700000" algn="tl">
                    <a:srgbClr val="000000">
                      <a:alpha val="43137"/>
                    </a:srgbClr>
                  </a:outerShdw>
                </a:effectLst>
                <a:latin typeface="+mj-lt"/>
                <a:ea typeface="+mj-ea"/>
                <a:cs typeface="+mj-cs"/>
              </a:rPr>
              <a:t>7.3 </a:t>
            </a:r>
            <a:r>
              <a:rPr lang="zh-CN" altLang="en-US" sz="1800" kern="0" dirty="0" smtClean="0">
                <a:solidFill>
                  <a:srgbClr val="004C00"/>
                </a:solidFill>
                <a:effectLst>
                  <a:outerShdw blurRad="38100" dist="38100" dir="2700000" algn="tl">
                    <a:srgbClr val="000000">
                      <a:alpha val="43137"/>
                    </a:srgbClr>
                  </a:outerShdw>
                </a:effectLst>
                <a:latin typeface="+mj-lt"/>
                <a:ea typeface="+mj-ea"/>
                <a:cs typeface="+mj-cs"/>
              </a:rPr>
              <a:t>密钥建立认证协议</a:t>
            </a: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7.3.2 </a:t>
            </a:r>
            <a:r>
              <a:rPr lang="zh-CN" altLang="en-US" dirty="0" smtClean="0"/>
              <a:t>基于公钥加密的会话密钥分配协议</a:t>
            </a:r>
            <a:endParaRPr lang="zh-CN" altLang="en-US" dirty="0"/>
          </a:p>
        </p:txBody>
      </p:sp>
      <p:sp>
        <p:nvSpPr>
          <p:cNvPr id="3" name="内容占位符 2"/>
          <p:cNvSpPr>
            <a:spLocks noGrp="1"/>
          </p:cNvSpPr>
          <p:nvPr>
            <p:ph idx="1"/>
          </p:nvPr>
        </p:nvSpPr>
        <p:spPr>
          <a:xfrm>
            <a:off x="457200" y="914400"/>
            <a:ext cx="8382000" cy="5562600"/>
          </a:xfrm>
        </p:spPr>
        <p:txBody>
          <a:bodyPr/>
          <a:lstStyle/>
          <a:p>
            <a:pPr>
              <a:lnSpc>
                <a:spcPct val="110000"/>
              </a:lnSpc>
            </a:pPr>
            <a:r>
              <a:rPr lang="zh-CN" altLang="en-US" sz="2400" dirty="0" smtClean="0">
                <a:solidFill>
                  <a:srgbClr val="0000FF"/>
                </a:solidFill>
                <a:latin typeface="Times New Roman" pitchFamily="18" charset="0"/>
              </a:rPr>
              <a:t>中间人攻击</a:t>
            </a:r>
          </a:p>
          <a:p>
            <a:pPr lvl="1">
              <a:lnSpc>
                <a:spcPct val="110000"/>
              </a:lnSpc>
            </a:pPr>
            <a:r>
              <a:rPr lang="zh-CN" altLang="en-US" sz="2000" dirty="0" smtClean="0">
                <a:latin typeface="Times New Roman" pitchFamily="18" charset="0"/>
              </a:rPr>
              <a:t>如果敌手</a:t>
            </a:r>
            <a:r>
              <a:rPr lang="en-US" altLang="zh-CN" sz="2000" dirty="0" smtClean="0">
                <a:latin typeface="Times New Roman" pitchFamily="18" charset="0"/>
              </a:rPr>
              <a:t>E</a:t>
            </a:r>
            <a:r>
              <a:rPr lang="zh-CN" altLang="en-US" sz="2000" dirty="0" smtClean="0">
                <a:latin typeface="Times New Roman" pitchFamily="18" charset="0"/>
              </a:rPr>
              <a:t>已接入</a:t>
            </a:r>
            <a:r>
              <a:rPr lang="en-US" altLang="zh-CN" sz="2000" dirty="0" smtClean="0">
                <a:latin typeface="Times New Roman" pitchFamily="18" charset="0"/>
              </a:rPr>
              <a:t>A</a:t>
            </a:r>
            <a:r>
              <a:rPr lang="zh-CN" altLang="en-US" sz="2000" dirty="0" smtClean="0">
                <a:latin typeface="Times New Roman" pitchFamily="18" charset="0"/>
              </a:rPr>
              <a:t>、</a:t>
            </a:r>
            <a:r>
              <a:rPr lang="en-US" altLang="zh-CN" sz="2000" dirty="0" smtClean="0">
                <a:latin typeface="Times New Roman" pitchFamily="18" charset="0"/>
              </a:rPr>
              <a:t>B</a:t>
            </a:r>
            <a:r>
              <a:rPr lang="zh-CN" altLang="en-US" sz="2000" dirty="0" smtClean="0">
                <a:latin typeface="Times New Roman" pitchFamily="18" charset="0"/>
              </a:rPr>
              <a:t>双方的通信信道，就可通过以下不被察觉的方式截获双方的通信： </a:t>
            </a:r>
          </a:p>
          <a:p>
            <a:pPr lvl="1">
              <a:lnSpc>
                <a:spcPct val="110000"/>
              </a:lnSpc>
            </a:pPr>
            <a:r>
              <a:rPr lang="zh-CN" altLang="en-US" sz="2000" dirty="0" smtClean="0">
                <a:latin typeface="Times New Roman" pitchFamily="18" charset="0"/>
              </a:rPr>
              <a:t>① 与上面的步骤①相同</a:t>
            </a:r>
          </a:p>
          <a:p>
            <a:pPr lvl="1">
              <a:lnSpc>
                <a:spcPct val="110000"/>
              </a:lnSpc>
            </a:pPr>
            <a:r>
              <a:rPr lang="zh-CN" altLang="en-US" sz="2000" dirty="0" smtClean="0">
                <a:latin typeface="Times New Roman" pitchFamily="18" charset="0"/>
              </a:rPr>
              <a:t>② </a:t>
            </a:r>
            <a:r>
              <a:rPr lang="en-US" altLang="zh-CN" sz="2000" dirty="0" smtClean="0">
                <a:latin typeface="Times New Roman" pitchFamily="18" charset="0"/>
              </a:rPr>
              <a:t>E</a:t>
            </a:r>
            <a:r>
              <a:rPr lang="zh-CN" altLang="en-US" sz="2000" dirty="0" smtClean="0">
                <a:latin typeface="Times New Roman" pitchFamily="18" charset="0"/>
              </a:rPr>
              <a:t>截获</a:t>
            </a:r>
            <a:r>
              <a:rPr lang="en-US" altLang="zh-CN" sz="2000" dirty="0" smtClean="0">
                <a:latin typeface="Times New Roman" pitchFamily="18" charset="0"/>
              </a:rPr>
              <a:t>A</a:t>
            </a:r>
            <a:r>
              <a:rPr lang="zh-CN" altLang="en-US" sz="2000" dirty="0" smtClean="0">
                <a:latin typeface="Times New Roman" pitchFamily="18" charset="0"/>
              </a:rPr>
              <a:t>的发送后，建立自己的一对密钥</a:t>
            </a:r>
            <a:r>
              <a:rPr lang="en-US" altLang="zh-CN" sz="2000" dirty="0" smtClean="0">
                <a:latin typeface="Times New Roman" pitchFamily="18" charset="0"/>
              </a:rPr>
              <a:t>{</a:t>
            </a:r>
            <a:r>
              <a:rPr lang="en-US" altLang="zh-CN" sz="2000" i="1" dirty="0" smtClean="0">
                <a:latin typeface="Times New Roman" pitchFamily="18" charset="0"/>
              </a:rPr>
              <a:t>PK</a:t>
            </a:r>
            <a:r>
              <a:rPr lang="en-US" altLang="zh-CN" sz="2000" i="1" baseline="-25000" dirty="0" smtClean="0">
                <a:latin typeface="Times New Roman" pitchFamily="18" charset="0"/>
              </a:rPr>
              <a:t>E</a:t>
            </a:r>
            <a:r>
              <a:rPr lang="en-US" altLang="zh-CN" sz="2000" dirty="0" smtClean="0">
                <a:latin typeface="Times New Roman" pitchFamily="18" charset="0"/>
              </a:rPr>
              <a:t>,</a:t>
            </a:r>
            <a:r>
              <a:rPr lang="en-US" altLang="zh-CN" sz="2000" i="1" dirty="0" smtClean="0">
                <a:latin typeface="Times New Roman" pitchFamily="18" charset="0"/>
              </a:rPr>
              <a:t>SK</a:t>
            </a:r>
            <a:r>
              <a:rPr lang="en-US" altLang="zh-CN" sz="2000" i="1" baseline="-25000" dirty="0" smtClean="0">
                <a:latin typeface="Times New Roman" pitchFamily="18" charset="0"/>
              </a:rPr>
              <a:t>E</a:t>
            </a:r>
            <a:r>
              <a:rPr lang="en-US" altLang="zh-CN" sz="2000" dirty="0" smtClean="0">
                <a:latin typeface="Times New Roman" pitchFamily="18" charset="0"/>
              </a:rPr>
              <a:t>}</a:t>
            </a:r>
            <a:r>
              <a:rPr lang="zh-CN" altLang="en-US" sz="2000" dirty="0" smtClean="0">
                <a:latin typeface="Times New Roman" pitchFamily="18" charset="0"/>
              </a:rPr>
              <a:t>，并将</a:t>
            </a:r>
            <a:r>
              <a:rPr lang="en-US" altLang="zh-CN" sz="2000" i="1" dirty="0" smtClean="0">
                <a:latin typeface="Times New Roman" pitchFamily="18" charset="0"/>
              </a:rPr>
              <a:t>PK</a:t>
            </a:r>
            <a:r>
              <a:rPr lang="en-US" altLang="zh-CN" sz="2000" i="1" baseline="-25000" dirty="0" smtClean="0">
                <a:latin typeface="Times New Roman" pitchFamily="18" charset="0"/>
              </a:rPr>
              <a:t>E</a:t>
            </a:r>
            <a:r>
              <a:rPr lang="en-US" altLang="zh-CN" sz="2000" dirty="0" smtClean="0">
                <a:latin typeface="Times New Roman" pitchFamily="18" charset="0"/>
              </a:rPr>
              <a:t>‖</a:t>
            </a:r>
            <a:r>
              <a:rPr lang="en-US" altLang="zh-CN" sz="2000" i="1" dirty="0" smtClean="0">
                <a:latin typeface="Times New Roman" pitchFamily="18" charset="0"/>
              </a:rPr>
              <a:t>ID</a:t>
            </a:r>
            <a:r>
              <a:rPr lang="en-US" altLang="zh-CN" sz="2000" i="1" baseline="-25000" dirty="0" smtClean="0">
                <a:latin typeface="Times New Roman" pitchFamily="18" charset="0"/>
              </a:rPr>
              <a:t>A</a:t>
            </a:r>
            <a:r>
              <a:rPr lang="zh-CN" altLang="en-US" sz="2000" dirty="0" smtClean="0">
                <a:latin typeface="Times New Roman" pitchFamily="18" charset="0"/>
              </a:rPr>
              <a:t>发送给</a:t>
            </a:r>
            <a:r>
              <a:rPr lang="en-US" altLang="zh-CN" sz="2000" dirty="0" smtClean="0">
                <a:latin typeface="Times New Roman" pitchFamily="18" charset="0"/>
              </a:rPr>
              <a:t>B</a:t>
            </a:r>
            <a:r>
              <a:rPr lang="zh-CN" altLang="en-US" sz="2000" dirty="0" smtClean="0">
                <a:latin typeface="Times New Roman" pitchFamily="18" charset="0"/>
              </a:rPr>
              <a:t>。</a:t>
            </a:r>
          </a:p>
          <a:p>
            <a:pPr lvl="1">
              <a:lnSpc>
                <a:spcPct val="110000"/>
              </a:lnSpc>
            </a:pPr>
            <a:r>
              <a:rPr lang="zh-CN" altLang="en-US" sz="2000" dirty="0" smtClean="0">
                <a:latin typeface="Times New Roman" pitchFamily="18" charset="0"/>
              </a:rPr>
              <a:t>③ </a:t>
            </a:r>
            <a:r>
              <a:rPr lang="en-US" altLang="zh-CN" sz="2000" dirty="0" smtClean="0">
                <a:latin typeface="Times New Roman" pitchFamily="18" charset="0"/>
              </a:rPr>
              <a:t>B</a:t>
            </a:r>
            <a:r>
              <a:rPr lang="zh-CN" altLang="en-US" sz="2000" dirty="0" smtClean="0">
                <a:latin typeface="Times New Roman" pitchFamily="18" charset="0"/>
              </a:rPr>
              <a:t>产生会话密钥</a:t>
            </a:r>
            <a:r>
              <a:rPr lang="en-US" altLang="zh-CN" sz="2000" i="1" dirty="0" smtClean="0">
                <a:latin typeface="Times New Roman" pitchFamily="18" charset="0"/>
              </a:rPr>
              <a:t>K</a:t>
            </a:r>
            <a:r>
              <a:rPr lang="en-US" altLang="zh-CN" sz="2000" i="1" baseline="-25000" dirty="0" smtClean="0">
                <a:latin typeface="Times New Roman" pitchFamily="18" charset="0"/>
              </a:rPr>
              <a:t>S</a:t>
            </a:r>
            <a:r>
              <a:rPr lang="zh-CN" altLang="en-US" sz="2000" dirty="0" smtClean="0">
                <a:latin typeface="Times New Roman" pitchFamily="18" charset="0"/>
              </a:rPr>
              <a:t>后，将</a:t>
            </a:r>
            <a:r>
              <a:rPr lang="en-US" altLang="zh-CN" sz="2000" i="1" dirty="0" smtClean="0">
                <a:latin typeface="Times New Roman" pitchFamily="18" charset="0"/>
              </a:rPr>
              <a:t>E</a:t>
            </a:r>
            <a:r>
              <a:rPr lang="en-US" altLang="zh-CN" sz="2000" i="1" baseline="-25000" dirty="0" smtClean="0">
                <a:latin typeface="Times New Roman" pitchFamily="18" charset="0"/>
              </a:rPr>
              <a:t>PKE</a:t>
            </a:r>
            <a:r>
              <a:rPr lang="en-US" altLang="zh-CN" sz="2000" dirty="0" smtClean="0">
                <a:latin typeface="Times New Roman" pitchFamily="18" charset="0"/>
              </a:rPr>
              <a:t>[</a:t>
            </a:r>
            <a:r>
              <a:rPr lang="en-US" altLang="zh-CN" sz="2000" i="1" dirty="0" smtClean="0">
                <a:latin typeface="Times New Roman" pitchFamily="18" charset="0"/>
              </a:rPr>
              <a:t>K</a:t>
            </a:r>
            <a:r>
              <a:rPr lang="en-US" altLang="zh-CN" sz="2000" i="1" baseline="-25000" dirty="0" smtClean="0">
                <a:latin typeface="Times New Roman" pitchFamily="18" charset="0"/>
              </a:rPr>
              <a:t>S</a:t>
            </a:r>
            <a:r>
              <a:rPr lang="en-US" altLang="zh-CN" sz="2000" dirty="0" smtClean="0">
                <a:latin typeface="Times New Roman" pitchFamily="18" charset="0"/>
              </a:rPr>
              <a:t>]</a:t>
            </a:r>
            <a:r>
              <a:rPr lang="zh-CN" altLang="en-US" sz="2000" dirty="0" smtClean="0">
                <a:latin typeface="Times New Roman" pitchFamily="18" charset="0"/>
              </a:rPr>
              <a:t>发送出去。</a:t>
            </a:r>
          </a:p>
          <a:p>
            <a:pPr lvl="1">
              <a:lnSpc>
                <a:spcPct val="110000"/>
              </a:lnSpc>
            </a:pPr>
            <a:r>
              <a:rPr lang="zh-CN" altLang="en-US" sz="2000" dirty="0" smtClean="0">
                <a:latin typeface="Times New Roman" pitchFamily="18" charset="0"/>
              </a:rPr>
              <a:t>④ </a:t>
            </a:r>
            <a:r>
              <a:rPr lang="en-US" altLang="zh-CN" sz="2000" dirty="0" smtClean="0">
                <a:latin typeface="Times New Roman" pitchFamily="18" charset="0"/>
              </a:rPr>
              <a:t>E</a:t>
            </a:r>
            <a:r>
              <a:rPr lang="zh-CN" altLang="en-US" sz="2000" dirty="0" smtClean="0">
                <a:latin typeface="Times New Roman" pitchFamily="18" charset="0"/>
              </a:rPr>
              <a:t>截获</a:t>
            </a:r>
            <a:r>
              <a:rPr lang="en-US" altLang="zh-CN" sz="2000" dirty="0" smtClean="0">
                <a:latin typeface="Times New Roman" pitchFamily="18" charset="0"/>
              </a:rPr>
              <a:t>B</a:t>
            </a:r>
            <a:r>
              <a:rPr lang="zh-CN" altLang="en-US" sz="2000" dirty="0" smtClean="0">
                <a:latin typeface="Times New Roman" pitchFamily="18" charset="0"/>
              </a:rPr>
              <a:t>发送的消息后，由</a:t>
            </a:r>
            <a:r>
              <a:rPr lang="en-US" altLang="zh-CN" sz="2000" i="1" dirty="0" smtClean="0">
                <a:latin typeface="Times New Roman" pitchFamily="18" charset="0"/>
              </a:rPr>
              <a:t>D</a:t>
            </a:r>
            <a:r>
              <a:rPr lang="en-US" altLang="zh-CN" sz="2000" i="1" baseline="-25000" dirty="0" smtClean="0">
                <a:latin typeface="Times New Roman" pitchFamily="18" charset="0"/>
              </a:rPr>
              <a:t>PKE</a:t>
            </a:r>
            <a:r>
              <a:rPr lang="en-US" altLang="zh-CN" sz="2000" dirty="0" smtClean="0">
                <a:latin typeface="Times New Roman" pitchFamily="18" charset="0"/>
              </a:rPr>
              <a:t>[</a:t>
            </a:r>
            <a:r>
              <a:rPr lang="en-US" altLang="zh-CN" sz="2000" i="1" dirty="0" smtClean="0">
                <a:latin typeface="Times New Roman" pitchFamily="18" charset="0"/>
              </a:rPr>
              <a:t>E</a:t>
            </a:r>
            <a:r>
              <a:rPr lang="en-US" altLang="zh-CN" sz="2000" i="1" baseline="-25000" dirty="0" smtClean="0">
                <a:latin typeface="Times New Roman" pitchFamily="18" charset="0"/>
              </a:rPr>
              <a:t>PKE</a:t>
            </a:r>
            <a:r>
              <a:rPr lang="en-US" altLang="zh-CN" sz="2000" dirty="0" smtClean="0">
                <a:latin typeface="Times New Roman" pitchFamily="18" charset="0"/>
              </a:rPr>
              <a:t> [</a:t>
            </a:r>
            <a:r>
              <a:rPr lang="en-US" altLang="zh-CN" sz="2000" i="1" dirty="0" smtClean="0">
                <a:latin typeface="Times New Roman" pitchFamily="18" charset="0"/>
              </a:rPr>
              <a:t>K</a:t>
            </a:r>
            <a:r>
              <a:rPr lang="en-US" altLang="zh-CN" sz="2000" i="1" baseline="-25000" dirty="0" smtClean="0">
                <a:latin typeface="Times New Roman" pitchFamily="18" charset="0"/>
              </a:rPr>
              <a:t>S</a:t>
            </a:r>
            <a:r>
              <a:rPr lang="en-US" altLang="zh-CN" sz="2000" dirty="0" smtClean="0">
                <a:latin typeface="Times New Roman" pitchFamily="18" charset="0"/>
              </a:rPr>
              <a:t>]]</a:t>
            </a:r>
            <a:r>
              <a:rPr lang="zh-CN" altLang="en-US" sz="2000" dirty="0" smtClean="0">
                <a:latin typeface="Times New Roman" pitchFamily="18" charset="0"/>
              </a:rPr>
              <a:t>解读</a:t>
            </a:r>
            <a:r>
              <a:rPr lang="en-US" altLang="zh-CN" sz="2000" i="1" dirty="0" smtClean="0">
                <a:latin typeface="Times New Roman" pitchFamily="18" charset="0"/>
              </a:rPr>
              <a:t>K</a:t>
            </a:r>
            <a:r>
              <a:rPr lang="en-US" altLang="zh-CN" sz="2000" i="1" baseline="-25000" dirty="0" smtClean="0">
                <a:latin typeface="Times New Roman" pitchFamily="18" charset="0"/>
              </a:rPr>
              <a:t>S</a:t>
            </a:r>
            <a:r>
              <a:rPr lang="zh-CN" altLang="en-US" sz="2000" dirty="0" smtClean="0">
                <a:latin typeface="Times New Roman" pitchFamily="18" charset="0"/>
              </a:rPr>
              <a:t>。</a:t>
            </a:r>
          </a:p>
          <a:p>
            <a:pPr lvl="1">
              <a:lnSpc>
                <a:spcPct val="110000"/>
              </a:lnSpc>
            </a:pPr>
            <a:r>
              <a:rPr lang="zh-CN" altLang="en-US" sz="2000" dirty="0" smtClean="0">
                <a:latin typeface="Times New Roman" pitchFamily="18" charset="0"/>
              </a:rPr>
              <a:t>⑤ </a:t>
            </a:r>
            <a:r>
              <a:rPr lang="en-US" altLang="zh-CN" sz="2000" dirty="0" smtClean="0">
                <a:latin typeface="Times New Roman" pitchFamily="18" charset="0"/>
              </a:rPr>
              <a:t>E</a:t>
            </a:r>
            <a:r>
              <a:rPr lang="zh-CN" altLang="en-US" sz="2000" dirty="0" smtClean="0">
                <a:latin typeface="Times New Roman" pitchFamily="18" charset="0"/>
              </a:rPr>
              <a:t>再将</a:t>
            </a:r>
            <a:r>
              <a:rPr lang="en-US" altLang="zh-CN" sz="2000" i="1" dirty="0" smtClean="0">
                <a:latin typeface="Times New Roman" pitchFamily="18" charset="0"/>
              </a:rPr>
              <a:t>E</a:t>
            </a:r>
            <a:r>
              <a:rPr lang="en-US" altLang="zh-CN" sz="2000" i="1" baseline="-25000" dirty="0" smtClean="0">
                <a:latin typeface="Times New Roman" pitchFamily="18" charset="0"/>
              </a:rPr>
              <a:t>PKA</a:t>
            </a:r>
            <a:r>
              <a:rPr lang="en-US" altLang="zh-CN" sz="2000" dirty="0" smtClean="0">
                <a:latin typeface="Times New Roman" pitchFamily="18" charset="0"/>
              </a:rPr>
              <a:t>[</a:t>
            </a:r>
            <a:r>
              <a:rPr lang="en-US" altLang="zh-CN" sz="2000" i="1" dirty="0" smtClean="0">
                <a:latin typeface="Times New Roman" pitchFamily="18" charset="0"/>
              </a:rPr>
              <a:t>K</a:t>
            </a:r>
            <a:r>
              <a:rPr lang="en-US" altLang="zh-CN" sz="2000" i="1" baseline="-25000" dirty="0" smtClean="0">
                <a:latin typeface="Times New Roman" pitchFamily="18" charset="0"/>
              </a:rPr>
              <a:t>S</a:t>
            </a:r>
            <a:r>
              <a:rPr lang="en-US" altLang="zh-CN" sz="2000" dirty="0" smtClean="0">
                <a:latin typeface="Times New Roman" pitchFamily="18" charset="0"/>
              </a:rPr>
              <a:t>]</a:t>
            </a:r>
            <a:r>
              <a:rPr lang="zh-CN" altLang="en-US" sz="2000" dirty="0" smtClean="0">
                <a:latin typeface="Times New Roman" pitchFamily="18" charset="0"/>
              </a:rPr>
              <a:t>发往</a:t>
            </a:r>
            <a:r>
              <a:rPr lang="en-US" altLang="zh-CN" sz="2000" dirty="0" smtClean="0">
                <a:latin typeface="Times New Roman" pitchFamily="18" charset="0"/>
              </a:rPr>
              <a:t>A</a:t>
            </a:r>
            <a:r>
              <a:rPr lang="zh-CN" altLang="en-US" sz="2000" dirty="0" smtClean="0">
                <a:latin typeface="Times New Roman" pitchFamily="18" charset="0"/>
              </a:rPr>
              <a:t>。</a:t>
            </a:r>
          </a:p>
          <a:p>
            <a:pPr>
              <a:lnSpc>
                <a:spcPct val="110000"/>
              </a:lnSpc>
            </a:pPr>
            <a:r>
              <a:rPr lang="zh-CN" altLang="en-US" sz="2400" dirty="0" smtClean="0">
                <a:latin typeface="Times New Roman" pitchFamily="18" charset="0"/>
              </a:rPr>
              <a:t>现在</a:t>
            </a:r>
            <a:r>
              <a:rPr lang="en-US" altLang="zh-CN" sz="2400" dirty="0" smtClean="0">
                <a:latin typeface="Times New Roman" pitchFamily="18" charset="0"/>
              </a:rPr>
              <a:t>A</a:t>
            </a:r>
            <a:r>
              <a:rPr lang="zh-CN" altLang="en-US" sz="2400" dirty="0" smtClean="0">
                <a:latin typeface="Times New Roman" pitchFamily="18" charset="0"/>
              </a:rPr>
              <a:t>和</a:t>
            </a:r>
            <a:r>
              <a:rPr lang="en-US" altLang="zh-CN" sz="2400" dirty="0" smtClean="0">
                <a:latin typeface="Times New Roman" pitchFamily="18" charset="0"/>
              </a:rPr>
              <a:t>B</a:t>
            </a:r>
            <a:r>
              <a:rPr lang="zh-CN" altLang="en-US" sz="2400" dirty="0" smtClean="0">
                <a:latin typeface="Times New Roman" pitchFamily="18" charset="0"/>
              </a:rPr>
              <a:t>知道</a:t>
            </a:r>
            <a:r>
              <a:rPr lang="en-US" altLang="zh-CN" sz="2400" i="1" dirty="0" smtClean="0">
                <a:latin typeface="Times New Roman" pitchFamily="18" charset="0"/>
              </a:rPr>
              <a:t>K</a:t>
            </a:r>
            <a:r>
              <a:rPr lang="en-US" altLang="zh-CN" sz="2400" i="1" baseline="-25000" dirty="0" smtClean="0">
                <a:latin typeface="Times New Roman" pitchFamily="18" charset="0"/>
              </a:rPr>
              <a:t>S</a:t>
            </a:r>
            <a:r>
              <a:rPr lang="zh-CN" altLang="en-US" sz="2400" dirty="0" smtClean="0">
                <a:latin typeface="Times New Roman" pitchFamily="18" charset="0"/>
              </a:rPr>
              <a:t>，但并未意识到</a:t>
            </a:r>
            <a:r>
              <a:rPr lang="en-US" altLang="zh-CN" sz="2400" i="1" dirty="0" smtClean="0">
                <a:latin typeface="Times New Roman" pitchFamily="18" charset="0"/>
              </a:rPr>
              <a:t>K</a:t>
            </a:r>
            <a:r>
              <a:rPr lang="en-US" altLang="zh-CN" sz="2400" i="1" baseline="-25000" dirty="0" smtClean="0">
                <a:latin typeface="Times New Roman" pitchFamily="18" charset="0"/>
              </a:rPr>
              <a:t>S</a:t>
            </a:r>
            <a:r>
              <a:rPr lang="zh-CN" altLang="en-US" sz="2400" dirty="0" smtClean="0">
                <a:latin typeface="Times New Roman" pitchFamily="18" charset="0"/>
              </a:rPr>
              <a:t>已被</a:t>
            </a:r>
            <a:r>
              <a:rPr lang="en-US" altLang="zh-CN" sz="2400" dirty="0" smtClean="0">
                <a:latin typeface="Times New Roman" pitchFamily="18" charset="0"/>
              </a:rPr>
              <a:t>E</a:t>
            </a:r>
            <a:r>
              <a:rPr lang="zh-CN" altLang="en-US" sz="2400" dirty="0" smtClean="0">
                <a:latin typeface="Times New Roman" pitchFamily="18" charset="0"/>
              </a:rPr>
              <a:t>截获。</a:t>
            </a:r>
            <a:r>
              <a:rPr lang="en-US" altLang="zh-CN" sz="2400" dirty="0" smtClean="0">
                <a:latin typeface="Times New Roman" pitchFamily="18" charset="0"/>
              </a:rPr>
              <a:t>A</a:t>
            </a:r>
            <a:r>
              <a:rPr lang="zh-CN" altLang="en-US" sz="2400" dirty="0" smtClean="0">
                <a:latin typeface="Times New Roman" pitchFamily="18" charset="0"/>
              </a:rPr>
              <a:t>、</a:t>
            </a:r>
            <a:r>
              <a:rPr lang="en-US" altLang="zh-CN" sz="2400" dirty="0" smtClean="0">
                <a:latin typeface="Times New Roman" pitchFamily="18" charset="0"/>
              </a:rPr>
              <a:t>B</a:t>
            </a:r>
            <a:r>
              <a:rPr lang="zh-CN" altLang="en-US" sz="2400" dirty="0" smtClean="0">
                <a:latin typeface="Times New Roman" pitchFamily="18" charset="0"/>
              </a:rPr>
              <a:t>在用</a:t>
            </a:r>
            <a:r>
              <a:rPr lang="en-US" altLang="zh-CN" sz="2400" i="1" dirty="0" smtClean="0">
                <a:latin typeface="Times New Roman" pitchFamily="18" charset="0"/>
              </a:rPr>
              <a:t>K</a:t>
            </a:r>
            <a:r>
              <a:rPr lang="en-US" altLang="zh-CN" sz="2400" i="1" baseline="-25000" dirty="0" smtClean="0">
                <a:latin typeface="Times New Roman" pitchFamily="18" charset="0"/>
              </a:rPr>
              <a:t>S</a:t>
            </a:r>
            <a:r>
              <a:rPr lang="zh-CN" altLang="en-US" sz="2400" dirty="0" smtClean="0">
                <a:latin typeface="Times New Roman" pitchFamily="18" charset="0"/>
              </a:rPr>
              <a:t>通信时，</a:t>
            </a:r>
            <a:r>
              <a:rPr lang="en-US" altLang="zh-CN" sz="2400" dirty="0" smtClean="0">
                <a:latin typeface="Times New Roman" pitchFamily="18" charset="0"/>
              </a:rPr>
              <a:t>E</a:t>
            </a:r>
            <a:r>
              <a:rPr lang="zh-CN" altLang="en-US" sz="2400" dirty="0" smtClean="0">
                <a:latin typeface="Times New Roman" pitchFamily="18" charset="0"/>
              </a:rPr>
              <a:t>就可以实施监听</a:t>
            </a:r>
            <a:endParaRPr lang="zh-CN" altLang="en-US" sz="2400" dirty="0">
              <a:latin typeface="Times New Roman" pitchFamily="18" charset="0"/>
            </a:endParaRPr>
          </a:p>
        </p:txBody>
      </p:sp>
      <p:sp>
        <p:nvSpPr>
          <p:cNvPr id="4" name="灯片编号占位符 3"/>
          <p:cNvSpPr>
            <a:spLocks noGrp="1"/>
          </p:cNvSpPr>
          <p:nvPr>
            <p:ph type="sldNum" sz="quarter" idx="12"/>
          </p:nvPr>
        </p:nvSpPr>
        <p:spPr>
          <a:xfrm>
            <a:off x="7391400" y="6477000"/>
            <a:ext cx="1295400" cy="304800"/>
          </a:xfrm>
        </p:spPr>
        <p:txBody>
          <a:bodyPr/>
          <a:lstStyle/>
          <a:p>
            <a:pPr>
              <a:defRPr/>
            </a:pPr>
            <a:fld id="{896E1043-1F2A-4C9B-855A-0B3264F68AF7}" type="slidenum">
              <a:rPr lang="en-US" altLang="zh-CN" smtClean="0"/>
              <a:pPr>
                <a:defRPr/>
              </a:pPr>
              <a:t>32</a:t>
            </a:fld>
            <a:r>
              <a:rPr lang="en-US" altLang="zh-CN" dirty="0" smtClean="0"/>
              <a:t>/</a:t>
            </a:r>
            <a:endParaRPr lang="en-US" altLang="zh-CN" dirty="0"/>
          </a:p>
        </p:txBody>
      </p:sp>
      <p:sp>
        <p:nvSpPr>
          <p:cNvPr id="5" name="标题 1"/>
          <p:cNvSpPr txBox="1">
            <a:spLocks/>
          </p:cNvSpPr>
          <p:nvPr/>
        </p:nvSpPr>
        <p:spPr bwMode="auto">
          <a:xfrm>
            <a:off x="533400" y="0"/>
            <a:ext cx="7696200" cy="304800"/>
          </a:xfrm>
          <a:prstGeom prst="rect">
            <a:avLst/>
          </a:prstGeom>
          <a:solidFill>
            <a:schemeClr val="accent5"/>
          </a:solidFill>
          <a:ln w="9525">
            <a:noFill/>
            <a:miter lim="800000"/>
            <a:headEnd/>
            <a:tailEnd/>
          </a:ln>
        </p:spPr>
        <p:txBody>
          <a:bodyPr vert="horz" wrap="square" lIns="91440" tIns="45720" rIns="91440" bIns="45720" numCol="1" anchor="b" anchorCtr="0" compatLnSpc="1">
            <a:prstTxWarp prst="textNoShape">
              <a:avLst/>
            </a:prstTxWarp>
          </a:bodyPr>
          <a:lstStyle/>
          <a:p>
            <a:pPr algn="l" eaLnBrk="0" hangingPunct="0">
              <a:defRPr/>
            </a:pPr>
            <a:r>
              <a:rPr lang="zh-CN" altLang="en-US" sz="1800" kern="0" dirty="0" smtClean="0">
                <a:solidFill>
                  <a:srgbClr val="004C00"/>
                </a:solidFill>
                <a:effectLst>
                  <a:outerShdw blurRad="38100" dist="38100" dir="2700000" algn="tl">
                    <a:srgbClr val="000000">
                      <a:alpha val="43137"/>
                    </a:srgbClr>
                  </a:outerShdw>
                </a:effectLst>
                <a:latin typeface="+mj-lt"/>
                <a:ea typeface="+mj-ea"/>
                <a:cs typeface="+mj-cs"/>
              </a:rPr>
              <a:t>第七章 密码协议：</a:t>
            </a:r>
            <a:r>
              <a:rPr lang="en-US" altLang="zh-CN" sz="1800" kern="0" dirty="0" smtClean="0">
                <a:solidFill>
                  <a:srgbClr val="004C00"/>
                </a:solidFill>
                <a:effectLst>
                  <a:outerShdw blurRad="38100" dist="38100" dir="2700000" algn="tl">
                    <a:srgbClr val="000000">
                      <a:alpha val="43137"/>
                    </a:srgbClr>
                  </a:outerShdw>
                </a:effectLst>
                <a:latin typeface="+mj-lt"/>
                <a:ea typeface="+mj-ea"/>
                <a:cs typeface="+mj-cs"/>
              </a:rPr>
              <a:t>7.3 </a:t>
            </a:r>
            <a:r>
              <a:rPr lang="zh-CN" altLang="en-US" sz="1800" kern="0" dirty="0" smtClean="0">
                <a:solidFill>
                  <a:srgbClr val="004C00"/>
                </a:solidFill>
                <a:effectLst>
                  <a:outerShdw blurRad="38100" dist="38100" dir="2700000" algn="tl">
                    <a:srgbClr val="000000">
                      <a:alpha val="43137"/>
                    </a:srgbClr>
                  </a:outerShdw>
                </a:effectLst>
                <a:latin typeface="+mj-lt"/>
                <a:ea typeface="+mj-ea"/>
                <a:cs typeface="+mj-cs"/>
              </a:rPr>
              <a:t>密钥建立认证协议</a:t>
            </a: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7.3.2 </a:t>
            </a:r>
            <a:r>
              <a:rPr lang="zh-CN" altLang="en-US" dirty="0" smtClean="0"/>
              <a:t>基于公钥加密的会话密钥分配协议</a:t>
            </a:r>
            <a:endParaRPr lang="zh-CN" altLang="en-US" dirty="0"/>
          </a:p>
        </p:txBody>
      </p:sp>
      <p:sp>
        <p:nvSpPr>
          <p:cNvPr id="3" name="内容占位符 2"/>
          <p:cNvSpPr>
            <a:spLocks noGrp="1"/>
          </p:cNvSpPr>
          <p:nvPr>
            <p:ph idx="1"/>
          </p:nvPr>
        </p:nvSpPr>
        <p:spPr>
          <a:xfrm>
            <a:off x="457200" y="914400"/>
            <a:ext cx="8382000" cy="3048000"/>
          </a:xfrm>
        </p:spPr>
        <p:txBody>
          <a:bodyPr/>
          <a:lstStyle/>
          <a:p>
            <a:pPr>
              <a:lnSpc>
                <a:spcPct val="110000"/>
              </a:lnSpc>
              <a:spcBef>
                <a:spcPts val="600"/>
              </a:spcBef>
            </a:pPr>
            <a:r>
              <a:rPr lang="en-US" altLang="zh-CN" dirty="0" smtClean="0"/>
              <a:t>2. </a:t>
            </a:r>
            <a:r>
              <a:rPr lang="zh-CN" altLang="en-US" dirty="0" smtClean="0"/>
              <a:t>具有保密性和认证性的密钥分配</a:t>
            </a:r>
          </a:p>
          <a:p>
            <a:pPr lvl="1">
              <a:lnSpc>
                <a:spcPct val="110000"/>
              </a:lnSpc>
              <a:spcBef>
                <a:spcPts val="600"/>
              </a:spcBef>
            </a:pPr>
            <a:r>
              <a:rPr lang="zh-CN" altLang="en-US" dirty="0" smtClean="0"/>
              <a:t>既可防止被动攻击，又可防止主动攻击</a:t>
            </a:r>
          </a:p>
          <a:p>
            <a:pPr lvl="1">
              <a:lnSpc>
                <a:spcPct val="110000"/>
              </a:lnSpc>
              <a:spcBef>
                <a:spcPts val="600"/>
              </a:spcBef>
            </a:pPr>
            <a:r>
              <a:rPr lang="zh-CN" altLang="en-US" dirty="0" smtClean="0">
                <a:solidFill>
                  <a:srgbClr val="0000FF"/>
                </a:solidFill>
              </a:rPr>
              <a:t>假定</a:t>
            </a:r>
            <a:r>
              <a:rPr lang="en-US" altLang="zh-CN" dirty="0" smtClean="0">
                <a:solidFill>
                  <a:srgbClr val="0000FF"/>
                </a:solidFill>
              </a:rPr>
              <a:t>A</a:t>
            </a:r>
            <a:r>
              <a:rPr lang="zh-CN" altLang="en-US" dirty="0" smtClean="0">
                <a:solidFill>
                  <a:srgbClr val="0000FF"/>
                </a:solidFill>
              </a:rPr>
              <a:t>、</a:t>
            </a:r>
            <a:r>
              <a:rPr lang="en-US" altLang="zh-CN" dirty="0" smtClean="0">
                <a:solidFill>
                  <a:srgbClr val="0000FF"/>
                </a:solidFill>
              </a:rPr>
              <a:t>B</a:t>
            </a:r>
            <a:r>
              <a:rPr lang="zh-CN" altLang="en-US" dirty="0" smtClean="0">
                <a:solidFill>
                  <a:srgbClr val="0000FF"/>
                </a:solidFill>
              </a:rPr>
              <a:t>双方已完成公钥交换</a:t>
            </a:r>
            <a:r>
              <a:rPr lang="zh-CN" altLang="en-US" dirty="0" smtClean="0"/>
              <a:t>，可按以下步骤建立共享会话密钥：</a:t>
            </a:r>
          </a:p>
          <a:p>
            <a:pPr lvl="1">
              <a:lnSpc>
                <a:spcPct val="110000"/>
              </a:lnSpc>
              <a:spcBef>
                <a:spcPts val="600"/>
              </a:spcBef>
            </a:pPr>
            <a:r>
              <a:rPr lang="zh-CN" altLang="en-US" dirty="0" smtClean="0"/>
              <a:t>① </a:t>
            </a:r>
            <a:r>
              <a:rPr lang="en-US" altLang="zh-CN" dirty="0" smtClean="0"/>
              <a:t>A</a:t>
            </a:r>
            <a:r>
              <a:rPr lang="zh-CN" altLang="en-US" dirty="0" smtClean="0">
                <a:solidFill>
                  <a:srgbClr val="0000FF"/>
                </a:solidFill>
              </a:rPr>
              <a:t>用</a:t>
            </a:r>
            <a:r>
              <a:rPr lang="en-US" altLang="zh-CN" i="1" dirty="0" smtClean="0">
                <a:solidFill>
                  <a:srgbClr val="0000FF"/>
                </a:solidFill>
              </a:rPr>
              <a:t>PK</a:t>
            </a:r>
            <a:r>
              <a:rPr lang="en-US" altLang="zh-CN" i="1" baseline="-25000" dirty="0" smtClean="0">
                <a:solidFill>
                  <a:srgbClr val="0000FF"/>
                </a:solidFill>
              </a:rPr>
              <a:t>B</a:t>
            </a:r>
            <a:r>
              <a:rPr lang="zh-CN" altLang="en-US" dirty="0" smtClean="0">
                <a:solidFill>
                  <a:srgbClr val="0000FF"/>
                </a:solidFill>
              </a:rPr>
              <a:t>的公开钥</a:t>
            </a:r>
            <a:r>
              <a:rPr lang="zh-CN" altLang="en-US" dirty="0" smtClean="0"/>
              <a:t>加密</a:t>
            </a:r>
            <a:r>
              <a:rPr lang="en-US" altLang="zh-CN" dirty="0" smtClean="0"/>
              <a:t>A</a:t>
            </a:r>
            <a:r>
              <a:rPr lang="zh-CN" altLang="en-US" dirty="0" smtClean="0"/>
              <a:t>的</a:t>
            </a:r>
            <a:r>
              <a:rPr lang="zh-CN" altLang="en-US" dirty="0" smtClean="0">
                <a:solidFill>
                  <a:srgbClr val="0000FF"/>
                </a:solidFill>
              </a:rPr>
              <a:t>身份</a:t>
            </a:r>
            <a:r>
              <a:rPr lang="en-US" altLang="zh-CN" i="1" dirty="0" smtClean="0">
                <a:solidFill>
                  <a:srgbClr val="0000FF"/>
                </a:solidFill>
              </a:rPr>
              <a:t>ID</a:t>
            </a:r>
            <a:r>
              <a:rPr lang="en-US" altLang="zh-CN" i="1" baseline="-25000" dirty="0" smtClean="0">
                <a:solidFill>
                  <a:srgbClr val="0000FF"/>
                </a:solidFill>
              </a:rPr>
              <a:t>A</a:t>
            </a:r>
            <a:r>
              <a:rPr lang="zh-CN" altLang="en-US" dirty="0" smtClean="0"/>
              <a:t>和一个一次性</a:t>
            </a:r>
            <a:r>
              <a:rPr lang="zh-CN" altLang="en-US" dirty="0" smtClean="0">
                <a:solidFill>
                  <a:srgbClr val="0000FF"/>
                </a:solidFill>
              </a:rPr>
              <a:t>随机数</a:t>
            </a:r>
            <a:r>
              <a:rPr lang="en-US" altLang="zh-CN" i="1" dirty="0" smtClean="0">
                <a:solidFill>
                  <a:srgbClr val="0000FF"/>
                </a:solidFill>
              </a:rPr>
              <a:t>N</a:t>
            </a:r>
            <a:r>
              <a:rPr lang="en-US" altLang="zh-CN" baseline="-25000" dirty="0" smtClean="0">
                <a:solidFill>
                  <a:srgbClr val="0000FF"/>
                </a:solidFill>
              </a:rPr>
              <a:t>1</a:t>
            </a:r>
            <a:r>
              <a:rPr lang="zh-CN" altLang="en-US" dirty="0" smtClean="0"/>
              <a:t>后发往</a:t>
            </a:r>
            <a:r>
              <a:rPr lang="en-US" altLang="zh-CN" dirty="0" smtClean="0"/>
              <a:t>B</a:t>
            </a:r>
            <a:r>
              <a:rPr lang="zh-CN" altLang="en-US" dirty="0" smtClean="0"/>
              <a:t>，其中</a:t>
            </a:r>
            <a:r>
              <a:rPr lang="en-US" altLang="zh-CN" i="1" dirty="0" smtClean="0"/>
              <a:t>N</a:t>
            </a:r>
            <a:r>
              <a:rPr lang="en-US" altLang="zh-CN" baseline="-25000" dirty="0" smtClean="0"/>
              <a:t>1</a:t>
            </a:r>
            <a:r>
              <a:rPr lang="zh-CN" altLang="en-US" dirty="0" smtClean="0"/>
              <a:t>用于惟一地标识这一业务</a:t>
            </a:r>
            <a:endParaRPr lang="zh-CN" altLang="en-US" dirty="0"/>
          </a:p>
        </p:txBody>
      </p:sp>
      <p:sp>
        <p:nvSpPr>
          <p:cNvPr id="4" name="灯片编号占位符 3"/>
          <p:cNvSpPr>
            <a:spLocks noGrp="1"/>
          </p:cNvSpPr>
          <p:nvPr>
            <p:ph type="sldNum" sz="quarter" idx="12"/>
          </p:nvPr>
        </p:nvSpPr>
        <p:spPr>
          <a:xfrm>
            <a:off x="7391400" y="6477000"/>
            <a:ext cx="1295400" cy="304800"/>
          </a:xfrm>
        </p:spPr>
        <p:txBody>
          <a:bodyPr/>
          <a:lstStyle/>
          <a:p>
            <a:pPr>
              <a:defRPr/>
            </a:pPr>
            <a:fld id="{896E1043-1F2A-4C9B-855A-0B3264F68AF7}" type="slidenum">
              <a:rPr lang="en-US" altLang="zh-CN" smtClean="0"/>
              <a:pPr>
                <a:defRPr/>
              </a:pPr>
              <a:t>33</a:t>
            </a:fld>
            <a:r>
              <a:rPr lang="en-US" altLang="zh-CN" dirty="0" smtClean="0"/>
              <a:t>/</a:t>
            </a:r>
            <a:endParaRPr lang="en-US" altLang="zh-CN" dirty="0"/>
          </a:p>
        </p:txBody>
      </p:sp>
      <p:sp>
        <p:nvSpPr>
          <p:cNvPr id="5" name="标题 1"/>
          <p:cNvSpPr txBox="1">
            <a:spLocks/>
          </p:cNvSpPr>
          <p:nvPr/>
        </p:nvSpPr>
        <p:spPr bwMode="auto">
          <a:xfrm>
            <a:off x="533400" y="0"/>
            <a:ext cx="7696200" cy="304800"/>
          </a:xfrm>
          <a:prstGeom prst="rect">
            <a:avLst/>
          </a:prstGeom>
          <a:solidFill>
            <a:schemeClr val="accent5"/>
          </a:solidFill>
          <a:ln w="9525">
            <a:noFill/>
            <a:miter lim="800000"/>
            <a:headEnd/>
            <a:tailEnd/>
          </a:ln>
        </p:spPr>
        <p:txBody>
          <a:bodyPr vert="horz" wrap="square" lIns="91440" tIns="45720" rIns="91440" bIns="45720" numCol="1" anchor="b" anchorCtr="0" compatLnSpc="1">
            <a:prstTxWarp prst="textNoShape">
              <a:avLst/>
            </a:prstTxWarp>
          </a:bodyPr>
          <a:lstStyle/>
          <a:p>
            <a:pPr algn="l" eaLnBrk="0" hangingPunct="0">
              <a:defRPr/>
            </a:pPr>
            <a:r>
              <a:rPr lang="zh-CN" altLang="en-US" sz="1800" kern="0" dirty="0" smtClean="0">
                <a:solidFill>
                  <a:srgbClr val="004C00"/>
                </a:solidFill>
                <a:effectLst>
                  <a:outerShdw blurRad="38100" dist="38100" dir="2700000" algn="tl">
                    <a:srgbClr val="000000">
                      <a:alpha val="43137"/>
                    </a:srgbClr>
                  </a:outerShdw>
                </a:effectLst>
                <a:latin typeface="+mj-lt"/>
                <a:ea typeface="+mj-ea"/>
                <a:cs typeface="+mj-cs"/>
              </a:rPr>
              <a:t>第七章 密码协议：</a:t>
            </a:r>
            <a:r>
              <a:rPr lang="en-US" altLang="zh-CN" sz="1800" kern="0" dirty="0" smtClean="0">
                <a:solidFill>
                  <a:srgbClr val="004C00"/>
                </a:solidFill>
                <a:effectLst>
                  <a:outerShdw blurRad="38100" dist="38100" dir="2700000" algn="tl">
                    <a:srgbClr val="000000">
                      <a:alpha val="43137"/>
                    </a:srgbClr>
                  </a:outerShdw>
                </a:effectLst>
                <a:latin typeface="+mj-lt"/>
                <a:ea typeface="+mj-ea"/>
                <a:cs typeface="+mj-cs"/>
              </a:rPr>
              <a:t>7.3 </a:t>
            </a:r>
            <a:r>
              <a:rPr lang="zh-CN" altLang="en-US" sz="1800" kern="0" dirty="0" smtClean="0">
                <a:solidFill>
                  <a:srgbClr val="004C00"/>
                </a:solidFill>
                <a:effectLst>
                  <a:outerShdw blurRad="38100" dist="38100" dir="2700000" algn="tl">
                    <a:srgbClr val="000000">
                      <a:alpha val="43137"/>
                    </a:srgbClr>
                  </a:outerShdw>
                </a:effectLst>
                <a:latin typeface="+mj-lt"/>
                <a:ea typeface="+mj-ea"/>
                <a:cs typeface="+mj-cs"/>
              </a:rPr>
              <a:t>密钥建立认证协议</a:t>
            </a:r>
          </a:p>
        </p:txBody>
      </p:sp>
      <p:graphicFrame>
        <p:nvGraphicFramePr>
          <p:cNvPr id="945154" name="Object 2"/>
          <p:cNvGraphicFramePr>
            <a:graphicFrameLocks noChangeAspect="1"/>
          </p:cNvGraphicFramePr>
          <p:nvPr/>
        </p:nvGraphicFramePr>
        <p:xfrm>
          <a:off x="1295400" y="3810000"/>
          <a:ext cx="6858000" cy="2727325"/>
        </p:xfrm>
        <a:graphic>
          <a:graphicData uri="http://schemas.openxmlformats.org/presentationml/2006/ole">
            <p:oleObj spid="_x0000_s945178" name="Visio" r:id="rId3" imgW="4111677" imgH="1668317" progId="Visio.Drawing.11">
              <p:embed/>
            </p:oleObj>
          </a:graphicData>
        </a:graphic>
      </p:graphicFrame>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7.3.2 </a:t>
            </a:r>
            <a:r>
              <a:rPr lang="zh-CN" altLang="en-US" dirty="0" smtClean="0"/>
              <a:t>基于公钥加密的会话密钥分配协议</a:t>
            </a:r>
            <a:endParaRPr lang="zh-CN" altLang="en-US" dirty="0"/>
          </a:p>
        </p:txBody>
      </p:sp>
      <p:sp>
        <p:nvSpPr>
          <p:cNvPr id="3" name="内容占位符 2"/>
          <p:cNvSpPr>
            <a:spLocks noGrp="1"/>
          </p:cNvSpPr>
          <p:nvPr>
            <p:ph idx="1"/>
          </p:nvPr>
        </p:nvSpPr>
        <p:spPr>
          <a:xfrm>
            <a:off x="457200" y="914400"/>
            <a:ext cx="8382000" cy="5638800"/>
          </a:xfrm>
        </p:spPr>
        <p:txBody>
          <a:bodyPr/>
          <a:lstStyle/>
          <a:p>
            <a:pPr lvl="1"/>
            <a:r>
              <a:rPr lang="en-US" altLang="zh-CN" dirty="0" smtClean="0"/>
              <a:t>② B</a:t>
            </a:r>
            <a:r>
              <a:rPr lang="zh-CN" altLang="en-US" dirty="0" smtClean="0"/>
              <a:t>用</a:t>
            </a:r>
            <a:r>
              <a:rPr lang="en-US" altLang="zh-CN" i="1" dirty="0" smtClean="0"/>
              <a:t>PK</a:t>
            </a:r>
            <a:r>
              <a:rPr lang="en-US" altLang="zh-CN" i="1" baseline="-25000" dirty="0" smtClean="0"/>
              <a:t>A</a:t>
            </a:r>
            <a:r>
              <a:rPr lang="zh-CN" altLang="en-US" dirty="0" smtClean="0"/>
              <a:t>加密</a:t>
            </a:r>
            <a:r>
              <a:rPr lang="en-US" altLang="zh-CN" i="1" dirty="0" smtClean="0"/>
              <a:t>N</a:t>
            </a:r>
            <a:r>
              <a:rPr lang="en-US" altLang="zh-CN" baseline="-25000" dirty="0" smtClean="0"/>
              <a:t>1</a:t>
            </a:r>
            <a:r>
              <a:rPr lang="zh-CN" altLang="en-US" dirty="0" smtClean="0"/>
              <a:t>和</a:t>
            </a:r>
            <a:r>
              <a:rPr lang="en-US" altLang="zh-CN" dirty="0" smtClean="0"/>
              <a:t>B</a:t>
            </a:r>
            <a:r>
              <a:rPr lang="zh-CN" altLang="en-US" dirty="0" smtClean="0"/>
              <a:t>新产生的一次性随机数</a:t>
            </a:r>
            <a:r>
              <a:rPr lang="en-US" altLang="zh-CN" i="1" dirty="0" smtClean="0"/>
              <a:t>N</a:t>
            </a:r>
            <a:r>
              <a:rPr lang="en-US" altLang="zh-CN" baseline="-25000" dirty="0" smtClean="0"/>
              <a:t>2</a:t>
            </a:r>
            <a:r>
              <a:rPr lang="zh-CN" altLang="en-US" dirty="0" smtClean="0"/>
              <a:t>后发往</a:t>
            </a:r>
            <a:r>
              <a:rPr lang="en-US" altLang="zh-CN" dirty="0" smtClean="0"/>
              <a:t>A</a:t>
            </a:r>
            <a:r>
              <a:rPr lang="zh-CN" altLang="en-US" dirty="0" smtClean="0"/>
              <a:t>。</a:t>
            </a:r>
            <a:r>
              <a:rPr lang="en-US" altLang="zh-CN" dirty="0" smtClean="0"/>
              <a:t>B</a:t>
            </a:r>
            <a:r>
              <a:rPr lang="zh-CN" altLang="en-US" dirty="0" smtClean="0"/>
              <a:t>发来的消息中</a:t>
            </a:r>
            <a:r>
              <a:rPr lang="en-US" altLang="zh-CN" i="1" dirty="0" smtClean="0"/>
              <a:t>N</a:t>
            </a:r>
            <a:r>
              <a:rPr lang="en-US" altLang="zh-CN" baseline="-25000" dirty="0" smtClean="0"/>
              <a:t>1</a:t>
            </a:r>
            <a:r>
              <a:rPr lang="zh-CN" altLang="en-US" dirty="0" smtClean="0"/>
              <a:t>的存在可使</a:t>
            </a:r>
            <a:r>
              <a:rPr lang="en-US" altLang="zh-CN" dirty="0" smtClean="0"/>
              <a:t>A</a:t>
            </a:r>
            <a:r>
              <a:rPr lang="zh-CN" altLang="en-US" dirty="0" smtClean="0"/>
              <a:t>相信对方的确是</a:t>
            </a:r>
            <a:r>
              <a:rPr lang="en-US" altLang="zh-CN" dirty="0" smtClean="0"/>
              <a:t>B</a:t>
            </a:r>
          </a:p>
          <a:p>
            <a:pPr lvl="1"/>
            <a:r>
              <a:rPr lang="en-US" altLang="zh-CN" dirty="0" smtClean="0"/>
              <a:t>③ A</a:t>
            </a:r>
            <a:r>
              <a:rPr lang="zh-CN" altLang="en-US" dirty="0" smtClean="0"/>
              <a:t>选一会话密钥</a:t>
            </a:r>
            <a:r>
              <a:rPr lang="en-US" altLang="zh-CN" i="1" dirty="0" smtClean="0"/>
              <a:t>K</a:t>
            </a:r>
            <a:r>
              <a:rPr lang="en-US" altLang="zh-CN" i="1" baseline="-25000" dirty="0" smtClean="0"/>
              <a:t>S</a:t>
            </a:r>
            <a:r>
              <a:rPr lang="zh-CN" altLang="en-US" dirty="0" smtClean="0"/>
              <a:t>，然后将</a:t>
            </a:r>
            <a:r>
              <a:rPr lang="en-US" altLang="zh-CN" dirty="0" smtClean="0">
                <a:latin typeface="Times New Roman" pitchFamily="18" charset="0"/>
                <a:cs typeface="Times New Roman" pitchFamily="18" charset="0"/>
              </a:rPr>
              <a:t>M=</a:t>
            </a:r>
            <a:r>
              <a:rPr lang="en-US" altLang="zh-CN" i="1" dirty="0" smtClean="0">
                <a:latin typeface="Times New Roman" pitchFamily="18" charset="0"/>
                <a:cs typeface="Times New Roman" pitchFamily="18" charset="0"/>
              </a:rPr>
              <a:t>E</a:t>
            </a:r>
            <a:r>
              <a:rPr lang="en-US" altLang="zh-CN" i="1" baseline="-25000" dirty="0" smtClean="0">
                <a:latin typeface="Times New Roman" pitchFamily="18" charset="0"/>
                <a:cs typeface="Times New Roman" pitchFamily="18" charset="0"/>
              </a:rPr>
              <a:t>PKB</a:t>
            </a:r>
            <a:r>
              <a:rPr lang="en-US" altLang="zh-CN" dirty="0" smtClean="0">
                <a:latin typeface="Times New Roman" pitchFamily="18" charset="0"/>
                <a:cs typeface="Times New Roman" pitchFamily="18" charset="0"/>
              </a:rPr>
              <a:t>[</a:t>
            </a:r>
            <a:r>
              <a:rPr lang="en-US" altLang="zh-CN" i="1" dirty="0" smtClean="0">
                <a:latin typeface="Times New Roman" pitchFamily="18" charset="0"/>
                <a:cs typeface="Times New Roman" pitchFamily="18" charset="0"/>
              </a:rPr>
              <a:t>E</a:t>
            </a:r>
            <a:r>
              <a:rPr lang="en-US" altLang="zh-CN" i="1" baseline="-25000" dirty="0" smtClean="0">
                <a:latin typeface="Times New Roman" pitchFamily="18" charset="0"/>
                <a:cs typeface="Times New Roman" pitchFamily="18" charset="0"/>
              </a:rPr>
              <a:t>SKA</a:t>
            </a:r>
            <a:r>
              <a:rPr lang="en-US" altLang="zh-CN" dirty="0" smtClean="0">
                <a:latin typeface="Times New Roman" pitchFamily="18" charset="0"/>
                <a:cs typeface="Times New Roman" pitchFamily="18" charset="0"/>
              </a:rPr>
              <a:t>[</a:t>
            </a:r>
            <a:r>
              <a:rPr lang="en-US" altLang="zh-CN" i="1" dirty="0" smtClean="0">
                <a:latin typeface="Times New Roman" pitchFamily="18" charset="0"/>
                <a:cs typeface="Times New Roman" pitchFamily="18" charset="0"/>
              </a:rPr>
              <a:t>K</a:t>
            </a:r>
            <a:r>
              <a:rPr lang="en-US" altLang="zh-CN" i="1" baseline="-25000" dirty="0" smtClean="0">
                <a:latin typeface="Times New Roman" pitchFamily="18" charset="0"/>
                <a:cs typeface="Times New Roman" pitchFamily="18" charset="0"/>
              </a:rPr>
              <a:t>S</a:t>
            </a:r>
            <a:r>
              <a:rPr lang="en-US" altLang="zh-CN" dirty="0" smtClean="0">
                <a:latin typeface="Times New Roman" pitchFamily="18" charset="0"/>
                <a:cs typeface="Times New Roman" pitchFamily="18" charset="0"/>
              </a:rPr>
              <a:t>||</a:t>
            </a:r>
            <a:r>
              <a:rPr lang="en-US" altLang="zh-CN" i="1" dirty="0" smtClean="0">
                <a:latin typeface="Times New Roman" pitchFamily="18" charset="0"/>
                <a:cs typeface="Times New Roman" pitchFamily="18" charset="0"/>
              </a:rPr>
              <a:t> N</a:t>
            </a:r>
            <a:r>
              <a:rPr lang="en-US" altLang="zh-CN" baseline="-25000" dirty="0" smtClean="0">
                <a:latin typeface="Times New Roman" pitchFamily="18" charset="0"/>
                <a:cs typeface="Times New Roman" pitchFamily="18" charset="0"/>
              </a:rPr>
              <a:t>2</a:t>
            </a:r>
            <a:r>
              <a:rPr lang="en-US" altLang="zh-CN" dirty="0" smtClean="0">
                <a:latin typeface="Times New Roman" pitchFamily="18" charset="0"/>
                <a:cs typeface="Times New Roman" pitchFamily="18" charset="0"/>
              </a:rPr>
              <a:t>]]</a:t>
            </a:r>
            <a:r>
              <a:rPr lang="zh-CN" altLang="en-US" dirty="0" smtClean="0"/>
              <a:t>发给</a:t>
            </a:r>
            <a:r>
              <a:rPr lang="en-US" altLang="zh-CN" dirty="0" smtClean="0"/>
              <a:t>B</a:t>
            </a:r>
            <a:r>
              <a:rPr lang="zh-CN" altLang="en-US" dirty="0" smtClean="0"/>
              <a:t>，其中</a:t>
            </a:r>
            <a:r>
              <a:rPr lang="zh-CN" altLang="en-US" dirty="0" smtClean="0">
                <a:solidFill>
                  <a:srgbClr val="0000FF"/>
                </a:solidFill>
              </a:rPr>
              <a:t>用</a:t>
            </a:r>
            <a:r>
              <a:rPr lang="en-US" altLang="zh-CN" dirty="0" smtClean="0">
                <a:solidFill>
                  <a:srgbClr val="0000FF"/>
                </a:solidFill>
              </a:rPr>
              <a:t>B</a:t>
            </a:r>
            <a:r>
              <a:rPr lang="zh-CN" altLang="en-US" dirty="0" smtClean="0">
                <a:solidFill>
                  <a:srgbClr val="0000FF"/>
                </a:solidFill>
              </a:rPr>
              <a:t>的公开钥加密</a:t>
            </a:r>
            <a:r>
              <a:rPr lang="zh-CN" altLang="en-US" dirty="0" smtClean="0"/>
              <a:t>是为保证</a:t>
            </a:r>
            <a:r>
              <a:rPr lang="zh-CN" altLang="en-US" dirty="0" smtClean="0">
                <a:solidFill>
                  <a:srgbClr val="0000FF"/>
                </a:solidFill>
              </a:rPr>
              <a:t>只有</a:t>
            </a:r>
            <a:r>
              <a:rPr lang="en-US" altLang="zh-CN" dirty="0" smtClean="0">
                <a:solidFill>
                  <a:srgbClr val="0000FF"/>
                </a:solidFill>
              </a:rPr>
              <a:t>B</a:t>
            </a:r>
            <a:r>
              <a:rPr lang="zh-CN" altLang="en-US" dirty="0" smtClean="0">
                <a:solidFill>
                  <a:srgbClr val="0000FF"/>
                </a:solidFill>
              </a:rPr>
              <a:t>能解读</a:t>
            </a:r>
            <a:r>
              <a:rPr lang="zh-CN" altLang="en-US" dirty="0" smtClean="0"/>
              <a:t>加密结果，</a:t>
            </a:r>
            <a:r>
              <a:rPr lang="zh-CN" altLang="en-US" dirty="0" smtClean="0">
                <a:solidFill>
                  <a:srgbClr val="0000FF"/>
                </a:solidFill>
              </a:rPr>
              <a:t>用</a:t>
            </a:r>
            <a:r>
              <a:rPr lang="en-US" altLang="zh-CN" dirty="0" smtClean="0">
                <a:solidFill>
                  <a:srgbClr val="0000FF"/>
                </a:solidFill>
              </a:rPr>
              <a:t>A</a:t>
            </a:r>
            <a:r>
              <a:rPr lang="zh-CN" altLang="en-US" dirty="0" smtClean="0">
                <a:solidFill>
                  <a:srgbClr val="0000FF"/>
                </a:solidFill>
              </a:rPr>
              <a:t>的秘密钥加密</a:t>
            </a:r>
            <a:r>
              <a:rPr lang="zh-CN" altLang="en-US" dirty="0" smtClean="0"/>
              <a:t>是保证该加密结果</a:t>
            </a:r>
            <a:r>
              <a:rPr lang="zh-CN" altLang="en-US" dirty="0" smtClean="0">
                <a:solidFill>
                  <a:srgbClr val="0000FF"/>
                </a:solidFill>
              </a:rPr>
              <a:t>只有</a:t>
            </a:r>
            <a:r>
              <a:rPr lang="en-US" altLang="zh-CN" dirty="0" smtClean="0">
                <a:solidFill>
                  <a:srgbClr val="0000FF"/>
                </a:solidFill>
              </a:rPr>
              <a:t>A</a:t>
            </a:r>
            <a:r>
              <a:rPr lang="zh-CN" altLang="en-US" dirty="0" smtClean="0">
                <a:solidFill>
                  <a:srgbClr val="0000FF"/>
                </a:solidFill>
              </a:rPr>
              <a:t>能发送</a:t>
            </a:r>
            <a:endParaRPr lang="zh-CN" altLang="en-US" dirty="0" smtClean="0"/>
          </a:p>
          <a:p>
            <a:pPr lvl="1"/>
            <a:r>
              <a:rPr lang="zh-CN" altLang="en-US" dirty="0" smtClean="0"/>
              <a:t>④ </a:t>
            </a:r>
            <a:r>
              <a:rPr lang="en-US" altLang="zh-CN" dirty="0" smtClean="0"/>
              <a:t>B</a:t>
            </a:r>
            <a:r>
              <a:rPr lang="zh-CN" altLang="en-US" dirty="0" smtClean="0"/>
              <a:t>以</a:t>
            </a:r>
            <a:r>
              <a:rPr lang="en-US" altLang="zh-CN" i="1" dirty="0" smtClean="0"/>
              <a:t>D</a:t>
            </a:r>
            <a:r>
              <a:rPr lang="en-US" altLang="zh-CN" i="1" baseline="-25000" dirty="0" smtClean="0"/>
              <a:t>PKA</a:t>
            </a:r>
            <a:r>
              <a:rPr lang="en-US" altLang="zh-CN" dirty="0" smtClean="0"/>
              <a:t>[</a:t>
            </a:r>
            <a:r>
              <a:rPr lang="en-US" altLang="zh-CN" i="1" dirty="0" smtClean="0"/>
              <a:t>D</a:t>
            </a:r>
            <a:r>
              <a:rPr lang="en-US" altLang="zh-CN" i="1" baseline="-25000" dirty="0" smtClean="0"/>
              <a:t>SKB</a:t>
            </a:r>
            <a:r>
              <a:rPr lang="en-US" altLang="zh-CN" dirty="0" smtClean="0"/>
              <a:t>[M]]</a:t>
            </a:r>
            <a:r>
              <a:rPr lang="zh-CN" altLang="en-US" dirty="0" smtClean="0"/>
              <a:t>恢复会话密钥</a:t>
            </a:r>
          </a:p>
          <a:p>
            <a:pPr lvl="1"/>
            <a:r>
              <a:rPr lang="zh-CN" altLang="en-US" dirty="0" smtClean="0">
                <a:solidFill>
                  <a:srgbClr val="FF0000"/>
                </a:solidFill>
              </a:rPr>
              <a:t>注意</a:t>
            </a:r>
            <a:r>
              <a:rPr lang="zh-CN" altLang="en-US" dirty="0" smtClean="0"/>
              <a:t>：这个方案是教材</a:t>
            </a:r>
            <a:r>
              <a:rPr lang="en-US" altLang="zh-CN" dirty="0" smtClean="0"/>
              <a:t>5.2.2</a:t>
            </a:r>
            <a:r>
              <a:rPr lang="zh-CN" altLang="en-US" dirty="0" smtClean="0"/>
              <a:t>节方案的修订，原方案是有漏洞的，即第</a:t>
            </a:r>
            <a:r>
              <a:rPr lang="en-US" altLang="zh-CN" dirty="0" smtClean="0"/>
              <a:t>4</a:t>
            </a:r>
            <a:r>
              <a:rPr lang="zh-CN" altLang="en-US" dirty="0" smtClean="0"/>
              <a:t>条消息容易被重放，假设敌手知道上次通话时协商的会话密钥</a:t>
            </a:r>
            <a:r>
              <a:rPr lang="en-US" altLang="zh-CN" i="1" dirty="0" smtClean="0"/>
              <a:t>K</a:t>
            </a:r>
            <a:r>
              <a:rPr lang="en-US" altLang="zh-CN" i="1" baseline="-25000" dirty="0" smtClean="0"/>
              <a:t>s</a:t>
            </a:r>
            <a:r>
              <a:rPr lang="zh-CN" altLang="en-US" dirty="0" smtClean="0"/>
              <a:t>，以及</a:t>
            </a:r>
            <a:r>
              <a:rPr lang="en-US" altLang="zh-CN" dirty="0" smtClean="0"/>
              <a:t>A</a:t>
            </a:r>
            <a:r>
              <a:rPr lang="zh-CN" altLang="en-US" dirty="0" smtClean="0"/>
              <a:t>对</a:t>
            </a:r>
            <a:r>
              <a:rPr lang="en-US" altLang="zh-CN" i="1" dirty="0" smtClean="0"/>
              <a:t>K</a:t>
            </a:r>
            <a:r>
              <a:rPr lang="en-US" altLang="zh-CN" i="1" baseline="-25000" dirty="0" smtClean="0"/>
              <a:t>s</a:t>
            </a:r>
            <a:r>
              <a:rPr lang="zh-CN" altLang="en-US" dirty="0" smtClean="0"/>
              <a:t>的签名和加密，则通过简单的重放即可实现对</a:t>
            </a:r>
            <a:r>
              <a:rPr lang="en-US" altLang="zh-CN" dirty="0" smtClean="0"/>
              <a:t>B</a:t>
            </a:r>
            <a:r>
              <a:rPr lang="zh-CN" altLang="en-US" dirty="0" smtClean="0"/>
              <a:t>的欺骗，解决的方法是将第</a:t>
            </a:r>
            <a:r>
              <a:rPr lang="en-US" altLang="zh-CN" dirty="0" smtClean="0"/>
              <a:t>3</a:t>
            </a:r>
            <a:r>
              <a:rPr lang="zh-CN" altLang="en-US" dirty="0" smtClean="0"/>
              <a:t>和第</a:t>
            </a:r>
            <a:r>
              <a:rPr lang="en-US" altLang="zh-CN" dirty="0" smtClean="0"/>
              <a:t>4</a:t>
            </a:r>
            <a:r>
              <a:rPr lang="zh-CN" altLang="en-US" dirty="0" smtClean="0"/>
              <a:t>条消息合并发送</a:t>
            </a:r>
            <a:endParaRPr lang="zh-CN" altLang="en-US" dirty="0"/>
          </a:p>
        </p:txBody>
      </p:sp>
      <p:sp>
        <p:nvSpPr>
          <p:cNvPr id="4" name="灯片编号占位符 3"/>
          <p:cNvSpPr>
            <a:spLocks noGrp="1"/>
          </p:cNvSpPr>
          <p:nvPr>
            <p:ph type="sldNum" sz="quarter" idx="12"/>
          </p:nvPr>
        </p:nvSpPr>
        <p:spPr>
          <a:xfrm>
            <a:off x="7391400" y="6477000"/>
            <a:ext cx="1295400" cy="304800"/>
          </a:xfrm>
        </p:spPr>
        <p:txBody>
          <a:bodyPr/>
          <a:lstStyle/>
          <a:p>
            <a:pPr>
              <a:defRPr/>
            </a:pPr>
            <a:fld id="{896E1043-1F2A-4C9B-855A-0B3264F68AF7}" type="slidenum">
              <a:rPr lang="en-US" altLang="zh-CN" smtClean="0"/>
              <a:pPr>
                <a:defRPr/>
              </a:pPr>
              <a:t>34</a:t>
            </a:fld>
            <a:r>
              <a:rPr lang="en-US" altLang="zh-CN" dirty="0" smtClean="0"/>
              <a:t>/</a:t>
            </a:r>
            <a:endParaRPr lang="en-US" altLang="zh-CN" dirty="0"/>
          </a:p>
        </p:txBody>
      </p:sp>
      <p:sp>
        <p:nvSpPr>
          <p:cNvPr id="5" name="标题 1"/>
          <p:cNvSpPr txBox="1">
            <a:spLocks/>
          </p:cNvSpPr>
          <p:nvPr/>
        </p:nvSpPr>
        <p:spPr bwMode="auto">
          <a:xfrm>
            <a:off x="533400" y="0"/>
            <a:ext cx="7696200" cy="304800"/>
          </a:xfrm>
          <a:prstGeom prst="rect">
            <a:avLst/>
          </a:prstGeom>
          <a:solidFill>
            <a:schemeClr val="accent5"/>
          </a:solidFill>
          <a:ln w="9525">
            <a:noFill/>
            <a:miter lim="800000"/>
            <a:headEnd/>
            <a:tailEnd/>
          </a:ln>
        </p:spPr>
        <p:txBody>
          <a:bodyPr vert="horz" wrap="square" lIns="91440" tIns="45720" rIns="91440" bIns="45720" numCol="1" anchor="b" anchorCtr="0" compatLnSpc="1">
            <a:prstTxWarp prst="textNoShape">
              <a:avLst/>
            </a:prstTxWarp>
          </a:bodyPr>
          <a:lstStyle/>
          <a:p>
            <a:pPr algn="l" eaLnBrk="0" hangingPunct="0">
              <a:defRPr/>
            </a:pPr>
            <a:r>
              <a:rPr lang="zh-CN" altLang="en-US" sz="1800" kern="0" dirty="0" smtClean="0">
                <a:solidFill>
                  <a:srgbClr val="004C00"/>
                </a:solidFill>
                <a:effectLst>
                  <a:outerShdw blurRad="38100" dist="38100" dir="2700000" algn="tl">
                    <a:srgbClr val="000000">
                      <a:alpha val="43137"/>
                    </a:srgbClr>
                  </a:outerShdw>
                </a:effectLst>
                <a:latin typeface="+mj-lt"/>
                <a:ea typeface="+mj-ea"/>
                <a:cs typeface="+mj-cs"/>
              </a:rPr>
              <a:t>第七章 密码协议：</a:t>
            </a:r>
            <a:r>
              <a:rPr lang="en-US" altLang="zh-CN" sz="1800" kern="0" dirty="0" smtClean="0">
                <a:solidFill>
                  <a:srgbClr val="004C00"/>
                </a:solidFill>
                <a:effectLst>
                  <a:outerShdw blurRad="38100" dist="38100" dir="2700000" algn="tl">
                    <a:srgbClr val="000000">
                      <a:alpha val="43137"/>
                    </a:srgbClr>
                  </a:outerShdw>
                </a:effectLst>
                <a:latin typeface="+mj-lt"/>
                <a:ea typeface="+mj-ea"/>
                <a:cs typeface="+mj-cs"/>
              </a:rPr>
              <a:t>7.3 </a:t>
            </a:r>
            <a:r>
              <a:rPr lang="zh-CN" altLang="en-US" sz="1800" kern="0" dirty="0" smtClean="0">
                <a:solidFill>
                  <a:srgbClr val="004C00"/>
                </a:solidFill>
                <a:effectLst>
                  <a:outerShdw blurRad="38100" dist="38100" dir="2700000" algn="tl">
                    <a:srgbClr val="000000">
                      <a:alpha val="43137"/>
                    </a:srgbClr>
                  </a:outerShdw>
                </a:effectLst>
                <a:latin typeface="+mj-lt"/>
                <a:ea typeface="+mj-ea"/>
                <a:cs typeface="+mj-cs"/>
              </a:rPr>
              <a:t>密钥建立认证协议</a:t>
            </a: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7.3.2 </a:t>
            </a:r>
            <a:r>
              <a:rPr lang="zh-CN" altLang="en-US" dirty="0" smtClean="0"/>
              <a:t>基于公钥加密的会话密钥分配协议</a:t>
            </a:r>
            <a:endParaRPr lang="zh-CN" altLang="en-US" dirty="0"/>
          </a:p>
        </p:txBody>
      </p:sp>
      <p:sp>
        <p:nvSpPr>
          <p:cNvPr id="3" name="内容占位符 2"/>
          <p:cNvSpPr>
            <a:spLocks noGrp="1"/>
          </p:cNvSpPr>
          <p:nvPr>
            <p:ph idx="1"/>
          </p:nvPr>
        </p:nvSpPr>
        <p:spPr>
          <a:xfrm>
            <a:off x="457200" y="914400"/>
            <a:ext cx="8382000" cy="5638800"/>
          </a:xfrm>
        </p:spPr>
        <p:txBody>
          <a:bodyPr/>
          <a:lstStyle/>
          <a:p>
            <a:pPr lvl="1" eaLnBrk="1" hangingPunct="1">
              <a:lnSpc>
                <a:spcPct val="110000"/>
              </a:lnSpc>
            </a:pPr>
            <a:r>
              <a:rPr lang="zh-CN" altLang="en-US" dirty="0" smtClean="0"/>
              <a:t>以上是假设</a:t>
            </a:r>
            <a:r>
              <a:rPr lang="zh-CN" altLang="en-US" dirty="0" smtClean="0">
                <a:solidFill>
                  <a:srgbClr val="0000FF"/>
                </a:solidFill>
              </a:rPr>
              <a:t>收发双方已经互相知道对方公钥</a:t>
            </a:r>
            <a:r>
              <a:rPr lang="en-US" altLang="zh-CN" dirty="0" smtClean="0"/>
              <a:t>)</a:t>
            </a:r>
            <a:r>
              <a:rPr lang="zh-CN" altLang="en-US" dirty="0" smtClean="0"/>
              <a:t>，以下协议也用于此目的</a:t>
            </a:r>
            <a:r>
              <a:rPr lang="en-US" altLang="zh-CN" dirty="0" smtClean="0"/>
              <a:t>(</a:t>
            </a:r>
            <a:r>
              <a:rPr lang="zh-CN" altLang="en-US" dirty="0" smtClean="0"/>
              <a:t>但事先不知道彼此公钥</a:t>
            </a:r>
            <a:r>
              <a:rPr lang="en-US" altLang="zh-CN" dirty="0" smtClean="0"/>
              <a:t>)</a:t>
            </a:r>
          </a:p>
          <a:p>
            <a:pPr lvl="1" eaLnBrk="1" hangingPunct="1">
              <a:lnSpc>
                <a:spcPct val="110000"/>
              </a:lnSpc>
            </a:pPr>
            <a:r>
              <a:rPr lang="en-US" altLang="zh-CN" dirty="0" smtClean="0"/>
              <a:t>① A→AS</a:t>
            </a:r>
            <a:r>
              <a:rPr lang="zh-CN" altLang="en-US" dirty="0" smtClean="0"/>
              <a:t>：</a:t>
            </a:r>
            <a:r>
              <a:rPr lang="en-US" altLang="zh-CN" i="1" dirty="0" smtClean="0"/>
              <a:t>ID</a:t>
            </a:r>
            <a:r>
              <a:rPr lang="en-US" altLang="zh-CN" i="1" baseline="-25000" dirty="0" smtClean="0"/>
              <a:t>A</a:t>
            </a:r>
            <a:r>
              <a:rPr lang="en-US" altLang="zh-CN" dirty="0" smtClean="0"/>
              <a:t>‖</a:t>
            </a:r>
            <a:r>
              <a:rPr lang="en-US" altLang="zh-CN" i="1" dirty="0" smtClean="0"/>
              <a:t>ID</a:t>
            </a:r>
            <a:r>
              <a:rPr lang="en-US" altLang="zh-CN" i="1" baseline="-25000" dirty="0" smtClean="0"/>
              <a:t>B</a:t>
            </a:r>
            <a:endParaRPr lang="en-US" altLang="zh-CN" baseline="-25000" dirty="0" smtClean="0"/>
          </a:p>
          <a:p>
            <a:pPr lvl="1" eaLnBrk="1" hangingPunct="1">
              <a:lnSpc>
                <a:spcPct val="110000"/>
              </a:lnSpc>
            </a:pPr>
            <a:r>
              <a:rPr lang="en-US" altLang="zh-CN" dirty="0" smtClean="0"/>
              <a:t>② AS→A</a:t>
            </a:r>
            <a:r>
              <a:rPr lang="zh-CN" altLang="en-US" dirty="0" smtClean="0"/>
              <a:t>：</a:t>
            </a:r>
            <a:r>
              <a:rPr lang="en-US" altLang="zh-CN" i="1" dirty="0" smtClean="0"/>
              <a:t>E</a:t>
            </a:r>
            <a:r>
              <a:rPr lang="en-US" altLang="zh-CN" i="1" baseline="-25000" dirty="0" smtClean="0"/>
              <a:t>SK</a:t>
            </a:r>
            <a:r>
              <a:rPr lang="en-US" altLang="zh-CN" sz="2000" i="1" baseline="-25000" dirty="0" smtClean="0"/>
              <a:t>AS</a:t>
            </a:r>
            <a:r>
              <a:rPr lang="en-US" altLang="zh-CN" dirty="0" smtClean="0"/>
              <a:t>[</a:t>
            </a:r>
            <a:r>
              <a:rPr lang="en-US" altLang="zh-CN" i="1" dirty="0" smtClean="0"/>
              <a:t>ID</a:t>
            </a:r>
            <a:r>
              <a:rPr lang="en-US" altLang="zh-CN" i="1" baseline="-25000" dirty="0" smtClean="0"/>
              <a:t>A</a:t>
            </a:r>
            <a:r>
              <a:rPr lang="en-US" altLang="zh-CN" dirty="0" smtClean="0"/>
              <a:t>‖</a:t>
            </a:r>
            <a:r>
              <a:rPr lang="en-US" altLang="zh-CN" i="1" dirty="0" smtClean="0"/>
              <a:t>PK</a:t>
            </a:r>
            <a:r>
              <a:rPr lang="en-US" altLang="zh-CN" i="1" baseline="-25000" dirty="0" smtClean="0"/>
              <a:t>A</a:t>
            </a:r>
            <a:r>
              <a:rPr lang="en-US" altLang="zh-CN" dirty="0" smtClean="0"/>
              <a:t>‖</a:t>
            </a:r>
            <a:r>
              <a:rPr lang="en-US" altLang="zh-CN" i="1" dirty="0" smtClean="0"/>
              <a:t>T</a:t>
            </a:r>
            <a:r>
              <a:rPr lang="en-US" altLang="zh-CN" dirty="0" smtClean="0"/>
              <a:t>]‖</a:t>
            </a:r>
            <a:r>
              <a:rPr lang="en-US" altLang="zh-CN" i="1" dirty="0" smtClean="0"/>
              <a:t>E</a:t>
            </a:r>
            <a:r>
              <a:rPr lang="en-US" altLang="zh-CN" i="1" baseline="-25000" dirty="0" smtClean="0"/>
              <a:t>SKAS</a:t>
            </a:r>
            <a:r>
              <a:rPr lang="en-US" altLang="zh-CN" dirty="0" smtClean="0"/>
              <a:t>[</a:t>
            </a:r>
            <a:r>
              <a:rPr lang="en-US" altLang="zh-CN" i="1" dirty="0" smtClean="0"/>
              <a:t>ID</a:t>
            </a:r>
            <a:r>
              <a:rPr lang="en-US" altLang="zh-CN" i="1" baseline="-25000" dirty="0" smtClean="0"/>
              <a:t>B</a:t>
            </a:r>
            <a:r>
              <a:rPr lang="en-US" altLang="zh-CN" dirty="0" smtClean="0"/>
              <a:t>‖</a:t>
            </a:r>
            <a:r>
              <a:rPr lang="en-US" altLang="zh-CN" i="1" dirty="0" smtClean="0"/>
              <a:t>PK</a:t>
            </a:r>
            <a:r>
              <a:rPr lang="en-US" altLang="zh-CN" i="1" baseline="-25000" dirty="0" smtClean="0"/>
              <a:t>B</a:t>
            </a:r>
            <a:r>
              <a:rPr lang="en-US" altLang="zh-CN" dirty="0" smtClean="0"/>
              <a:t>‖</a:t>
            </a:r>
            <a:r>
              <a:rPr lang="en-US" altLang="zh-CN" i="1" dirty="0" smtClean="0"/>
              <a:t>T</a:t>
            </a:r>
            <a:r>
              <a:rPr lang="en-US" altLang="zh-CN" dirty="0" smtClean="0"/>
              <a:t>]</a:t>
            </a:r>
          </a:p>
          <a:p>
            <a:pPr lvl="1" eaLnBrk="1" hangingPunct="1">
              <a:lnSpc>
                <a:spcPct val="110000"/>
              </a:lnSpc>
            </a:pPr>
            <a:r>
              <a:rPr lang="en-US" altLang="zh-CN" dirty="0" smtClean="0"/>
              <a:t>③ A→B</a:t>
            </a:r>
            <a:r>
              <a:rPr lang="zh-CN" altLang="en-US" dirty="0" smtClean="0"/>
              <a:t>： </a:t>
            </a:r>
            <a:r>
              <a:rPr lang="en-US" altLang="zh-CN" i="1" dirty="0" smtClean="0"/>
              <a:t>E</a:t>
            </a:r>
            <a:r>
              <a:rPr lang="en-US" altLang="zh-CN" i="1" baseline="-25000" dirty="0" smtClean="0"/>
              <a:t>SK</a:t>
            </a:r>
            <a:r>
              <a:rPr lang="en-US" altLang="zh-CN" sz="2000" i="1" baseline="-25000" dirty="0" smtClean="0"/>
              <a:t>AS</a:t>
            </a:r>
            <a:r>
              <a:rPr lang="en-US" altLang="zh-CN" dirty="0" smtClean="0"/>
              <a:t>[</a:t>
            </a:r>
            <a:r>
              <a:rPr lang="en-US" altLang="zh-CN" i="1" dirty="0" smtClean="0"/>
              <a:t>ID</a:t>
            </a:r>
            <a:r>
              <a:rPr lang="en-US" altLang="zh-CN" i="1" baseline="-25000" dirty="0" smtClean="0"/>
              <a:t>A</a:t>
            </a:r>
            <a:r>
              <a:rPr lang="en-US" altLang="zh-CN" dirty="0" smtClean="0"/>
              <a:t>‖</a:t>
            </a:r>
            <a:r>
              <a:rPr lang="en-US" altLang="zh-CN" i="1" dirty="0" smtClean="0"/>
              <a:t>PK</a:t>
            </a:r>
            <a:r>
              <a:rPr lang="en-US" altLang="zh-CN" i="1" baseline="-25000" dirty="0" smtClean="0"/>
              <a:t>A</a:t>
            </a:r>
            <a:r>
              <a:rPr lang="en-US" altLang="zh-CN" dirty="0" smtClean="0"/>
              <a:t>‖</a:t>
            </a:r>
            <a:r>
              <a:rPr lang="en-US" altLang="zh-CN" i="1" dirty="0" smtClean="0"/>
              <a:t>T</a:t>
            </a:r>
            <a:r>
              <a:rPr lang="en-US" altLang="zh-CN" dirty="0" smtClean="0"/>
              <a:t>]‖</a:t>
            </a:r>
            <a:r>
              <a:rPr lang="en-US" altLang="zh-CN" i="1" dirty="0" smtClean="0"/>
              <a:t>E</a:t>
            </a:r>
            <a:r>
              <a:rPr lang="en-US" altLang="zh-CN" i="1" baseline="-25000" dirty="0" smtClean="0"/>
              <a:t>SKAS</a:t>
            </a:r>
            <a:r>
              <a:rPr lang="en-US" altLang="zh-CN" dirty="0" smtClean="0"/>
              <a:t>[</a:t>
            </a:r>
            <a:r>
              <a:rPr lang="en-US" altLang="zh-CN" i="1" dirty="0" smtClean="0"/>
              <a:t>ID</a:t>
            </a:r>
            <a:r>
              <a:rPr lang="en-US" altLang="zh-CN" i="1" baseline="-25000" dirty="0" smtClean="0"/>
              <a:t>B</a:t>
            </a:r>
            <a:r>
              <a:rPr lang="en-US" altLang="zh-CN" dirty="0" smtClean="0"/>
              <a:t>‖</a:t>
            </a:r>
            <a:r>
              <a:rPr lang="en-US" altLang="zh-CN" i="1" dirty="0" smtClean="0"/>
              <a:t>PK</a:t>
            </a:r>
            <a:r>
              <a:rPr lang="en-US" altLang="zh-CN" i="1" baseline="-25000" dirty="0" smtClean="0"/>
              <a:t>B</a:t>
            </a:r>
            <a:r>
              <a:rPr lang="en-US" altLang="zh-CN" dirty="0" smtClean="0"/>
              <a:t>‖</a:t>
            </a:r>
            <a:r>
              <a:rPr lang="en-US" altLang="zh-CN" i="1" dirty="0" smtClean="0"/>
              <a:t>T</a:t>
            </a:r>
            <a:r>
              <a:rPr lang="en-US" altLang="zh-CN" dirty="0" smtClean="0"/>
              <a:t>]</a:t>
            </a:r>
            <a:r>
              <a:rPr lang="en-US" altLang="zh-CN" i="1" dirty="0" smtClean="0"/>
              <a:t> </a:t>
            </a:r>
            <a:r>
              <a:rPr lang="en-US" altLang="zh-CN" dirty="0" smtClean="0"/>
              <a:t>‖</a:t>
            </a:r>
            <a:r>
              <a:rPr lang="en-US" altLang="zh-CN" i="1" dirty="0" smtClean="0"/>
              <a:t>E</a:t>
            </a:r>
            <a:r>
              <a:rPr lang="en-US" altLang="zh-CN" i="1" baseline="-25000" dirty="0" smtClean="0"/>
              <a:t>PKB</a:t>
            </a:r>
            <a:r>
              <a:rPr lang="en-US" altLang="zh-CN" dirty="0" smtClean="0"/>
              <a:t>[</a:t>
            </a:r>
            <a:r>
              <a:rPr lang="en-US" altLang="zh-CN" i="1" dirty="0" smtClean="0"/>
              <a:t>E</a:t>
            </a:r>
            <a:r>
              <a:rPr lang="en-US" altLang="zh-CN" i="1" baseline="-25000" dirty="0" smtClean="0"/>
              <a:t>SKA</a:t>
            </a:r>
            <a:r>
              <a:rPr lang="en-US" altLang="zh-CN" dirty="0" smtClean="0"/>
              <a:t>[</a:t>
            </a:r>
            <a:r>
              <a:rPr lang="en-US" altLang="zh-CN" i="1" dirty="0" smtClean="0"/>
              <a:t>K</a:t>
            </a:r>
            <a:r>
              <a:rPr lang="en-US" altLang="zh-CN" i="1" baseline="-25000" dirty="0" smtClean="0"/>
              <a:t>S</a:t>
            </a:r>
            <a:r>
              <a:rPr lang="en-US" altLang="zh-CN" dirty="0" smtClean="0"/>
              <a:t>‖</a:t>
            </a:r>
            <a:r>
              <a:rPr lang="en-US" altLang="zh-CN" i="1" dirty="0" smtClean="0"/>
              <a:t>T</a:t>
            </a:r>
            <a:r>
              <a:rPr lang="en-US" altLang="zh-CN" dirty="0" smtClean="0"/>
              <a:t>]</a:t>
            </a:r>
          </a:p>
          <a:p>
            <a:pPr lvl="1" eaLnBrk="1" hangingPunct="1">
              <a:lnSpc>
                <a:spcPct val="110000"/>
              </a:lnSpc>
            </a:pPr>
            <a:r>
              <a:rPr lang="zh-CN" altLang="en-US" dirty="0" smtClean="0"/>
              <a:t>其中</a:t>
            </a:r>
            <a:r>
              <a:rPr lang="en-US" altLang="zh-CN" i="1" dirty="0" smtClean="0"/>
              <a:t>SK</a:t>
            </a:r>
            <a:r>
              <a:rPr lang="en-US" altLang="zh-CN" i="1" baseline="-25000" dirty="0" smtClean="0"/>
              <a:t>AS</a:t>
            </a:r>
            <a:r>
              <a:rPr lang="zh-CN" altLang="en-US" dirty="0" smtClean="0"/>
              <a:t>、</a:t>
            </a:r>
            <a:r>
              <a:rPr lang="en-US" altLang="zh-CN" i="1" dirty="0" smtClean="0"/>
              <a:t>SK</a:t>
            </a:r>
            <a:r>
              <a:rPr lang="en-US" altLang="zh-CN" i="1" baseline="-25000" dirty="0" smtClean="0"/>
              <a:t>A</a:t>
            </a:r>
            <a:r>
              <a:rPr lang="en-US" altLang="zh-CN" dirty="0" smtClean="0"/>
              <a:t> </a:t>
            </a:r>
            <a:r>
              <a:rPr lang="zh-CN" altLang="en-US" dirty="0" smtClean="0"/>
              <a:t>分别是</a:t>
            </a:r>
            <a:r>
              <a:rPr lang="en-US" altLang="zh-CN" dirty="0" smtClean="0"/>
              <a:t>AS</a:t>
            </a:r>
            <a:r>
              <a:rPr lang="zh-CN" altLang="en-US" dirty="0" smtClean="0"/>
              <a:t>和</a:t>
            </a:r>
            <a:r>
              <a:rPr lang="en-US" altLang="zh-CN" dirty="0" smtClean="0"/>
              <a:t>A</a:t>
            </a:r>
            <a:r>
              <a:rPr lang="zh-CN" altLang="en-US" dirty="0" smtClean="0"/>
              <a:t>的秘密钥，</a:t>
            </a:r>
            <a:r>
              <a:rPr lang="en-US" altLang="zh-CN" i="1" dirty="0" smtClean="0"/>
              <a:t>PK</a:t>
            </a:r>
            <a:r>
              <a:rPr lang="en-US" altLang="zh-CN" i="1" baseline="-25000" dirty="0" smtClean="0"/>
              <a:t>A</a:t>
            </a:r>
            <a:r>
              <a:rPr lang="zh-CN" altLang="en-US" dirty="0" smtClean="0"/>
              <a:t>、</a:t>
            </a:r>
            <a:r>
              <a:rPr lang="en-US" altLang="zh-CN" i="1" dirty="0" smtClean="0"/>
              <a:t>PK</a:t>
            </a:r>
            <a:r>
              <a:rPr lang="en-US" altLang="zh-CN" i="1" baseline="-25000" dirty="0" smtClean="0"/>
              <a:t>B</a:t>
            </a:r>
            <a:r>
              <a:rPr lang="zh-CN" altLang="en-US" dirty="0" smtClean="0"/>
              <a:t>分别是</a:t>
            </a:r>
            <a:r>
              <a:rPr lang="en-US" altLang="zh-CN" dirty="0" smtClean="0"/>
              <a:t>A</a:t>
            </a:r>
            <a:r>
              <a:rPr lang="zh-CN" altLang="en-US" dirty="0" smtClean="0"/>
              <a:t>和</a:t>
            </a:r>
            <a:r>
              <a:rPr lang="en-US" altLang="zh-CN" dirty="0" smtClean="0"/>
              <a:t>B</a:t>
            </a:r>
            <a:r>
              <a:rPr lang="zh-CN" altLang="en-US" dirty="0" smtClean="0"/>
              <a:t>的公开钥，</a:t>
            </a:r>
            <a:r>
              <a:rPr lang="en-US" altLang="zh-CN" dirty="0" smtClean="0"/>
              <a:t>E</a:t>
            </a:r>
            <a:r>
              <a:rPr lang="zh-CN" altLang="en-US" dirty="0" smtClean="0"/>
              <a:t>为公钥加密算法，</a:t>
            </a:r>
            <a:r>
              <a:rPr lang="en-US" altLang="zh-CN" dirty="0" smtClean="0"/>
              <a:t>AS</a:t>
            </a:r>
            <a:r>
              <a:rPr lang="zh-CN" altLang="en-US" dirty="0" smtClean="0"/>
              <a:t>是认证服务器，</a:t>
            </a:r>
            <a:r>
              <a:rPr lang="en-US" altLang="zh-CN" dirty="0" smtClean="0"/>
              <a:t>Ks</a:t>
            </a:r>
            <a:r>
              <a:rPr lang="zh-CN" altLang="en-US" dirty="0" smtClean="0"/>
              <a:t>是要协商的会话密钥</a:t>
            </a:r>
          </a:p>
          <a:p>
            <a:pPr lvl="1" eaLnBrk="1" hangingPunct="1">
              <a:lnSpc>
                <a:spcPct val="110000"/>
              </a:lnSpc>
            </a:pPr>
            <a:r>
              <a:rPr lang="zh-CN" altLang="en-US" sz="2800" dirty="0" smtClean="0">
                <a:solidFill>
                  <a:srgbClr val="0000FF"/>
                </a:solidFill>
              </a:rPr>
              <a:t>时戳</a:t>
            </a:r>
            <a:r>
              <a:rPr lang="en-US" altLang="zh-CN" sz="2800" dirty="0" smtClean="0">
                <a:solidFill>
                  <a:srgbClr val="0000FF"/>
                </a:solidFill>
              </a:rPr>
              <a:t>T</a:t>
            </a:r>
            <a:r>
              <a:rPr lang="zh-CN" altLang="en-US" sz="2800" dirty="0" smtClean="0">
                <a:solidFill>
                  <a:srgbClr val="0000FF"/>
                </a:solidFill>
              </a:rPr>
              <a:t>用以防止重放攻击，所以需要各方时钟同步</a:t>
            </a:r>
            <a:endParaRPr lang="zh-CN" altLang="en-US" dirty="0"/>
          </a:p>
        </p:txBody>
      </p:sp>
      <p:sp>
        <p:nvSpPr>
          <p:cNvPr id="4" name="灯片编号占位符 3"/>
          <p:cNvSpPr>
            <a:spLocks noGrp="1"/>
          </p:cNvSpPr>
          <p:nvPr>
            <p:ph type="sldNum" sz="quarter" idx="12"/>
          </p:nvPr>
        </p:nvSpPr>
        <p:spPr>
          <a:xfrm>
            <a:off x="7391400" y="6477000"/>
            <a:ext cx="1295400" cy="304800"/>
          </a:xfrm>
        </p:spPr>
        <p:txBody>
          <a:bodyPr/>
          <a:lstStyle/>
          <a:p>
            <a:pPr>
              <a:defRPr/>
            </a:pPr>
            <a:fld id="{896E1043-1F2A-4C9B-855A-0B3264F68AF7}" type="slidenum">
              <a:rPr lang="en-US" altLang="zh-CN" smtClean="0"/>
              <a:pPr>
                <a:defRPr/>
              </a:pPr>
              <a:t>35</a:t>
            </a:fld>
            <a:r>
              <a:rPr lang="en-US" altLang="zh-CN" dirty="0" smtClean="0"/>
              <a:t>/</a:t>
            </a:r>
            <a:endParaRPr lang="en-US" altLang="zh-CN" dirty="0"/>
          </a:p>
        </p:txBody>
      </p:sp>
      <p:sp>
        <p:nvSpPr>
          <p:cNvPr id="5" name="标题 1"/>
          <p:cNvSpPr txBox="1">
            <a:spLocks/>
          </p:cNvSpPr>
          <p:nvPr/>
        </p:nvSpPr>
        <p:spPr bwMode="auto">
          <a:xfrm>
            <a:off x="533400" y="0"/>
            <a:ext cx="7696200" cy="304800"/>
          </a:xfrm>
          <a:prstGeom prst="rect">
            <a:avLst/>
          </a:prstGeom>
          <a:solidFill>
            <a:schemeClr val="accent5"/>
          </a:solidFill>
          <a:ln w="9525">
            <a:noFill/>
            <a:miter lim="800000"/>
            <a:headEnd/>
            <a:tailEnd/>
          </a:ln>
        </p:spPr>
        <p:txBody>
          <a:bodyPr vert="horz" wrap="square" lIns="91440" tIns="45720" rIns="91440" bIns="45720" numCol="1" anchor="b" anchorCtr="0" compatLnSpc="1">
            <a:prstTxWarp prst="textNoShape">
              <a:avLst/>
            </a:prstTxWarp>
          </a:bodyPr>
          <a:lstStyle/>
          <a:p>
            <a:pPr algn="l" eaLnBrk="0" hangingPunct="0">
              <a:defRPr/>
            </a:pPr>
            <a:r>
              <a:rPr lang="zh-CN" altLang="en-US" sz="1800" kern="0" dirty="0" smtClean="0">
                <a:solidFill>
                  <a:srgbClr val="004C00"/>
                </a:solidFill>
                <a:effectLst>
                  <a:outerShdw blurRad="38100" dist="38100" dir="2700000" algn="tl">
                    <a:srgbClr val="000000">
                      <a:alpha val="43137"/>
                    </a:srgbClr>
                  </a:outerShdw>
                </a:effectLst>
                <a:latin typeface="+mj-lt"/>
                <a:ea typeface="+mj-ea"/>
                <a:cs typeface="+mj-cs"/>
              </a:rPr>
              <a:t>第七章 密码协议：</a:t>
            </a:r>
            <a:r>
              <a:rPr lang="en-US" altLang="zh-CN" sz="1800" kern="0" dirty="0" smtClean="0">
                <a:solidFill>
                  <a:srgbClr val="004C00"/>
                </a:solidFill>
                <a:effectLst>
                  <a:outerShdw blurRad="38100" dist="38100" dir="2700000" algn="tl">
                    <a:srgbClr val="000000">
                      <a:alpha val="43137"/>
                    </a:srgbClr>
                  </a:outerShdw>
                </a:effectLst>
                <a:latin typeface="+mj-lt"/>
                <a:ea typeface="+mj-ea"/>
                <a:cs typeface="+mj-cs"/>
              </a:rPr>
              <a:t>7.3 </a:t>
            </a:r>
            <a:r>
              <a:rPr lang="zh-CN" altLang="en-US" sz="1800" kern="0" dirty="0" smtClean="0">
                <a:solidFill>
                  <a:srgbClr val="004C00"/>
                </a:solidFill>
                <a:effectLst>
                  <a:outerShdw blurRad="38100" dist="38100" dir="2700000" algn="tl">
                    <a:srgbClr val="000000">
                      <a:alpha val="43137"/>
                    </a:srgbClr>
                  </a:outerShdw>
                </a:effectLst>
                <a:latin typeface="+mj-lt"/>
                <a:ea typeface="+mj-ea"/>
                <a:cs typeface="+mj-cs"/>
              </a:rPr>
              <a:t>密钥建立认证协议</a:t>
            </a:r>
          </a:p>
        </p:txBody>
      </p:sp>
      <p:sp>
        <p:nvSpPr>
          <p:cNvPr id="6" name="AutoShape 4"/>
          <p:cNvSpPr>
            <a:spLocks noChangeArrowheads="1"/>
          </p:cNvSpPr>
          <p:nvPr/>
        </p:nvSpPr>
        <p:spPr bwMode="auto">
          <a:xfrm>
            <a:off x="6324600" y="2971800"/>
            <a:ext cx="2057400" cy="533400"/>
          </a:xfrm>
          <a:prstGeom prst="wedgeRoundRectCallout">
            <a:avLst>
              <a:gd name="adj1" fmla="val -109824"/>
              <a:gd name="adj2" fmla="val 58929"/>
              <a:gd name="adj3" fmla="val 16667"/>
            </a:avLst>
          </a:prstGeom>
          <a:noFill/>
          <a:ln w="9525" algn="ctr">
            <a:solidFill>
              <a:schemeClr val="tx1"/>
            </a:solidFill>
            <a:miter lim="800000"/>
            <a:headEnd/>
            <a:tailEnd/>
          </a:ln>
        </p:spPr>
        <p:txBody>
          <a:bodyPr anchor="b"/>
          <a:lstStyle/>
          <a:p>
            <a:pPr algn="ctr"/>
            <a:r>
              <a:rPr lang="en-US" altLang="zh-CN" sz="2000" dirty="0">
                <a:ea typeface="华文中宋" pitchFamily="2" charset="-122"/>
              </a:rPr>
              <a:t>B</a:t>
            </a:r>
            <a:r>
              <a:rPr lang="zh-CN" altLang="en-US" sz="2000" dirty="0">
                <a:ea typeface="华文中宋" pitchFamily="2" charset="-122"/>
              </a:rPr>
              <a:t>的证书可省去</a:t>
            </a:r>
          </a:p>
        </p:txBody>
      </p:sp>
      <p:sp>
        <p:nvSpPr>
          <p:cNvPr id="7" name="AutoShape 4"/>
          <p:cNvSpPr>
            <a:spLocks noChangeArrowheads="1"/>
          </p:cNvSpPr>
          <p:nvPr/>
        </p:nvSpPr>
        <p:spPr bwMode="auto">
          <a:xfrm>
            <a:off x="4419600" y="1828800"/>
            <a:ext cx="2057400" cy="533400"/>
          </a:xfrm>
          <a:prstGeom prst="wedgeRoundRectCallout">
            <a:avLst>
              <a:gd name="adj1" fmla="val -63065"/>
              <a:gd name="adj2" fmla="val 17858"/>
              <a:gd name="adj3" fmla="val 16667"/>
            </a:avLst>
          </a:prstGeom>
          <a:noFill/>
          <a:ln w="9525" algn="ctr">
            <a:solidFill>
              <a:schemeClr val="tx1"/>
            </a:solidFill>
            <a:miter lim="800000"/>
            <a:headEnd/>
            <a:tailEnd/>
          </a:ln>
        </p:spPr>
        <p:txBody>
          <a:bodyPr anchor="b"/>
          <a:lstStyle/>
          <a:p>
            <a:pPr algn="ctr"/>
            <a:r>
              <a:rPr lang="en-US" altLang="zh-CN" sz="2000" dirty="0" smtClean="0">
                <a:ea typeface="华文中宋" pitchFamily="2" charset="-122"/>
              </a:rPr>
              <a:t>A</a:t>
            </a:r>
            <a:r>
              <a:rPr lang="zh-CN" altLang="en-US" sz="2000" dirty="0" smtClean="0">
                <a:ea typeface="华文中宋" pitchFamily="2" charset="-122"/>
              </a:rPr>
              <a:t>发送证书请求</a:t>
            </a:r>
            <a:endParaRPr lang="zh-CN" altLang="en-US" sz="2000" dirty="0">
              <a:ea typeface="华文中宋" pitchFamily="2" charset="-122"/>
            </a:endParaRPr>
          </a:p>
        </p:txBody>
      </p:sp>
      <p:sp>
        <p:nvSpPr>
          <p:cNvPr id="8" name="AutoShape 4"/>
          <p:cNvSpPr>
            <a:spLocks noChangeArrowheads="1"/>
          </p:cNvSpPr>
          <p:nvPr/>
        </p:nvSpPr>
        <p:spPr bwMode="auto">
          <a:xfrm>
            <a:off x="6781800" y="2057400"/>
            <a:ext cx="2209800" cy="533400"/>
          </a:xfrm>
          <a:prstGeom prst="wedgeRoundRectCallout">
            <a:avLst>
              <a:gd name="adj1" fmla="val -73250"/>
              <a:gd name="adj2" fmla="val 48215"/>
              <a:gd name="adj3" fmla="val 16667"/>
            </a:avLst>
          </a:prstGeom>
          <a:noFill/>
          <a:ln w="9525" algn="ctr">
            <a:solidFill>
              <a:schemeClr val="tx1"/>
            </a:solidFill>
            <a:miter lim="800000"/>
            <a:headEnd/>
            <a:tailEnd/>
          </a:ln>
        </p:spPr>
        <p:txBody>
          <a:bodyPr anchor="b"/>
          <a:lstStyle/>
          <a:p>
            <a:pPr algn="ctr"/>
            <a:r>
              <a:rPr lang="en-US" altLang="zh-CN" sz="2000" dirty="0" smtClean="0">
                <a:ea typeface="华文中宋" pitchFamily="2" charset="-122"/>
              </a:rPr>
              <a:t>AS</a:t>
            </a:r>
            <a:r>
              <a:rPr lang="zh-CN" altLang="en-US" sz="2000" dirty="0" smtClean="0">
                <a:ea typeface="华文中宋" pitchFamily="2" charset="-122"/>
              </a:rPr>
              <a:t>恢复双方证书</a:t>
            </a:r>
            <a:endParaRPr lang="zh-CN" altLang="en-US" sz="2000" dirty="0">
              <a:ea typeface="华文中宋" pitchFamily="2" charset="-122"/>
            </a:endParaRP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7.3.2 </a:t>
            </a:r>
            <a:r>
              <a:rPr lang="zh-CN" altLang="en-US" dirty="0" smtClean="0"/>
              <a:t>基于公钥加密的会话密钥分配协议</a:t>
            </a:r>
            <a:endParaRPr lang="zh-CN" altLang="en-US" dirty="0"/>
          </a:p>
        </p:txBody>
      </p:sp>
      <p:sp>
        <p:nvSpPr>
          <p:cNvPr id="3" name="内容占位符 2"/>
          <p:cNvSpPr>
            <a:spLocks noGrp="1"/>
          </p:cNvSpPr>
          <p:nvPr>
            <p:ph idx="1"/>
          </p:nvPr>
        </p:nvSpPr>
        <p:spPr>
          <a:xfrm>
            <a:off x="457200" y="914400"/>
            <a:ext cx="8382000" cy="5638800"/>
          </a:xfrm>
        </p:spPr>
        <p:txBody>
          <a:bodyPr/>
          <a:lstStyle/>
          <a:p>
            <a:pPr eaLnBrk="1" hangingPunct="1">
              <a:lnSpc>
                <a:spcPct val="100000"/>
              </a:lnSpc>
            </a:pPr>
            <a:r>
              <a:rPr lang="zh-CN" altLang="en-US" dirty="0" smtClean="0">
                <a:latin typeface="Times New Roman" pitchFamily="18" charset="0"/>
              </a:rPr>
              <a:t>下一协议使用一次性随机数保护</a:t>
            </a:r>
            <a:r>
              <a:rPr lang="zh-CN" altLang="en-US" dirty="0" smtClean="0">
                <a:solidFill>
                  <a:srgbClr val="0000FF"/>
                </a:solidFill>
                <a:latin typeface="Times New Roman" pitchFamily="18" charset="0"/>
              </a:rPr>
              <a:t>新鲜性</a:t>
            </a:r>
            <a:r>
              <a:rPr lang="zh-CN" altLang="en-US" dirty="0" smtClean="0">
                <a:latin typeface="Times New Roman" pitchFamily="18" charset="0"/>
              </a:rPr>
              <a:t>，因此不需要时钟的同步： </a:t>
            </a:r>
          </a:p>
          <a:p>
            <a:pPr lvl="1" eaLnBrk="1" hangingPunct="1">
              <a:lnSpc>
                <a:spcPct val="100000"/>
              </a:lnSpc>
            </a:pPr>
            <a:r>
              <a:rPr lang="zh-CN" altLang="en-US" dirty="0" smtClean="0">
                <a:latin typeface="Times New Roman" pitchFamily="18" charset="0"/>
              </a:rPr>
              <a:t>① </a:t>
            </a:r>
            <a:r>
              <a:rPr lang="en-US" altLang="zh-CN" dirty="0" smtClean="0">
                <a:latin typeface="Times New Roman" pitchFamily="18" charset="0"/>
              </a:rPr>
              <a:t>A→KDC</a:t>
            </a:r>
            <a:r>
              <a:rPr lang="zh-CN" altLang="en-US" dirty="0" smtClean="0">
                <a:latin typeface="Times New Roman" pitchFamily="18" charset="0"/>
              </a:rPr>
              <a:t>：</a:t>
            </a:r>
            <a:r>
              <a:rPr lang="en-US" altLang="zh-CN" i="1" dirty="0" smtClean="0">
                <a:latin typeface="Times New Roman" pitchFamily="18" charset="0"/>
              </a:rPr>
              <a:t>ID</a:t>
            </a:r>
            <a:r>
              <a:rPr lang="en-US" altLang="zh-CN" i="1" baseline="-25000" dirty="0" smtClean="0">
                <a:latin typeface="Times New Roman" pitchFamily="18" charset="0"/>
              </a:rPr>
              <a:t>A</a:t>
            </a:r>
            <a:r>
              <a:rPr lang="en-US" altLang="zh-CN" dirty="0" smtClean="0">
                <a:latin typeface="Times New Roman" pitchFamily="18" charset="0"/>
              </a:rPr>
              <a:t>‖</a:t>
            </a:r>
            <a:r>
              <a:rPr lang="en-US" altLang="zh-CN" i="1" dirty="0" smtClean="0">
                <a:latin typeface="Times New Roman" pitchFamily="18" charset="0"/>
              </a:rPr>
              <a:t>ID</a:t>
            </a:r>
            <a:r>
              <a:rPr lang="en-US" altLang="zh-CN" i="1" baseline="-25000" dirty="0" smtClean="0">
                <a:latin typeface="Times New Roman" pitchFamily="18" charset="0"/>
              </a:rPr>
              <a:t>B</a:t>
            </a:r>
            <a:endParaRPr lang="en-US" altLang="zh-CN" baseline="-25000" dirty="0" smtClean="0">
              <a:latin typeface="Times New Roman" pitchFamily="18" charset="0"/>
            </a:endParaRPr>
          </a:p>
          <a:p>
            <a:pPr lvl="1" eaLnBrk="1" hangingPunct="1">
              <a:lnSpc>
                <a:spcPct val="100000"/>
              </a:lnSpc>
            </a:pPr>
            <a:r>
              <a:rPr lang="en-US" altLang="zh-CN" dirty="0" smtClean="0">
                <a:latin typeface="Times New Roman" pitchFamily="18" charset="0"/>
              </a:rPr>
              <a:t>② KDC→A</a:t>
            </a:r>
            <a:r>
              <a:rPr lang="zh-CN" altLang="en-US" dirty="0" smtClean="0">
                <a:latin typeface="Times New Roman" pitchFamily="18" charset="0"/>
              </a:rPr>
              <a:t>：</a:t>
            </a:r>
            <a:r>
              <a:rPr lang="en-US" altLang="zh-CN" i="1" dirty="0" smtClean="0">
                <a:latin typeface="Times New Roman" pitchFamily="18" charset="0"/>
              </a:rPr>
              <a:t>E</a:t>
            </a:r>
            <a:r>
              <a:rPr lang="en-US" altLang="zh-CN" i="1" baseline="-25000" dirty="0" smtClean="0">
                <a:latin typeface="Times New Roman" pitchFamily="18" charset="0"/>
              </a:rPr>
              <a:t>SKAU</a:t>
            </a:r>
            <a:r>
              <a:rPr lang="en-US" altLang="zh-CN" dirty="0" smtClean="0">
                <a:latin typeface="Times New Roman" pitchFamily="18" charset="0"/>
              </a:rPr>
              <a:t>[</a:t>
            </a:r>
            <a:r>
              <a:rPr lang="en-US" altLang="zh-CN" i="1" dirty="0" smtClean="0">
                <a:latin typeface="Times New Roman" pitchFamily="18" charset="0"/>
              </a:rPr>
              <a:t>ID</a:t>
            </a:r>
            <a:r>
              <a:rPr lang="en-US" altLang="zh-CN" i="1" baseline="-25000" dirty="0" smtClean="0">
                <a:latin typeface="Times New Roman" pitchFamily="18" charset="0"/>
              </a:rPr>
              <a:t>B</a:t>
            </a:r>
            <a:r>
              <a:rPr lang="en-US" altLang="zh-CN" dirty="0" smtClean="0">
                <a:latin typeface="Times New Roman" pitchFamily="18" charset="0"/>
              </a:rPr>
              <a:t>‖</a:t>
            </a:r>
            <a:r>
              <a:rPr lang="en-US" altLang="zh-CN" i="1" dirty="0" smtClean="0">
                <a:latin typeface="Times New Roman" pitchFamily="18" charset="0"/>
              </a:rPr>
              <a:t>PK</a:t>
            </a:r>
            <a:r>
              <a:rPr lang="en-US" altLang="zh-CN" i="1" baseline="-25000" dirty="0" smtClean="0">
                <a:latin typeface="Times New Roman" pitchFamily="18" charset="0"/>
              </a:rPr>
              <a:t>B</a:t>
            </a:r>
            <a:r>
              <a:rPr lang="en-US" altLang="zh-CN" dirty="0" smtClean="0">
                <a:latin typeface="Times New Roman" pitchFamily="18" charset="0"/>
              </a:rPr>
              <a:t>]</a:t>
            </a:r>
          </a:p>
          <a:p>
            <a:pPr lvl="1" eaLnBrk="1" hangingPunct="1">
              <a:lnSpc>
                <a:spcPct val="100000"/>
              </a:lnSpc>
            </a:pPr>
            <a:r>
              <a:rPr lang="en-US" altLang="zh-CN" dirty="0" smtClean="0">
                <a:latin typeface="Times New Roman" pitchFamily="18" charset="0"/>
              </a:rPr>
              <a:t>③ A→B</a:t>
            </a:r>
            <a:r>
              <a:rPr lang="zh-CN" altLang="en-US" dirty="0" smtClean="0">
                <a:latin typeface="Times New Roman" pitchFamily="18" charset="0"/>
              </a:rPr>
              <a:t>：</a:t>
            </a:r>
            <a:r>
              <a:rPr lang="en-US" altLang="zh-CN" i="1" dirty="0" smtClean="0">
                <a:latin typeface="Times New Roman" pitchFamily="18" charset="0"/>
              </a:rPr>
              <a:t>E</a:t>
            </a:r>
            <a:r>
              <a:rPr lang="en-US" altLang="zh-CN" i="1" baseline="-25000" dirty="0" smtClean="0">
                <a:latin typeface="Times New Roman" pitchFamily="18" charset="0"/>
              </a:rPr>
              <a:t>PKB</a:t>
            </a:r>
            <a:r>
              <a:rPr lang="en-US" altLang="zh-CN" dirty="0" smtClean="0">
                <a:latin typeface="Times New Roman" pitchFamily="18" charset="0"/>
              </a:rPr>
              <a:t>[</a:t>
            </a:r>
            <a:r>
              <a:rPr lang="en-US" altLang="zh-CN" i="1" dirty="0" smtClean="0">
                <a:solidFill>
                  <a:srgbClr val="0000FF"/>
                </a:solidFill>
                <a:latin typeface="Times New Roman" pitchFamily="18" charset="0"/>
              </a:rPr>
              <a:t>N</a:t>
            </a:r>
            <a:r>
              <a:rPr lang="en-US" altLang="zh-CN" i="1" baseline="-25000" dirty="0" smtClean="0">
                <a:solidFill>
                  <a:srgbClr val="0000FF"/>
                </a:solidFill>
                <a:latin typeface="Times New Roman" pitchFamily="18" charset="0"/>
              </a:rPr>
              <a:t>A</a:t>
            </a:r>
            <a:r>
              <a:rPr lang="en-US" altLang="zh-CN" dirty="0" smtClean="0">
                <a:latin typeface="Times New Roman" pitchFamily="18" charset="0"/>
              </a:rPr>
              <a:t>‖</a:t>
            </a:r>
            <a:r>
              <a:rPr lang="en-US" altLang="zh-CN" i="1" dirty="0" smtClean="0">
                <a:latin typeface="Times New Roman" pitchFamily="18" charset="0"/>
              </a:rPr>
              <a:t>ID</a:t>
            </a:r>
            <a:r>
              <a:rPr lang="en-US" altLang="zh-CN" i="1" baseline="-25000" dirty="0" smtClean="0">
                <a:latin typeface="Times New Roman" pitchFamily="18" charset="0"/>
              </a:rPr>
              <a:t>A</a:t>
            </a:r>
            <a:r>
              <a:rPr lang="en-US" altLang="zh-CN" dirty="0" smtClean="0">
                <a:latin typeface="Times New Roman" pitchFamily="18" charset="0"/>
              </a:rPr>
              <a:t>]</a:t>
            </a:r>
          </a:p>
          <a:p>
            <a:pPr lvl="1" eaLnBrk="1" hangingPunct="1">
              <a:lnSpc>
                <a:spcPct val="100000"/>
              </a:lnSpc>
            </a:pPr>
            <a:r>
              <a:rPr lang="en-US" altLang="zh-CN" dirty="0" smtClean="0">
                <a:latin typeface="Times New Roman" pitchFamily="18" charset="0"/>
              </a:rPr>
              <a:t>④ B→KDC</a:t>
            </a:r>
            <a:r>
              <a:rPr lang="zh-CN" altLang="en-US" dirty="0" smtClean="0">
                <a:latin typeface="Times New Roman" pitchFamily="18" charset="0"/>
              </a:rPr>
              <a:t>：</a:t>
            </a:r>
            <a:r>
              <a:rPr lang="en-US" altLang="zh-CN" i="1" dirty="0" smtClean="0">
                <a:latin typeface="Times New Roman" pitchFamily="18" charset="0"/>
              </a:rPr>
              <a:t>ID</a:t>
            </a:r>
            <a:r>
              <a:rPr lang="en-US" altLang="zh-CN" i="1" baseline="-25000" dirty="0" smtClean="0">
                <a:latin typeface="Times New Roman" pitchFamily="18" charset="0"/>
              </a:rPr>
              <a:t>B</a:t>
            </a:r>
            <a:r>
              <a:rPr lang="en-US" altLang="zh-CN" dirty="0" smtClean="0">
                <a:latin typeface="Times New Roman" pitchFamily="18" charset="0"/>
              </a:rPr>
              <a:t>‖</a:t>
            </a:r>
            <a:r>
              <a:rPr lang="en-US" altLang="zh-CN" i="1" dirty="0" smtClean="0">
                <a:latin typeface="Times New Roman" pitchFamily="18" charset="0"/>
              </a:rPr>
              <a:t>ID</a:t>
            </a:r>
            <a:r>
              <a:rPr lang="en-US" altLang="zh-CN" i="1" baseline="-25000" dirty="0" smtClean="0">
                <a:latin typeface="Times New Roman" pitchFamily="18" charset="0"/>
              </a:rPr>
              <a:t>A</a:t>
            </a:r>
            <a:r>
              <a:rPr lang="en-US" altLang="zh-CN" dirty="0" smtClean="0">
                <a:latin typeface="Times New Roman" pitchFamily="18" charset="0"/>
              </a:rPr>
              <a:t>‖</a:t>
            </a:r>
            <a:r>
              <a:rPr lang="en-US" altLang="zh-CN" i="1" dirty="0" smtClean="0">
                <a:latin typeface="Times New Roman" pitchFamily="18" charset="0"/>
              </a:rPr>
              <a:t>E</a:t>
            </a:r>
            <a:r>
              <a:rPr lang="en-US" altLang="zh-CN" i="1" baseline="-25000" dirty="0" smtClean="0">
                <a:latin typeface="Times New Roman" pitchFamily="18" charset="0"/>
              </a:rPr>
              <a:t>PKAU</a:t>
            </a:r>
            <a:r>
              <a:rPr lang="en-US" altLang="zh-CN" dirty="0" smtClean="0">
                <a:latin typeface="Times New Roman" pitchFamily="18" charset="0"/>
              </a:rPr>
              <a:t>[</a:t>
            </a:r>
            <a:r>
              <a:rPr lang="en-US" altLang="zh-CN" i="1" dirty="0" smtClean="0">
                <a:solidFill>
                  <a:srgbClr val="0000FF"/>
                </a:solidFill>
                <a:latin typeface="Times New Roman" pitchFamily="18" charset="0"/>
              </a:rPr>
              <a:t>N</a:t>
            </a:r>
            <a:r>
              <a:rPr lang="en-US" altLang="zh-CN" i="1" baseline="-25000" dirty="0" smtClean="0">
                <a:solidFill>
                  <a:srgbClr val="0000FF"/>
                </a:solidFill>
                <a:latin typeface="Times New Roman" pitchFamily="18" charset="0"/>
              </a:rPr>
              <a:t>A</a:t>
            </a:r>
            <a:r>
              <a:rPr lang="en-US" altLang="zh-CN" dirty="0" smtClean="0">
                <a:latin typeface="Times New Roman" pitchFamily="18" charset="0"/>
              </a:rPr>
              <a:t>]</a:t>
            </a:r>
          </a:p>
          <a:p>
            <a:pPr lvl="1" eaLnBrk="1" hangingPunct="1">
              <a:lnSpc>
                <a:spcPct val="100000"/>
              </a:lnSpc>
            </a:pPr>
            <a:r>
              <a:rPr lang="en-US" altLang="zh-CN" dirty="0" smtClean="0">
                <a:latin typeface="Times New Roman" pitchFamily="18" charset="0"/>
              </a:rPr>
              <a:t>⑤ KDC→B</a:t>
            </a:r>
            <a:r>
              <a:rPr lang="zh-CN" altLang="en-US" dirty="0" smtClean="0">
                <a:latin typeface="Times New Roman" pitchFamily="18" charset="0"/>
              </a:rPr>
              <a:t>：</a:t>
            </a:r>
            <a:r>
              <a:rPr lang="en-US" altLang="zh-CN" i="1" dirty="0" smtClean="0">
                <a:latin typeface="Times New Roman" pitchFamily="18" charset="0"/>
              </a:rPr>
              <a:t>E</a:t>
            </a:r>
            <a:r>
              <a:rPr lang="en-US" altLang="zh-CN" i="1" baseline="-25000" dirty="0" smtClean="0">
                <a:latin typeface="Times New Roman" pitchFamily="18" charset="0"/>
              </a:rPr>
              <a:t>SKAU</a:t>
            </a:r>
            <a:r>
              <a:rPr lang="en-US" altLang="zh-CN" dirty="0" smtClean="0">
                <a:latin typeface="Times New Roman" pitchFamily="18" charset="0"/>
              </a:rPr>
              <a:t>[</a:t>
            </a:r>
            <a:r>
              <a:rPr lang="en-US" altLang="zh-CN" i="1" dirty="0" smtClean="0">
                <a:latin typeface="Times New Roman" pitchFamily="18" charset="0"/>
              </a:rPr>
              <a:t>ID</a:t>
            </a:r>
            <a:r>
              <a:rPr lang="en-US" altLang="zh-CN" i="1" baseline="-25000" dirty="0" smtClean="0">
                <a:latin typeface="Times New Roman" pitchFamily="18" charset="0"/>
              </a:rPr>
              <a:t>A</a:t>
            </a:r>
            <a:r>
              <a:rPr lang="en-US" altLang="zh-CN" dirty="0" smtClean="0">
                <a:latin typeface="Times New Roman" pitchFamily="18" charset="0"/>
              </a:rPr>
              <a:t>‖</a:t>
            </a:r>
            <a:r>
              <a:rPr lang="en-US" altLang="zh-CN" i="1" dirty="0" smtClean="0">
                <a:latin typeface="Times New Roman" pitchFamily="18" charset="0"/>
              </a:rPr>
              <a:t>PK</a:t>
            </a:r>
            <a:r>
              <a:rPr lang="en-US" altLang="zh-CN" i="1" baseline="-25000" dirty="0" smtClean="0">
                <a:latin typeface="Times New Roman" pitchFamily="18" charset="0"/>
              </a:rPr>
              <a:t>A</a:t>
            </a:r>
            <a:r>
              <a:rPr lang="en-US" altLang="zh-CN" dirty="0" smtClean="0">
                <a:latin typeface="Times New Roman" pitchFamily="18" charset="0"/>
              </a:rPr>
              <a:t>]‖</a:t>
            </a:r>
            <a:r>
              <a:rPr lang="en-US" altLang="zh-CN" i="1" dirty="0" smtClean="0">
                <a:latin typeface="Times New Roman" pitchFamily="18" charset="0"/>
              </a:rPr>
              <a:t>E</a:t>
            </a:r>
            <a:r>
              <a:rPr lang="en-US" altLang="zh-CN" i="1" baseline="-25000" dirty="0" smtClean="0">
                <a:latin typeface="Times New Roman" pitchFamily="18" charset="0"/>
              </a:rPr>
              <a:t>PKB</a:t>
            </a:r>
            <a:r>
              <a:rPr lang="en-US" altLang="zh-CN" dirty="0" smtClean="0">
                <a:latin typeface="Times New Roman" pitchFamily="18" charset="0"/>
              </a:rPr>
              <a:t>[</a:t>
            </a:r>
            <a:r>
              <a:rPr lang="en-US" altLang="zh-CN" i="1" dirty="0" smtClean="0">
                <a:solidFill>
                  <a:srgbClr val="004C00"/>
                </a:solidFill>
                <a:latin typeface="Times New Roman" pitchFamily="18" charset="0"/>
              </a:rPr>
              <a:t>E</a:t>
            </a:r>
            <a:r>
              <a:rPr lang="en-US" altLang="zh-CN" i="1" baseline="-25000" dirty="0" smtClean="0">
                <a:solidFill>
                  <a:srgbClr val="004C00"/>
                </a:solidFill>
                <a:latin typeface="Times New Roman" pitchFamily="18" charset="0"/>
              </a:rPr>
              <a:t>SKAU</a:t>
            </a:r>
            <a:r>
              <a:rPr lang="en-US" altLang="zh-CN" dirty="0" smtClean="0">
                <a:solidFill>
                  <a:srgbClr val="004C00"/>
                </a:solidFill>
                <a:latin typeface="Times New Roman" pitchFamily="18" charset="0"/>
              </a:rPr>
              <a:t>[</a:t>
            </a:r>
            <a:r>
              <a:rPr lang="en-US" altLang="zh-CN" i="1" dirty="0" smtClean="0">
                <a:solidFill>
                  <a:srgbClr val="0000FF"/>
                </a:solidFill>
                <a:latin typeface="Times New Roman" pitchFamily="18" charset="0"/>
              </a:rPr>
              <a:t>N</a:t>
            </a:r>
            <a:r>
              <a:rPr lang="en-US" altLang="zh-CN" i="1" baseline="-25000" dirty="0" smtClean="0">
                <a:solidFill>
                  <a:srgbClr val="0000FF"/>
                </a:solidFill>
                <a:latin typeface="Times New Roman" pitchFamily="18" charset="0"/>
              </a:rPr>
              <a:t>A</a:t>
            </a:r>
            <a:r>
              <a:rPr lang="en-US" altLang="zh-CN" dirty="0" smtClean="0">
                <a:solidFill>
                  <a:srgbClr val="004C00"/>
                </a:solidFill>
                <a:latin typeface="Times New Roman" pitchFamily="18" charset="0"/>
              </a:rPr>
              <a:t>‖</a:t>
            </a:r>
            <a:r>
              <a:rPr lang="en-US" altLang="zh-CN" i="1" dirty="0" smtClean="0">
                <a:solidFill>
                  <a:srgbClr val="004C00"/>
                </a:solidFill>
                <a:latin typeface="Times New Roman" pitchFamily="18" charset="0"/>
              </a:rPr>
              <a:t>K</a:t>
            </a:r>
            <a:r>
              <a:rPr lang="en-US" altLang="zh-CN" i="1" baseline="-25000" dirty="0" smtClean="0">
                <a:solidFill>
                  <a:srgbClr val="004C00"/>
                </a:solidFill>
                <a:latin typeface="Times New Roman" pitchFamily="18" charset="0"/>
              </a:rPr>
              <a:t>S</a:t>
            </a:r>
            <a:r>
              <a:rPr lang="en-US" altLang="zh-CN" dirty="0" smtClean="0">
                <a:solidFill>
                  <a:srgbClr val="004C00"/>
                </a:solidFill>
                <a:latin typeface="Times New Roman" pitchFamily="18" charset="0"/>
              </a:rPr>
              <a:t>‖</a:t>
            </a:r>
            <a:r>
              <a:rPr lang="en-US" altLang="zh-CN" i="1" dirty="0" smtClean="0">
                <a:solidFill>
                  <a:srgbClr val="004C00"/>
                </a:solidFill>
                <a:latin typeface="Times New Roman" pitchFamily="18" charset="0"/>
              </a:rPr>
              <a:t>ID</a:t>
            </a:r>
            <a:r>
              <a:rPr lang="en-US" altLang="zh-CN" i="1" baseline="-25000" dirty="0" smtClean="0">
                <a:solidFill>
                  <a:srgbClr val="004C00"/>
                </a:solidFill>
                <a:latin typeface="Times New Roman" pitchFamily="18" charset="0"/>
              </a:rPr>
              <a:t>B</a:t>
            </a:r>
            <a:r>
              <a:rPr lang="en-US" altLang="zh-CN" dirty="0" smtClean="0">
                <a:solidFill>
                  <a:srgbClr val="004C00"/>
                </a:solidFill>
                <a:latin typeface="Times New Roman" pitchFamily="18" charset="0"/>
              </a:rPr>
              <a:t>]</a:t>
            </a:r>
            <a:r>
              <a:rPr lang="en-US" altLang="zh-CN" dirty="0" smtClean="0">
                <a:latin typeface="Times New Roman" pitchFamily="18" charset="0"/>
              </a:rPr>
              <a:t>]</a:t>
            </a:r>
          </a:p>
          <a:p>
            <a:pPr lvl="1" eaLnBrk="1" hangingPunct="1">
              <a:lnSpc>
                <a:spcPct val="100000"/>
              </a:lnSpc>
            </a:pPr>
            <a:r>
              <a:rPr lang="en-US" altLang="zh-CN" dirty="0" smtClean="0">
                <a:latin typeface="Times New Roman" pitchFamily="18" charset="0"/>
              </a:rPr>
              <a:t>⑥ B→A</a:t>
            </a:r>
            <a:r>
              <a:rPr lang="zh-CN" altLang="en-US" dirty="0" smtClean="0">
                <a:latin typeface="Times New Roman" pitchFamily="18" charset="0"/>
              </a:rPr>
              <a:t>：</a:t>
            </a:r>
            <a:r>
              <a:rPr lang="en-US" altLang="zh-CN" i="1" dirty="0" smtClean="0">
                <a:latin typeface="Times New Roman" pitchFamily="18" charset="0"/>
              </a:rPr>
              <a:t>E</a:t>
            </a:r>
            <a:r>
              <a:rPr lang="en-US" altLang="zh-CN" i="1" baseline="-25000" dirty="0" smtClean="0">
                <a:latin typeface="Times New Roman" pitchFamily="18" charset="0"/>
              </a:rPr>
              <a:t>PKA</a:t>
            </a:r>
            <a:r>
              <a:rPr lang="en-US" altLang="zh-CN" dirty="0" smtClean="0">
                <a:latin typeface="Times New Roman" pitchFamily="18" charset="0"/>
              </a:rPr>
              <a:t>[</a:t>
            </a:r>
            <a:r>
              <a:rPr lang="en-US" altLang="zh-CN" i="1" dirty="0" smtClean="0">
                <a:solidFill>
                  <a:srgbClr val="004C00"/>
                </a:solidFill>
                <a:latin typeface="Times New Roman" pitchFamily="18" charset="0"/>
              </a:rPr>
              <a:t>E</a:t>
            </a:r>
            <a:r>
              <a:rPr lang="en-US" altLang="zh-CN" i="1" baseline="-25000" dirty="0" smtClean="0">
                <a:solidFill>
                  <a:srgbClr val="004C00"/>
                </a:solidFill>
                <a:latin typeface="Times New Roman" pitchFamily="18" charset="0"/>
              </a:rPr>
              <a:t>SKAU</a:t>
            </a:r>
            <a:r>
              <a:rPr lang="en-US" altLang="zh-CN" dirty="0" smtClean="0">
                <a:solidFill>
                  <a:srgbClr val="004C00"/>
                </a:solidFill>
                <a:latin typeface="Times New Roman" pitchFamily="18" charset="0"/>
              </a:rPr>
              <a:t>[</a:t>
            </a:r>
            <a:r>
              <a:rPr lang="en-US" altLang="zh-CN" i="1" dirty="0" smtClean="0">
                <a:solidFill>
                  <a:srgbClr val="0000FF"/>
                </a:solidFill>
                <a:latin typeface="Times New Roman" pitchFamily="18" charset="0"/>
              </a:rPr>
              <a:t>N</a:t>
            </a:r>
            <a:r>
              <a:rPr lang="en-US" altLang="zh-CN" i="1" baseline="-25000" dirty="0" smtClean="0">
                <a:solidFill>
                  <a:srgbClr val="0000FF"/>
                </a:solidFill>
                <a:latin typeface="Times New Roman" pitchFamily="18" charset="0"/>
              </a:rPr>
              <a:t>A</a:t>
            </a:r>
            <a:r>
              <a:rPr lang="en-US" altLang="zh-CN" dirty="0" smtClean="0">
                <a:solidFill>
                  <a:srgbClr val="004C00"/>
                </a:solidFill>
                <a:latin typeface="Times New Roman" pitchFamily="18" charset="0"/>
              </a:rPr>
              <a:t>‖</a:t>
            </a:r>
            <a:r>
              <a:rPr lang="en-US" altLang="zh-CN" i="1" dirty="0" smtClean="0">
                <a:solidFill>
                  <a:srgbClr val="004C00"/>
                </a:solidFill>
                <a:latin typeface="Times New Roman" pitchFamily="18" charset="0"/>
              </a:rPr>
              <a:t>K</a:t>
            </a:r>
            <a:r>
              <a:rPr lang="en-US" altLang="zh-CN" i="1" baseline="-25000" dirty="0" smtClean="0">
                <a:solidFill>
                  <a:srgbClr val="004C00"/>
                </a:solidFill>
                <a:latin typeface="Times New Roman" pitchFamily="18" charset="0"/>
              </a:rPr>
              <a:t>S</a:t>
            </a:r>
            <a:r>
              <a:rPr lang="en-US" altLang="zh-CN" dirty="0" smtClean="0">
                <a:solidFill>
                  <a:srgbClr val="004C00"/>
                </a:solidFill>
                <a:latin typeface="Times New Roman" pitchFamily="18" charset="0"/>
              </a:rPr>
              <a:t>‖</a:t>
            </a:r>
            <a:r>
              <a:rPr lang="en-US" altLang="zh-CN" i="1" dirty="0" smtClean="0">
                <a:solidFill>
                  <a:srgbClr val="004C00"/>
                </a:solidFill>
                <a:latin typeface="Times New Roman" pitchFamily="18" charset="0"/>
              </a:rPr>
              <a:t>ID</a:t>
            </a:r>
            <a:r>
              <a:rPr lang="en-US" altLang="zh-CN" i="1" baseline="-25000" dirty="0" smtClean="0">
                <a:solidFill>
                  <a:srgbClr val="004C00"/>
                </a:solidFill>
                <a:latin typeface="Times New Roman" pitchFamily="18" charset="0"/>
              </a:rPr>
              <a:t>B</a:t>
            </a:r>
            <a:r>
              <a:rPr lang="en-US" altLang="zh-CN" dirty="0" smtClean="0">
                <a:latin typeface="Times New Roman" pitchFamily="18" charset="0"/>
              </a:rPr>
              <a:t>]‖</a:t>
            </a:r>
            <a:r>
              <a:rPr lang="en-US" altLang="zh-CN" i="1" dirty="0" smtClean="0">
                <a:latin typeface="Times New Roman" pitchFamily="18" charset="0"/>
              </a:rPr>
              <a:t>N</a:t>
            </a:r>
            <a:r>
              <a:rPr lang="en-US" altLang="zh-CN" i="1" baseline="-25000" dirty="0" smtClean="0">
                <a:latin typeface="Times New Roman" pitchFamily="18" charset="0"/>
              </a:rPr>
              <a:t>B</a:t>
            </a:r>
            <a:r>
              <a:rPr lang="en-US" altLang="zh-CN" dirty="0" smtClean="0">
                <a:latin typeface="Times New Roman" pitchFamily="18" charset="0"/>
              </a:rPr>
              <a:t>]</a:t>
            </a:r>
          </a:p>
          <a:p>
            <a:pPr lvl="1" eaLnBrk="1" hangingPunct="1">
              <a:lnSpc>
                <a:spcPct val="100000"/>
              </a:lnSpc>
            </a:pPr>
            <a:r>
              <a:rPr lang="en-US" altLang="zh-CN" dirty="0" smtClean="0">
                <a:latin typeface="Times New Roman" pitchFamily="18" charset="0"/>
              </a:rPr>
              <a:t>⑦ A→B</a:t>
            </a:r>
            <a:r>
              <a:rPr lang="zh-CN" altLang="en-US" dirty="0" smtClean="0">
                <a:latin typeface="Times New Roman" pitchFamily="18" charset="0"/>
              </a:rPr>
              <a:t>：</a:t>
            </a:r>
            <a:r>
              <a:rPr lang="en-US" altLang="zh-CN" i="1" dirty="0" smtClean="0">
                <a:latin typeface="Times New Roman" pitchFamily="18" charset="0"/>
              </a:rPr>
              <a:t>E</a:t>
            </a:r>
            <a:r>
              <a:rPr lang="en-US" altLang="zh-CN" i="1" baseline="-25000" dirty="0" smtClean="0">
                <a:latin typeface="Times New Roman" pitchFamily="18" charset="0"/>
              </a:rPr>
              <a:t>KS</a:t>
            </a:r>
            <a:r>
              <a:rPr lang="en-US" altLang="zh-CN" dirty="0" smtClean="0">
                <a:latin typeface="Times New Roman" pitchFamily="18" charset="0"/>
              </a:rPr>
              <a:t>[</a:t>
            </a:r>
            <a:r>
              <a:rPr lang="en-US" altLang="zh-CN" i="1" dirty="0" smtClean="0">
                <a:latin typeface="Times New Roman" pitchFamily="18" charset="0"/>
              </a:rPr>
              <a:t>N</a:t>
            </a:r>
            <a:r>
              <a:rPr lang="en-US" altLang="zh-CN" i="1" baseline="-25000" dirty="0" smtClean="0">
                <a:latin typeface="Times New Roman" pitchFamily="18" charset="0"/>
              </a:rPr>
              <a:t>B</a:t>
            </a:r>
            <a:r>
              <a:rPr lang="en-US" altLang="zh-CN" dirty="0" smtClean="0">
                <a:latin typeface="Times New Roman" pitchFamily="18" charset="0"/>
              </a:rPr>
              <a:t>]</a:t>
            </a:r>
          </a:p>
          <a:p>
            <a:pPr eaLnBrk="1" hangingPunct="1">
              <a:lnSpc>
                <a:spcPct val="100000"/>
              </a:lnSpc>
            </a:pPr>
            <a:r>
              <a:rPr lang="zh-CN" altLang="en-US" dirty="0" smtClean="0">
                <a:latin typeface="Times New Roman" pitchFamily="18" charset="0"/>
              </a:rPr>
              <a:t>其中</a:t>
            </a:r>
            <a:r>
              <a:rPr lang="en-US" altLang="zh-CN" i="1" dirty="0" smtClean="0">
                <a:latin typeface="Times New Roman" pitchFamily="18" charset="0"/>
              </a:rPr>
              <a:t>SK</a:t>
            </a:r>
            <a:r>
              <a:rPr lang="en-US" altLang="zh-CN" i="1" baseline="-25000" dirty="0" smtClean="0">
                <a:latin typeface="Times New Roman" pitchFamily="18" charset="0"/>
              </a:rPr>
              <a:t>AU</a:t>
            </a:r>
            <a:r>
              <a:rPr lang="zh-CN" altLang="en-US" dirty="0" smtClean="0">
                <a:latin typeface="Times New Roman" pitchFamily="18" charset="0"/>
              </a:rPr>
              <a:t>和</a:t>
            </a:r>
            <a:r>
              <a:rPr lang="en-US" altLang="zh-CN" i="1" dirty="0" smtClean="0">
                <a:latin typeface="Times New Roman" pitchFamily="18" charset="0"/>
              </a:rPr>
              <a:t>PK</a:t>
            </a:r>
            <a:r>
              <a:rPr lang="en-US" altLang="zh-CN" i="1" baseline="-25000" dirty="0" smtClean="0">
                <a:latin typeface="Times New Roman" pitchFamily="18" charset="0"/>
              </a:rPr>
              <a:t>AU</a:t>
            </a:r>
            <a:r>
              <a:rPr lang="zh-CN" altLang="en-US" dirty="0" smtClean="0">
                <a:latin typeface="Times New Roman" pitchFamily="18" charset="0"/>
              </a:rPr>
              <a:t>分别是</a:t>
            </a:r>
            <a:r>
              <a:rPr lang="en-US" altLang="zh-CN" dirty="0" smtClean="0">
                <a:latin typeface="Times New Roman" pitchFamily="18" charset="0"/>
              </a:rPr>
              <a:t>KDC</a:t>
            </a:r>
            <a:r>
              <a:rPr lang="zh-CN" altLang="en-US" dirty="0" smtClean="0">
                <a:latin typeface="Times New Roman" pitchFamily="18" charset="0"/>
              </a:rPr>
              <a:t>的秘密钥和公开钥</a:t>
            </a:r>
          </a:p>
        </p:txBody>
      </p:sp>
      <p:sp>
        <p:nvSpPr>
          <p:cNvPr id="4" name="灯片编号占位符 3"/>
          <p:cNvSpPr>
            <a:spLocks noGrp="1"/>
          </p:cNvSpPr>
          <p:nvPr>
            <p:ph type="sldNum" sz="quarter" idx="12"/>
          </p:nvPr>
        </p:nvSpPr>
        <p:spPr>
          <a:xfrm>
            <a:off x="7391400" y="6477000"/>
            <a:ext cx="1295400" cy="304800"/>
          </a:xfrm>
        </p:spPr>
        <p:txBody>
          <a:bodyPr/>
          <a:lstStyle/>
          <a:p>
            <a:pPr>
              <a:defRPr/>
            </a:pPr>
            <a:fld id="{896E1043-1F2A-4C9B-855A-0B3264F68AF7}" type="slidenum">
              <a:rPr lang="en-US" altLang="zh-CN" smtClean="0"/>
              <a:pPr>
                <a:defRPr/>
              </a:pPr>
              <a:t>36</a:t>
            </a:fld>
            <a:r>
              <a:rPr lang="en-US" altLang="zh-CN" dirty="0" smtClean="0"/>
              <a:t>/</a:t>
            </a:r>
            <a:endParaRPr lang="en-US" altLang="zh-CN" dirty="0"/>
          </a:p>
        </p:txBody>
      </p:sp>
      <p:sp>
        <p:nvSpPr>
          <p:cNvPr id="5" name="标题 1"/>
          <p:cNvSpPr txBox="1">
            <a:spLocks/>
          </p:cNvSpPr>
          <p:nvPr/>
        </p:nvSpPr>
        <p:spPr bwMode="auto">
          <a:xfrm>
            <a:off x="533400" y="0"/>
            <a:ext cx="7696200" cy="304800"/>
          </a:xfrm>
          <a:prstGeom prst="rect">
            <a:avLst/>
          </a:prstGeom>
          <a:solidFill>
            <a:schemeClr val="accent5"/>
          </a:solidFill>
          <a:ln w="9525">
            <a:noFill/>
            <a:miter lim="800000"/>
            <a:headEnd/>
            <a:tailEnd/>
          </a:ln>
        </p:spPr>
        <p:txBody>
          <a:bodyPr vert="horz" wrap="square" lIns="91440" tIns="45720" rIns="91440" bIns="45720" numCol="1" anchor="b" anchorCtr="0" compatLnSpc="1">
            <a:prstTxWarp prst="textNoShape">
              <a:avLst/>
            </a:prstTxWarp>
          </a:bodyPr>
          <a:lstStyle/>
          <a:p>
            <a:pPr algn="l" eaLnBrk="0" hangingPunct="0">
              <a:defRPr/>
            </a:pPr>
            <a:r>
              <a:rPr lang="zh-CN" altLang="en-US" sz="1800" kern="0" dirty="0" smtClean="0">
                <a:solidFill>
                  <a:srgbClr val="004C00"/>
                </a:solidFill>
                <a:effectLst>
                  <a:outerShdw blurRad="38100" dist="38100" dir="2700000" algn="tl">
                    <a:srgbClr val="000000">
                      <a:alpha val="43137"/>
                    </a:srgbClr>
                  </a:outerShdw>
                </a:effectLst>
                <a:latin typeface="+mj-lt"/>
                <a:ea typeface="+mj-ea"/>
                <a:cs typeface="+mj-cs"/>
              </a:rPr>
              <a:t>第七章 密码协议：</a:t>
            </a:r>
            <a:r>
              <a:rPr lang="en-US" altLang="zh-CN" sz="1800" kern="0" dirty="0" smtClean="0">
                <a:solidFill>
                  <a:srgbClr val="004C00"/>
                </a:solidFill>
                <a:effectLst>
                  <a:outerShdw blurRad="38100" dist="38100" dir="2700000" algn="tl">
                    <a:srgbClr val="000000">
                      <a:alpha val="43137"/>
                    </a:srgbClr>
                  </a:outerShdw>
                </a:effectLst>
                <a:latin typeface="+mj-lt"/>
                <a:ea typeface="+mj-ea"/>
                <a:cs typeface="+mj-cs"/>
              </a:rPr>
              <a:t>7.3 </a:t>
            </a:r>
            <a:r>
              <a:rPr lang="zh-CN" altLang="en-US" sz="1800" kern="0" dirty="0" smtClean="0">
                <a:solidFill>
                  <a:srgbClr val="004C00"/>
                </a:solidFill>
                <a:effectLst>
                  <a:outerShdw blurRad="38100" dist="38100" dir="2700000" algn="tl">
                    <a:srgbClr val="000000">
                      <a:alpha val="43137"/>
                    </a:srgbClr>
                  </a:outerShdw>
                </a:effectLst>
                <a:latin typeface="+mj-lt"/>
                <a:ea typeface="+mj-ea"/>
                <a:cs typeface="+mj-cs"/>
              </a:rPr>
              <a:t>密钥建立认证协议</a:t>
            </a:r>
          </a:p>
        </p:txBody>
      </p:sp>
      <p:sp>
        <p:nvSpPr>
          <p:cNvPr id="9" name="Rectangle 3"/>
          <p:cNvSpPr txBox="1">
            <a:spLocks noChangeArrowheads="1"/>
          </p:cNvSpPr>
          <p:nvPr/>
        </p:nvSpPr>
        <p:spPr bwMode="auto">
          <a:xfrm>
            <a:off x="5562600" y="1676400"/>
            <a:ext cx="3352800" cy="2362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1" fontAlgn="base" latinLnBrk="0" hangingPunct="1">
              <a:lnSpc>
                <a:spcPct val="100000"/>
              </a:lnSpc>
              <a:spcBef>
                <a:spcPct val="40000"/>
              </a:spcBef>
              <a:spcAft>
                <a:spcPct val="10000"/>
              </a:spcAft>
              <a:buClr>
                <a:schemeClr val="tx2"/>
              </a:buClr>
              <a:buSzPct val="70000"/>
              <a:buFont typeface="Wingdings" pitchFamily="2" charset="2"/>
              <a:buChar char="Ü"/>
              <a:tabLst/>
              <a:defRPr/>
            </a:pPr>
            <a:r>
              <a:rPr kumimoji="0" lang="zh-CN" altLang="en-US" sz="2000" b="1" i="0" u="none" strike="noStrike" kern="0" cap="none" spc="0" normalizeH="0" baseline="0" noProof="0" dirty="0" smtClean="0">
                <a:ln>
                  <a:noFill/>
                </a:ln>
                <a:solidFill>
                  <a:schemeClr val="tx1"/>
                </a:solidFill>
                <a:effectLst>
                  <a:outerShdw blurRad="38100" dist="38100" dir="2700000" algn="tl">
                    <a:srgbClr val="000000">
                      <a:alpha val="43137"/>
                    </a:srgbClr>
                  </a:outerShdw>
                </a:effectLst>
                <a:uLnTx/>
                <a:uFillTx/>
                <a:latin typeface="+mn-lt"/>
                <a:ea typeface="+mn-ea"/>
                <a:cs typeface="+mn-cs"/>
              </a:rPr>
              <a:t>协议可进一步做如下改进： </a:t>
            </a:r>
            <a:r>
              <a:rPr kumimoji="0" lang="zh-CN" altLang="en-US" sz="2000" b="1" i="0" u="none" strike="noStrike" kern="0" cap="none" spc="0" normalizeH="0" baseline="0" noProof="0" dirty="0" smtClean="0">
                <a:ln>
                  <a:noFill/>
                </a:ln>
                <a:solidFill>
                  <a:srgbClr val="0000FF"/>
                </a:solidFill>
                <a:effectLst>
                  <a:outerShdw blurRad="38100" dist="38100" dir="2700000" algn="tl">
                    <a:srgbClr val="000000">
                      <a:alpha val="43137"/>
                    </a:srgbClr>
                  </a:outerShdw>
                </a:effectLst>
                <a:uLnTx/>
                <a:uFillTx/>
                <a:latin typeface="+mn-lt"/>
                <a:ea typeface="+mn-ea"/>
                <a:cs typeface="+mn-cs"/>
              </a:rPr>
              <a:t>在第⑤、⑥两步出现</a:t>
            </a:r>
            <a:r>
              <a:rPr kumimoji="0" lang="en-US" altLang="zh-CN" sz="2000" b="1" i="1" u="none" strike="noStrike" kern="0" cap="none" spc="0" normalizeH="0" baseline="0" noProof="0" dirty="0" smtClean="0">
                <a:ln>
                  <a:noFill/>
                </a:ln>
                <a:solidFill>
                  <a:srgbClr val="0000FF"/>
                </a:solidFill>
                <a:effectLst>
                  <a:outerShdw blurRad="38100" dist="38100" dir="2700000" algn="tl">
                    <a:srgbClr val="000000">
                      <a:alpha val="43137"/>
                    </a:srgbClr>
                  </a:outerShdw>
                </a:effectLst>
                <a:uLnTx/>
                <a:uFillTx/>
                <a:latin typeface="+mn-lt"/>
                <a:ea typeface="+mn-ea"/>
                <a:cs typeface="+mn-cs"/>
              </a:rPr>
              <a:t>N</a:t>
            </a:r>
            <a:r>
              <a:rPr kumimoji="0" lang="en-US" altLang="zh-CN" sz="2000" b="1" i="1" u="none" strike="noStrike" kern="0" cap="none" spc="0" normalizeH="0" baseline="-25000" noProof="0" dirty="0" smtClean="0">
                <a:ln>
                  <a:noFill/>
                </a:ln>
                <a:solidFill>
                  <a:srgbClr val="0000FF"/>
                </a:solidFill>
                <a:effectLst>
                  <a:outerShdw blurRad="38100" dist="38100" dir="2700000" algn="tl">
                    <a:srgbClr val="000000">
                      <a:alpha val="43137"/>
                    </a:srgbClr>
                  </a:outerShdw>
                </a:effectLst>
                <a:uLnTx/>
                <a:uFillTx/>
                <a:latin typeface="+mn-lt"/>
                <a:ea typeface="+mn-ea"/>
                <a:cs typeface="+mn-cs"/>
              </a:rPr>
              <a:t>A</a:t>
            </a:r>
            <a:r>
              <a:rPr kumimoji="0" lang="zh-CN" altLang="en-US" sz="2000" b="1" i="0" u="none" strike="noStrike" kern="0" cap="none" spc="0" normalizeH="0" baseline="0" noProof="0" dirty="0" smtClean="0">
                <a:ln>
                  <a:noFill/>
                </a:ln>
                <a:solidFill>
                  <a:srgbClr val="0000FF"/>
                </a:solidFill>
                <a:effectLst>
                  <a:outerShdw blurRad="38100" dist="38100" dir="2700000" algn="tl">
                    <a:srgbClr val="000000">
                      <a:alpha val="43137"/>
                    </a:srgbClr>
                  </a:outerShdw>
                </a:effectLst>
                <a:uLnTx/>
                <a:uFillTx/>
                <a:latin typeface="+mn-lt"/>
                <a:ea typeface="+mn-ea"/>
                <a:cs typeface="+mn-cs"/>
              </a:rPr>
              <a:t>的地方加上</a:t>
            </a:r>
            <a:r>
              <a:rPr kumimoji="0" lang="en-US" altLang="zh-CN" sz="2000" b="1" i="1" u="none" strike="noStrike" kern="0" cap="none" spc="0" normalizeH="0" baseline="0" noProof="0" dirty="0" smtClean="0">
                <a:ln>
                  <a:noFill/>
                </a:ln>
                <a:solidFill>
                  <a:srgbClr val="0000FF"/>
                </a:solidFill>
                <a:effectLst>
                  <a:outerShdw blurRad="38100" dist="38100" dir="2700000" algn="tl">
                    <a:srgbClr val="000000">
                      <a:alpha val="43137"/>
                    </a:srgbClr>
                  </a:outerShdw>
                </a:effectLst>
                <a:uLnTx/>
                <a:uFillTx/>
                <a:latin typeface="+mn-lt"/>
                <a:ea typeface="+mn-ea"/>
                <a:cs typeface="+mn-cs"/>
              </a:rPr>
              <a:t>ID</a:t>
            </a:r>
            <a:r>
              <a:rPr kumimoji="0" lang="en-US" altLang="zh-CN" sz="2000" b="1" i="1" u="none" strike="noStrike" kern="0" cap="none" spc="0" normalizeH="0" baseline="-25000" noProof="0" dirty="0" smtClean="0">
                <a:ln>
                  <a:noFill/>
                </a:ln>
                <a:solidFill>
                  <a:srgbClr val="0000FF"/>
                </a:solidFill>
                <a:effectLst>
                  <a:outerShdw blurRad="38100" dist="38100" dir="2700000" algn="tl">
                    <a:srgbClr val="000000">
                      <a:alpha val="43137"/>
                    </a:srgbClr>
                  </a:outerShdw>
                </a:effectLst>
                <a:uLnTx/>
                <a:uFillTx/>
                <a:latin typeface="+mn-lt"/>
                <a:ea typeface="+mn-ea"/>
                <a:cs typeface="+mn-cs"/>
              </a:rPr>
              <a:t>A</a:t>
            </a:r>
            <a:r>
              <a:rPr kumimoji="0" lang="zh-CN" altLang="en-US" sz="2000" b="1" i="0" u="none" strike="noStrike" kern="0" cap="none" spc="0" normalizeH="0" baseline="0" noProof="0" dirty="0" smtClean="0">
                <a:ln>
                  <a:noFill/>
                </a:ln>
                <a:solidFill>
                  <a:schemeClr val="tx1"/>
                </a:solidFill>
                <a:effectLst>
                  <a:outerShdw blurRad="38100" dist="38100" dir="2700000" algn="tl">
                    <a:srgbClr val="000000">
                      <a:alpha val="43137"/>
                    </a:srgbClr>
                  </a:outerShdw>
                </a:effectLst>
                <a:uLnTx/>
                <a:uFillTx/>
                <a:latin typeface="+mn-lt"/>
                <a:ea typeface="+mn-ea"/>
                <a:cs typeface="+mn-cs"/>
              </a:rPr>
              <a:t>，以说明</a:t>
            </a:r>
            <a:r>
              <a:rPr kumimoji="0" lang="en-US" altLang="zh-CN" sz="2000" b="1" i="1" u="none" strike="noStrike" kern="0" cap="none" spc="0" normalizeH="0" baseline="0" noProof="0" dirty="0" smtClean="0">
                <a:ln>
                  <a:noFill/>
                </a:ln>
                <a:solidFill>
                  <a:schemeClr val="tx1"/>
                </a:solidFill>
                <a:effectLst>
                  <a:outerShdw blurRad="38100" dist="38100" dir="2700000" algn="tl">
                    <a:srgbClr val="000000">
                      <a:alpha val="43137"/>
                    </a:srgbClr>
                  </a:outerShdw>
                </a:effectLst>
                <a:uLnTx/>
                <a:uFillTx/>
                <a:latin typeface="+mn-lt"/>
                <a:ea typeface="+mn-ea"/>
                <a:cs typeface="+mn-cs"/>
              </a:rPr>
              <a:t>N</a:t>
            </a:r>
            <a:r>
              <a:rPr kumimoji="0" lang="en-US" altLang="zh-CN" sz="2000" b="1" i="1" u="none" strike="noStrike" kern="0" cap="none" spc="0" normalizeH="0" baseline="-25000" noProof="0" dirty="0" smtClean="0">
                <a:ln>
                  <a:noFill/>
                </a:ln>
                <a:solidFill>
                  <a:schemeClr val="tx1"/>
                </a:solidFill>
                <a:effectLst>
                  <a:outerShdw blurRad="38100" dist="38100" dir="2700000" algn="tl">
                    <a:srgbClr val="000000">
                      <a:alpha val="43137"/>
                    </a:srgbClr>
                  </a:outerShdw>
                </a:effectLst>
                <a:uLnTx/>
                <a:uFillTx/>
                <a:latin typeface="+mn-lt"/>
                <a:ea typeface="+mn-ea"/>
                <a:cs typeface="+mn-cs"/>
              </a:rPr>
              <a:t>A</a:t>
            </a:r>
            <a:r>
              <a:rPr kumimoji="0" lang="zh-CN" altLang="en-US" sz="2000" b="1" i="0" u="none" strike="noStrike" kern="0" cap="none" spc="0" normalizeH="0" baseline="0" noProof="0" dirty="0" smtClean="0">
                <a:ln>
                  <a:noFill/>
                </a:ln>
                <a:solidFill>
                  <a:schemeClr val="tx1"/>
                </a:solidFill>
                <a:effectLst>
                  <a:outerShdw blurRad="38100" dist="38100" dir="2700000" algn="tl">
                    <a:srgbClr val="000000">
                      <a:alpha val="43137"/>
                    </a:srgbClr>
                  </a:outerShdw>
                </a:effectLst>
                <a:uLnTx/>
                <a:uFillTx/>
                <a:latin typeface="+mn-lt"/>
                <a:ea typeface="+mn-ea"/>
                <a:cs typeface="+mn-cs"/>
              </a:rPr>
              <a:t>的确是由</a:t>
            </a:r>
            <a:r>
              <a:rPr kumimoji="0" lang="en-US" altLang="zh-CN" sz="2000" b="1" i="0" u="none" strike="noStrike" kern="0" cap="none" spc="0" normalizeH="0" baseline="0" noProof="0" dirty="0" smtClean="0">
                <a:ln>
                  <a:noFill/>
                </a:ln>
                <a:solidFill>
                  <a:schemeClr val="tx1"/>
                </a:solidFill>
                <a:effectLst>
                  <a:outerShdw blurRad="38100" dist="38100" dir="2700000" algn="tl">
                    <a:srgbClr val="000000">
                      <a:alpha val="43137"/>
                    </a:srgbClr>
                  </a:outerShdw>
                </a:effectLst>
                <a:uLnTx/>
                <a:uFillTx/>
                <a:latin typeface="+mn-lt"/>
                <a:ea typeface="+mn-ea"/>
                <a:cs typeface="+mn-cs"/>
              </a:rPr>
              <a:t>A</a:t>
            </a:r>
            <a:r>
              <a:rPr kumimoji="0" lang="zh-CN" altLang="en-US" sz="2000" b="1" i="0" u="none" strike="noStrike" kern="0" cap="none" spc="0" normalizeH="0" baseline="0" noProof="0" dirty="0" smtClean="0">
                <a:ln>
                  <a:noFill/>
                </a:ln>
                <a:solidFill>
                  <a:schemeClr val="tx1"/>
                </a:solidFill>
                <a:effectLst>
                  <a:outerShdw blurRad="38100" dist="38100" dir="2700000" algn="tl">
                    <a:srgbClr val="000000">
                      <a:alpha val="43137"/>
                    </a:srgbClr>
                  </a:outerShdw>
                </a:effectLst>
                <a:uLnTx/>
                <a:uFillTx/>
                <a:latin typeface="+mn-lt"/>
                <a:ea typeface="+mn-ea"/>
                <a:cs typeface="+mn-cs"/>
              </a:rPr>
              <a:t>产生的而不是其他人产生的，这时</a:t>
            </a:r>
            <a:r>
              <a:rPr kumimoji="0" lang="en-US" altLang="zh-CN" sz="2000" b="1" i="0" u="none" strike="noStrike" kern="0" cap="none" spc="0" normalizeH="0" baseline="0" noProof="0" dirty="0" smtClean="0">
                <a:ln>
                  <a:noFill/>
                </a:ln>
                <a:solidFill>
                  <a:srgbClr val="0000FF"/>
                </a:solidFill>
                <a:effectLst>
                  <a:outerShdw blurRad="38100" dist="38100" dir="2700000" algn="tl">
                    <a:srgbClr val="000000">
                      <a:alpha val="43137"/>
                    </a:srgbClr>
                  </a:outerShdw>
                </a:effectLst>
                <a:uLnTx/>
                <a:uFillTx/>
                <a:latin typeface="+mn-lt"/>
                <a:ea typeface="+mn-ea"/>
                <a:cs typeface="+mn-cs"/>
              </a:rPr>
              <a:t>{</a:t>
            </a:r>
            <a:r>
              <a:rPr kumimoji="0" lang="en-US" altLang="zh-CN" sz="2000" b="1" i="1" u="none" strike="noStrike" kern="0" cap="none" spc="0" normalizeH="0" baseline="0" noProof="0" dirty="0" smtClean="0">
                <a:ln>
                  <a:noFill/>
                </a:ln>
                <a:solidFill>
                  <a:srgbClr val="0000FF"/>
                </a:solidFill>
                <a:effectLst>
                  <a:outerShdw blurRad="38100" dist="38100" dir="2700000" algn="tl">
                    <a:srgbClr val="000000">
                      <a:alpha val="43137"/>
                    </a:srgbClr>
                  </a:outerShdw>
                </a:effectLst>
                <a:uLnTx/>
                <a:uFillTx/>
                <a:latin typeface="+mn-lt"/>
                <a:ea typeface="+mn-ea"/>
                <a:cs typeface="+mn-cs"/>
              </a:rPr>
              <a:t>ID</a:t>
            </a:r>
            <a:r>
              <a:rPr kumimoji="0" lang="en-US" altLang="zh-CN" sz="2000" b="1" i="1" u="none" strike="noStrike" kern="0" cap="none" spc="0" normalizeH="0" baseline="-25000" noProof="0" dirty="0" smtClean="0">
                <a:ln>
                  <a:noFill/>
                </a:ln>
                <a:solidFill>
                  <a:srgbClr val="0000FF"/>
                </a:solidFill>
                <a:effectLst>
                  <a:outerShdw blurRad="38100" dist="38100" dir="2700000" algn="tl">
                    <a:srgbClr val="000000">
                      <a:alpha val="43137"/>
                    </a:srgbClr>
                  </a:outerShdw>
                </a:effectLst>
                <a:uLnTx/>
                <a:uFillTx/>
                <a:latin typeface="+mn-lt"/>
                <a:ea typeface="+mn-ea"/>
                <a:cs typeface="+mn-cs"/>
              </a:rPr>
              <a:t>A</a:t>
            </a:r>
            <a:r>
              <a:rPr kumimoji="0" lang="zh-CN" altLang="en-US" sz="2000" b="1" i="0" u="none" strike="noStrike" kern="0" cap="none" spc="0" normalizeH="0" baseline="0" noProof="0" dirty="0" smtClean="0">
                <a:ln>
                  <a:noFill/>
                </a:ln>
                <a:solidFill>
                  <a:srgbClr val="0000FF"/>
                </a:solidFill>
                <a:effectLst>
                  <a:outerShdw blurRad="38100" dist="38100" dir="2700000" algn="tl">
                    <a:srgbClr val="000000">
                      <a:alpha val="43137"/>
                    </a:srgbClr>
                  </a:outerShdw>
                </a:effectLst>
                <a:uLnTx/>
                <a:uFillTx/>
                <a:latin typeface="+mn-lt"/>
                <a:ea typeface="+mn-ea"/>
                <a:cs typeface="+mn-cs"/>
              </a:rPr>
              <a:t>，</a:t>
            </a:r>
            <a:r>
              <a:rPr kumimoji="0" lang="en-US" altLang="zh-CN" sz="2000" b="1" i="1" u="none" strike="noStrike" kern="0" cap="none" spc="0" normalizeH="0" baseline="0" noProof="0" dirty="0" smtClean="0">
                <a:ln>
                  <a:noFill/>
                </a:ln>
                <a:solidFill>
                  <a:srgbClr val="0000FF"/>
                </a:solidFill>
                <a:effectLst>
                  <a:outerShdw blurRad="38100" dist="38100" dir="2700000" algn="tl">
                    <a:srgbClr val="000000">
                      <a:alpha val="43137"/>
                    </a:srgbClr>
                  </a:outerShdw>
                </a:effectLst>
                <a:uLnTx/>
                <a:uFillTx/>
                <a:latin typeface="+mn-lt"/>
                <a:ea typeface="+mn-ea"/>
                <a:cs typeface="+mn-cs"/>
              </a:rPr>
              <a:t>N</a:t>
            </a:r>
            <a:r>
              <a:rPr kumimoji="0" lang="en-US" altLang="zh-CN" sz="2000" b="1" i="1" u="none" strike="noStrike" kern="0" cap="none" spc="0" normalizeH="0" baseline="-25000" noProof="0" dirty="0" smtClean="0">
                <a:ln>
                  <a:noFill/>
                </a:ln>
                <a:solidFill>
                  <a:srgbClr val="0000FF"/>
                </a:solidFill>
                <a:effectLst>
                  <a:outerShdw blurRad="38100" dist="38100" dir="2700000" algn="tl">
                    <a:srgbClr val="000000">
                      <a:alpha val="43137"/>
                    </a:srgbClr>
                  </a:outerShdw>
                </a:effectLst>
                <a:uLnTx/>
                <a:uFillTx/>
                <a:latin typeface="+mn-lt"/>
                <a:ea typeface="+mn-ea"/>
                <a:cs typeface="+mn-cs"/>
              </a:rPr>
              <a:t>A</a:t>
            </a:r>
            <a:r>
              <a:rPr kumimoji="0" lang="en-US" altLang="zh-CN" sz="2000" b="1" i="0" u="none" strike="noStrike" kern="0" cap="none" spc="0" normalizeH="0" baseline="0" noProof="0" dirty="0" smtClean="0">
                <a:ln>
                  <a:noFill/>
                </a:ln>
                <a:solidFill>
                  <a:srgbClr val="0000FF"/>
                </a:solidFill>
                <a:effectLst>
                  <a:outerShdw blurRad="38100" dist="38100" dir="2700000" algn="tl">
                    <a:srgbClr val="000000">
                      <a:alpha val="43137"/>
                    </a:srgbClr>
                  </a:outerShdw>
                </a:effectLst>
                <a:uLnTx/>
                <a:uFillTx/>
                <a:latin typeface="+mn-lt"/>
                <a:ea typeface="+mn-ea"/>
                <a:cs typeface="+mn-cs"/>
              </a:rPr>
              <a:t>}</a:t>
            </a:r>
            <a:r>
              <a:rPr kumimoji="0" lang="zh-CN" altLang="en-US" sz="2000" b="1" i="0" u="none" strike="noStrike" kern="0" cap="none" spc="0" normalizeH="0" baseline="0" noProof="0" dirty="0" smtClean="0">
                <a:ln>
                  <a:noFill/>
                </a:ln>
                <a:solidFill>
                  <a:srgbClr val="0000FF"/>
                </a:solidFill>
                <a:effectLst>
                  <a:outerShdw blurRad="38100" dist="38100" dir="2700000" algn="tl">
                    <a:srgbClr val="000000">
                      <a:alpha val="43137"/>
                    </a:srgbClr>
                  </a:outerShdw>
                </a:effectLst>
                <a:uLnTx/>
                <a:uFillTx/>
                <a:latin typeface="+mn-lt"/>
                <a:ea typeface="+mn-ea"/>
                <a:cs typeface="+mn-cs"/>
              </a:rPr>
              <a:t>就可惟一地识别</a:t>
            </a:r>
            <a:r>
              <a:rPr kumimoji="0" lang="en-US" altLang="zh-CN" sz="2000" b="1" i="0" u="none" strike="noStrike" kern="0" cap="none" spc="0" normalizeH="0" baseline="0" noProof="0" dirty="0" smtClean="0">
                <a:ln>
                  <a:noFill/>
                </a:ln>
                <a:solidFill>
                  <a:srgbClr val="0000FF"/>
                </a:solidFill>
                <a:effectLst>
                  <a:outerShdw blurRad="38100" dist="38100" dir="2700000" algn="tl">
                    <a:srgbClr val="000000">
                      <a:alpha val="43137"/>
                    </a:srgbClr>
                  </a:outerShdw>
                </a:effectLst>
                <a:uLnTx/>
                <a:uFillTx/>
                <a:latin typeface="+mn-lt"/>
                <a:ea typeface="+mn-ea"/>
                <a:cs typeface="+mn-cs"/>
              </a:rPr>
              <a:t>A</a:t>
            </a:r>
            <a:r>
              <a:rPr kumimoji="0" lang="zh-CN" altLang="en-US" sz="2000" b="1" i="0" u="none" strike="noStrike" kern="0" cap="none" spc="0" normalizeH="0" baseline="0" noProof="0" dirty="0" smtClean="0">
                <a:ln>
                  <a:noFill/>
                </a:ln>
                <a:solidFill>
                  <a:srgbClr val="0000FF"/>
                </a:solidFill>
                <a:effectLst>
                  <a:outerShdw blurRad="38100" dist="38100" dir="2700000" algn="tl">
                    <a:srgbClr val="000000">
                      <a:alpha val="43137"/>
                    </a:srgbClr>
                  </a:outerShdw>
                </a:effectLst>
                <a:uLnTx/>
                <a:uFillTx/>
                <a:latin typeface="+mn-lt"/>
                <a:ea typeface="+mn-ea"/>
                <a:cs typeface="+mn-cs"/>
              </a:rPr>
              <a:t>发出的连接请求</a:t>
            </a: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7.3.3 </a:t>
            </a:r>
            <a:r>
              <a:rPr lang="en-US" altLang="zh-CN" dirty="0" err="1" smtClean="0"/>
              <a:t>Diffie</a:t>
            </a:r>
            <a:r>
              <a:rPr lang="en-US" altLang="zh-CN" dirty="0" smtClean="0"/>
              <a:t>-Hellman </a:t>
            </a:r>
            <a:r>
              <a:rPr lang="zh-CN" altLang="en-US" dirty="0" smtClean="0"/>
              <a:t>密钥交换</a:t>
            </a:r>
            <a:endParaRPr lang="zh-CN" altLang="en-US" dirty="0"/>
          </a:p>
        </p:txBody>
      </p:sp>
      <p:sp>
        <p:nvSpPr>
          <p:cNvPr id="3" name="内容占位符 2"/>
          <p:cNvSpPr>
            <a:spLocks noGrp="1"/>
          </p:cNvSpPr>
          <p:nvPr>
            <p:ph idx="1"/>
          </p:nvPr>
        </p:nvSpPr>
        <p:spPr>
          <a:xfrm>
            <a:off x="457200" y="914400"/>
            <a:ext cx="8382000" cy="5638800"/>
          </a:xfrm>
        </p:spPr>
        <p:txBody>
          <a:bodyPr/>
          <a:lstStyle/>
          <a:p>
            <a:pPr>
              <a:lnSpc>
                <a:spcPct val="110000"/>
              </a:lnSpc>
            </a:pPr>
            <a:r>
              <a:rPr lang="en-US" altLang="zh-CN" sz="2400" dirty="0" smtClean="0">
                <a:latin typeface="Times New Roman" pitchFamily="18" charset="0"/>
              </a:rPr>
              <a:t>DH</a:t>
            </a:r>
            <a:r>
              <a:rPr lang="zh-CN" altLang="en-US" sz="2400" dirty="0" smtClean="0">
                <a:latin typeface="Times New Roman" pitchFamily="18" charset="0"/>
              </a:rPr>
              <a:t>密钥交换是</a:t>
            </a:r>
            <a:r>
              <a:rPr lang="en-US" altLang="zh-CN" sz="2400" dirty="0" err="1" smtClean="0">
                <a:latin typeface="Times New Roman" pitchFamily="18" charset="0"/>
              </a:rPr>
              <a:t>W.Diffie</a:t>
            </a:r>
            <a:r>
              <a:rPr lang="zh-CN" altLang="en-US" sz="2400" dirty="0" smtClean="0">
                <a:latin typeface="Times New Roman" pitchFamily="18" charset="0"/>
              </a:rPr>
              <a:t>和</a:t>
            </a:r>
            <a:r>
              <a:rPr lang="en-US" altLang="zh-CN" sz="2400" dirty="0" err="1" smtClean="0">
                <a:latin typeface="Times New Roman" pitchFamily="18" charset="0"/>
              </a:rPr>
              <a:t>M.Hellman</a:t>
            </a:r>
            <a:r>
              <a:rPr lang="zh-CN" altLang="en-US" sz="2400" dirty="0" smtClean="0">
                <a:latin typeface="Times New Roman" pitchFamily="18" charset="0"/>
              </a:rPr>
              <a:t>于</a:t>
            </a:r>
            <a:r>
              <a:rPr lang="en-US" altLang="zh-CN" sz="2400" dirty="0" smtClean="0">
                <a:latin typeface="Times New Roman" pitchFamily="18" charset="0"/>
              </a:rPr>
              <a:t>1976</a:t>
            </a:r>
            <a:r>
              <a:rPr lang="zh-CN" altLang="en-US" sz="2400" dirty="0" smtClean="0">
                <a:latin typeface="Times New Roman" pitchFamily="18" charset="0"/>
              </a:rPr>
              <a:t>年提出的第一个公钥密码算法，已在很多商业产品中得以应用</a:t>
            </a:r>
          </a:p>
          <a:p>
            <a:pPr lvl="1">
              <a:lnSpc>
                <a:spcPct val="110000"/>
              </a:lnSpc>
            </a:pPr>
            <a:r>
              <a:rPr lang="zh-CN" altLang="en-US" sz="2000" dirty="0" smtClean="0">
                <a:latin typeface="Times New Roman" pitchFamily="18" charset="0"/>
              </a:rPr>
              <a:t>算法的唯一目的是使得两个用户能够安全地交换密钥，得到一个共享地会话密钥，</a:t>
            </a:r>
            <a:r>
              <a:rPr lang="zh-CN" altLang="en-US" sz="2000" dirty="0" smtClean="0">
                <a:solidFill>
                  <a:srgbClr val="0000FF"/>
                </a:solidFill>
                <a:latin typeface="Times New Roman" pitchFamily="18" charset="0"/>
              </a:rPr>
              <a:t>算法本身不能用于加、解密</a:t>
            </a:r>
            <a:endParaRPr lang="zh-CN" altLang="en-US" sz="2000" dirty="0" smtClean="0">
              <a:latin typeface="Times New Roman" pitchFamily="18" charset="0"/>
            </a:endParaRPr>
          </a:p>
          <a:p>
            <a:pPr lvl="1">
              <a:lnSpc>
                <a:spcPct val="110000"/>
              </a:lnSpc>
            </a:pPr>
            <a:r>
              <a:rPr lang="zh-CN" altLang="en-US" sz="2000" dirty="0" smtClean="0">
                <a:solidFill>
                  <a:srgbClr val="0000FF"/>
                </a:solidFill>
                <a:latin typeface="Times New Roman" pitchFamily="18" charset="0"/>
              </a:rPr>
              <a:t>算法的安全性基于求离散对数的困难性</a:t>
            </a:r>
            <a:endParaRPr lang="zh-CN" altLang="en-US" sz="2000" dirty="0" smtClean="0">
              <a:latin typeface="Times New Roman" pitchFamily="18" charset="0"/>
            </a:endParaRPr>
          </a:p>
          <a:p>
            <a:pPr lvl="1">
              <a:lnSpc>
                <a:spcPct val="110000"/>
              </a:lnSpc>
            </a:pPr>
            <a:r>
              <a:rPr lang="zh-CN" altLang="en-US" sz="2000" dirty="0" smtClean="0">
                <a:latin typeface="Times New Roman" pitchFamily="18" charset="0"/>
              </a:rPr>
              <a:t>过程如图，其中</a:t>
            </a:r>
            <a:r>
              <a:rPr lang="en-US" altLang="zh-CN" sz="2000" i="1" dirty="0" smtClean="0">
                <a:latin typeface="Times New Roman" pitchFamily="18" charset="0"/>
              </a:rPr>
              <a:t>p</a:t>
            </a:r>
            <a:r>
              <a:rPr lang="zh-CN" altLang="en-US" sz="2000" dirty="0" smtClean="0">
                <a:latin typeface="Times New Roman" pitchFamily="18" charset="0"/>
              </a:rPr>
              <a:t>是大素数，</a:t>
            </a:r>
            <a:r>
              <a:rPr lang="en-US" altLang="zh-CN" sz="2000" i="1" dirty="0" smtClean="0">
                <a:latin typeface="Times New Roman" pitchFamily="18" charset="0"/>
              </a:rPr>
              <a:t>a</a:t>
            </a:r>
            <a:r>
              <a:rPr lang="zh-CN" altLang="en-US" sz="2000" dirty="0" smtClean="0">
                <a:latin typeface="Times New Roman" pitchFamily="18" charset="0"/>
              </a:rPr>
              <a:t>是</a:t>
            </a:r>
            <a:r>
              <a:rPr lang="en-US" altLang="zh-CN" sz="2000" i="1" dirty="0" smtClean="0">
                <a:latin typeface="Times New Roman" pitchFamily="18" charset="0"/>
              </a:rPr>
              <a:t>p</a:t>
            </a:r>
            <a:r>
              <a:rPr lang="zh-CN" altLang="en-US" sz="2000" dirty="0" smtClean="0">
                <a:latin typeface="Times New Roman" pitchFamily="18" charset="0"/>
              </a:rPr>
              <a:t>的本原根，</a:t>
            </a:r>
            <a:r>
              <a:rPr lang="en-US" altLang="zh-CN" sz="2000" i="1" dirty="0" smtClean="0">
                <a:latin typeface="Times New Roman" pitchFamily="18" charset="0"/>
              </a:rPr>
              <a:t>p</a:t>
            </a:r>
            <a:r>
              <a:rPr lang="zh-CN" altLang="en-US" sz="2000" dirty="0" smtClean="0">
                <a:latin typeface="Times New Roman" pitchFamily="18" charset="0"/>
              </a:rPr>
              <a:t>和</a:t>
            </a:r>
            <a:r>
              <a:rPr lang="en-US" altLang="zh-CN" sz="2000" i="1" dirty="0" smtClean="0">
                <a:latin typeface="Times New Roman" pitchFamily="18" charset="0"/>
              </a:rPr>
              <a:t>a</a:t>
            </a:r>
            <a:r>
              <a:rPr lang="zh-CN" altLang="en-US" sz="2000" dirty="0" smtClean="0">
                <a:latin typeface="Times New Roman" pitchFamily="18" charset="0"/>
              </a:rPr>
              <a:t>作为公开的全程元素</a:t>
            </a:r>
            <a:endParaRPr lang="zh-CN" altLang="en-US" dirty="0">
              <a:latin typeface="Times New Roman" pitchFamily="18" charset="0"/>
            </a:endParaRPr>
          </a:p>
        </p:txBody>
      </p:sp>
      <p:sp>
        <p:nvSpPr>
          <p:cNvPr id="4" name="灯片编号占位符 3"/>
          <p:cNvSpPr>
            <a:spLocks noGrp="1"/>
          </p:cNvSpPr>
          <p:nvPr>
            <p:ph type="sldNum" sz="quarter" idx="12"/>
          </p:nvPr>
        </p:nvSpPr>
        <p:spPr>
          <a:xfrm>
            <a:off x="7391400" y="6477000"/>
            <a:ext cx="1295400" cy="304800"/>
          </a:xfrm>
        </p:spPr>
        <p:txBody>
          <a:bodyPr/>
          <a:lstStyle/>
          <a:p>
            <a:pPr>
              <a:defRPr/>
            </a:pPr>
            <a:fld id="{896E1043-1F2A-4C9B-855A-0B3264F68AF7}" type="slidenum">
              <a:rPr lang="en-US" altLang="zh-CN" smtClean="0"/>
              <a:pPr>
                <a:defRPr/>
              </a:pPr>
              <a:t>37</a:t>
            </a:fld>
            <a:r>
              <a:rPr lang="en-US" altLang="zh-CN" dirty="0" smtClean="0"/>
              <a:t>/</a:t>
            </a:r>
            <a:endParaRPr lang="en-US" altLang="zh-CN" dirty="0"/>
          </a:p>
        </p:txBody>
      </p:sp>
      <p:sp>
        <p:nvSpPr>
          <p:cNvPr id="5" name="标题 1"/>
          <p:cNvSpPr txBox="1">
            <a:spLocks/>
          </p:cNvSpPr>
          <p:nvPr/>
        </p:nvSpPr>
        <p:spPr bwMode="auto">
          <a:xfrm>
            <a:off x="533400" y="0"/>
            <a:ext cx="7696200" cy="304800"/>
          </a:xfrm>
          <a:prstGeom prst="rect">
            <a:avLst/>
          </a:prstGeom>
          <a:solidFill>
            <a:schemeClr val="accent5"/>
          </a:solidFill>
          <a:ln w="9525">
            <a:noFill/>
            <a:miter lim="800000"/>
            <a:headEnd/>
            <a:tailEnd/>
          </a:ln>
        </p:spPr>
        <p:txBody>
          <a:bodyPr vert="horz" wrap="square" lIns="91440" tIns="45720" rIns="91440" bIns="45720" numCol="1" anchor="b" anchorCtr="0" compatLnSpc="1">
            <a:prstTxWarp prst="textNoShape">
              <a:avLst/>
            </a:prstTxWarp>
          </a:bodyPr>
          <a:lstStyle/>
          <a:p>
            <a:pPr algn="l" eaLnBrk="0" hangingPunct="0">
              <a:defRPr/>
            </a:pPr>
            <a:r>
              <a:rPr lang="zh-CN" altLang="en-US" sz="1800" kern="0" dirty="0" smtClean="0">
                <a:solidFill>
                  <a:srgbClr val="004C00"/>
                </a:solidFill>
                <a:effectLst>
                  <a:outerShdw blurRad="38100" dist="38100" dir="2700000" algn="tl">
                    <a:srgbClr val="000000">
                      <a:alpha val="43137"/>
                    </a:srgbClr>
                  </a:outerShdw>
                </a:effectLst>
                <a:latin typeface="+mj-lt"/>
                <a:ea typeface="+mj-ea"/>
                <a:cs typeface="+mj-cs"/>
              </a:rPr>
              <a:t>第七章 密码协议：</a:t>
            </a:r>
            <a:r>
              <a:rPr lang="en-US" altLang="zh-CN" sz="1800" kern="0" dirty="0" smtClean="0">
                <a:solidFill>
                  <a:srgbClr val="004C00"/>
                </a:solidFill>
                <a:effectLst>
                  <a:outerShdw blurRad="38100" dist="38100" dir="2700000" algn="tl">
                    <a:srgbClr val="000000">
                      <a:alpha val="43137"/>
                    </a:srgbClr>
                  </a:outerShdw>
                </a:effectLst>
                <a:latin typeface="+mj-lt"/>
                <a:ea typeface="+mj-ea"/>
                <a:cs typeface="+mj-cs"/>
              </a:rPr>
              <a:t>7.3 </a:t>
            </a:r>
            <a:r>
              <a:rPr lang="zh-CN" altLang="en-US" sz="1800" kern="0" dirty="0" smtClean="0">
                <a:solidFill>
                  <a:srgbClr val="004C00"/>
                </a:solidFill>
                <a:effectLst>
                  <a:outerShdw blurRad="38100" dist="38100" dir="2700000" algn="tl">
                    <a:srgbClr val="000000">
                      <a:alpha val="43137"/>
                    </a:srgbClr>
                  </a:outerShdw>
                </a:effectLst>
                <a:latin typeface="+mj-lt"/>
                <a:ea typeface="+mj-ea"/>
                <a:cs typeface="+mj-cs"/>
              </a:rPr>
              <a:t>密钥建立认证协议</a:t>
            </a:r>
          </a:p>
        </p:txBody>
      </p:sp>
      <p:graphicFrame>
        <p:nvGraphicFramePr>
          <p:cNvPr id="947202" name="Object 2"/>
          <p:cNvGraphicFramePr>
            <a:graphicFrameLocks noChangeAspect="1"/>
          </p:cNvGraphicFramePr>
          <p:nvPr/>
        </p:nvGraphicFramePr>
        <p:xfrm>
          <a:off x="1828800" y="3810000"/>
          <a:ext cx="6553200" cy="2889250"/>
        </p:xfrm>
        <a:graphic>
          <a:graphicData uri="http://schemas.openxmlformats.org/presentationml/2006/ole">
            <p:oleObj spid="_x0000_s947226" name="Visio" r:id="rId3" imgW="3526726" imgH="1885607" progId="Visio.Drawing.11">
              <p:embed/>
            </p:oleObj>
          </a:graphicData>
        </a:graphic>
      </p:graphicFrame>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7.3.3 </a:t>
            </a:r>
            <a:r>
              <a:rPr lang="en-US" altLang="zh-CN" dirty="0" err="1" smtClean="0"/>
              <a:t>Diffie</a:t>
            </a:r>
            <a:r>
              <a:rPr lang="en-US" altLang="zh-CN" dirty="0" smtClean="0"/>
              <a:t>-Hellman </a:t>
            </a:r>
            <a:r>
              <a:rPr lang="zh-CN" altLang="en-US" dirty="0" smtClean="0"/>
              <a:t>密钥交换</a:t>
            </a:r>
            <a:endParaRPr lang="zh-CN" altLang="en-US" dirty="0"/>
          </a:p>
        </p:txBody>
      </p:sp>
      <p:sp>
        <p:nvSpPr>
          <p:cNvPr id="4" name="灯片编号占位符 3"/>
          <p:cNvSpPr>
            <a:spLocks noGrp="1"/>
          </p:cNvSpPr>
          <p:nvPr>
            <p:ph type="sldNum" sz="quarter" idx="12"/>
          </p:nvPr>
        </p:nvSpPr>
        <p:spPr>
          <a:xfrm>
            <a:off x="7391400" y="6477000"/>
            <a:ext cx="1295400" cy="304800"/>
          </a:xfrm>
        </p:spPr>
        <p:txBody>
          <a:bodyPr/>
          <a:lstStyle/>
          <a:p>
            <a:pPr>
              <a:defRPr/>
            </a:pPr>
            <a:fld id="{896E1043-1F2A-4C9B-855A-0B3264F68AF7}" type="slidenum">
              <a:rPr lang="en-US" altLang="zh-CN" smtClean="0"/>
              <a:pPr>
                <a:defRPr/>
              </a:pPr>
              <a:t>38</a:t>
            </a:fld>
            <a:r>
              <a:rPr lang="en-US" altLang="zh-CN" dirty="0" smtClean="0"/>
              <a:t>/</a:t>
            </a:r>
            <a:endParaRPr lang="en-US" altLang="zh-CN" dirty="0"/>
          </a:p>
        </p:txBody>
      </p:sp>
      <p:sp>
        <p:nvSpPr>
          <p:cNvPr id="5" name="标题 1"/>
          <p:cNvSpPr txBox="1">
            <a:spLocks/>
          </p:cNvSpPr>
          <p:nvPr/>
        </p:nvSpPr>
        <p:spPr bwMode="auto">
          <a:xfrm>
            <a:off x="533400" y="0"/>
            <a:ext cx="7696200" cy="304800"/>
          </a:xfrm>
          <a:prstGeom prst="rect">
            <a:avLst/>
          </a:prstGeom>
          <a:solidFill>
            <a:schemeClr val="accent5"/>
          </a:solidFill>
          <a:ln w="9525">
            <a:noFill/>
            <a:miter lim="800000"/>
            <a:headEnd/>
            <a:tailEnd/>
          </a:ln>
        </p:spPr>
        <p:txBody>
          <a:bodyPr vert="horz" wrap="square" lIns="91440" tIns="45720" rIns="91440" bIns="45720" numCol="1" anchor="b" anchorCtr="0" compatLnSpc="1">
            <a:prstTxWarp prst="textNoShape">
              <a:avLst/>
            </a:prstTxWarp>
          </a:bodyPr>
          <a:lstStyle/>
          <a:p>
            <a:pPr algn="l" eaLnBrk="0" hangingPunct="0">
              <a:defRPr/>
            </a:pPr>
            <a:r>
              <a:rPr lang="zh-CN" altLang="en-US" sz="1800" kern="0" dirty="0" smtClean="0">
                <a:solidFill>
                  <a:srgbClr val="004C00"/>
                </a:solidFill>
                <a:effectLst>
                  <a:outerShdw blurRad="38100" dist="38100" dir="2700000" algn="tl">
                    <a:srgbClr val="000000">
                      <a:alpha val="43137"/>
                    </a:srgbClr>
                  </a:outerShdw>
                </a:effectLst>
                <a:latin typeface="+mj-lt"/>
                <a:ea typeface="+mj-ea"/>
                <a:cs typeface="+mj-cs"/>
              </a:rPr>
              <a:t>第七章 密码协议：</a:t>
            </a:r>
            <a:r>
              <a:rPr lang="en-US" altLang="zh-CN" sz="1800" kern="0" dirty="0" smtClean="0">
                <a:solidFill>
                  <a:srgbClr val="004C00"/>
                </a:solidFill>
                <a:effectLst>
                  <a:outerShdw blurRad="38100" dist="38100" dir="2700000" algn="tl">
                    <a:srgbClr val="000000">
                      <a:alpha val="43137"/>
                    </a:srgbClr>
                  </a:outerShdw>
                </a:effectLst>
                <a:latin typeface="+mj-lt"/>
                <a:ea typeface="+mj-ea"/>
                <a:cs typeface="+mj-cs"/>
              </a:rPr>
              <a:t>7.3 </a:t>
            </a:r>
            <a:r>
              <a:rPr lang="zh-CN" altLang="en-US" sz="1800" kern="0" dirty="0" smtClean="0">
                <a:solidFill>
                  <a:srgbClr val="004C00"/>
                </a:solidFill>
                <a:effectLst>
                  <a:outerShdw blurRad="38100" dist="38100" dir="2700000" algn="tl">
                    <a:srgbClr val="000000">
                      <a:alpha val="43137"/>
                    </a:srgbClr>
                  </a:outerShdw>
                </a:effectLst>
                <a:latin typeface="+mj-lt"/>
                <a:ea typeface="+mj-ea"/>
                <a:cs typeface="+mj-cs"/>
              </a:rPr>
              <a:t>密钥建立认证协议</a:t>
            </a:r>
          </a:p>
        </p:txBody>
      </p:sp>
      <p:sp>
        <p:nvSpPr>
          <p:cNvPr id="8" name="内容占位符 7"/>
          <p:cNvSpPr>
            <a:spLocks noGrp="1"/>
          </p:cNvSpPr>
          <p:nvPr>
            <p:ph idx="1"/>
          </p:nvPr>
        </p:nvSpPr>
        <p:spPr/>
        <p:txBody>
          <a:bodyPr/>
          <a:lstStyle/>
          <a:p>
            <a:r>
              <a:rPr lang="zh-CN" altLang="en-US" dirty="0" smtClean="0"/>
              <a:t>简单的密钥交换协议</a:t>
            </a:r>
            <a:r>
              <a:rPr lang="en-US" altLang="zh-CN" dirty="0" smtClean="0"/>
              <a:t>(</a:t>
            </a:r>
            <a:r>
              <a:rPr lang="zh-CN" altLang="en-US" dirty="0" smtClean="0"/>
              <a:t>未认证的容易受到中间人攻击</a:t>
            </a:r>
            <a:r>
              <a:rPr lang="en-US" altLang="zh-CN" dirty="0" smtClean="0"/>
              <a:t>)</a:t>
            </a:r>
            <a:endParaRPr lang="zh-CN" altLang="en-US" dirty="0"/>
          </a:p>
        </p:txBody>
      </p:sp>
      <p:pic>
        <p:nvPicPr>
          <p:cNvPr id="9" name="Picture 3"/>
          <p:cNvPicPr>
            <a:picLocks noChangeAspect="1" noChangeArrowheads="1"/>
          </p:cNvPicPr>
          <p:nvPr/>
        </p:nvPicPr>
        <p:blipFill>
          <a:blip r:embed="rId2" cstate="print"/>
          <a:srcRect l="15455" t="35455" r="29091" b="25273"/>
          <a:stretch>
            <a:fillRect/>
          </a:stretch>
        </p:blipFill>
        <p:spPr bwMode="auto">
          <a:xfrm>
            <a:off x="762000" y="2438400"/>
            <a:ext cx="7543800" cy="3339059"/>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7.3.4 </a:t>
            </a:r>
            <a:r>
              <a:rPr lang="zh-CN" altLang="en-US" dirty="0" smtClean="0"/>
              <a:t>单向认证</a:t>
            </a:r>
            <a:endParaRPr lang="zh-CN" altLang="en-US" dirty="0"/>
          </a:p>
        </p:txBody>
      </p:sp>
      <p:sp>
        <p:nvSpPr>
          <p:cNvPr id="4" name="灯片编号占位符 3"/>
          <p:cNvSpPr>
            <a:spLocks noGrp="1"/>
          </p:cNvSpPr>
          <p:nvPr>
            <p:ph type="sldNum" sz="quarter" idx="12"/>
          </p:nvPr>
        </p:nvSpPr>
        <p:spPr>
          <a:xfrm>
            <a:off x="7391400" y="6477000"/>
            <a:ext cx="1295400" cy="304800"/>
          </a:xfrm>
        </p:spPr>
        <p:txBody>
          <a:bodyPr/>
          <a:lstStyle/>
          <a:p>
            <a:pPr>
              <a:defRPr/>
            </a:pPr>
            <a:fld id="{896E1043-1F2A-4C9B-855A-0B3264F68AF7}" type="slidenum">
              <a:rPr lang="en-US" altLang="zh-CN" smtClean="0"/>
              <a:pPr>
                <a:defRPr/>
              </a:pPr>
              <a:t>39</a:t>
            </a:fld>
            <a:r>
              <a:rPr lang="en-US" altLang="zh-CN" dirty="0" smtClean="0"/>
              <a:t>/</a:t>
            </a:r>
            <a:endParaRPr lang="en-US" altLang="zh-CN" dirty="0"/>
          </a:p>
        </p:txBody>
      </p:sp>
      <p:sp>
        <p:nvSpPr>
          <p:cNvPr id="5" name="标题 1"/>
          <p:cNvSpPr txBox="1">
            <a:spLocks/>
          </p:cNvSpPr>
          <p:nvPr/>
        </p:nvSpPr>
        <p:spPr bwMode="auto">
          <a:xfrm>
            <a:off x="533400" y="0"/>
            <a:ext cx="7696200" cy="304800"/>
          </a:xfrm>
          <a:prstGeom prst="rect">
            <a:avLst/>
          </a:prstGeom>
          <a:solidFill>
            <a:schemeClr val="accent5"/>
          </a:solidFill>
          <a:ln w="9525">
            <a:noFill/>
            <a:miter lim="800000"/>
            <a:headEnd/>
            <a:tailEnd/>
          </a:ln>
        </p:spPr>
        <p:txBody>
          <a:bodyPr vert="horz" wrap="square" lIns="91440" tIns="45720" rIns="91440" bIns="45720" numCol="1" anchor="b" anchorCtr="0" compatLnSpc="1">
            <a:prstTxWarp prst="textNoShape">
              <a:avLst/>
            </a:prstTxWarp>
          </a:bodyPr>
          <a:lstStyle/>
          <a:p>
            <a:pPr algn="l" eaLnBrk="0" hangingPunct="0">
              <a:defRPr/>
            </a:pPr>
            <a:r>
              <a:rPr lang="zh-CN" altLang="en-US" sz="1800" kern="0" dirty="0" smtClean="0">
                <a:solidFill>
                  <a:srgbClr val="004C00"/>
                </a:solidFill>
                <a:effectLst>
                  <a:outerShdw blurRad="38100" dist="38100" dir="2700000" algn="tl">
                    <a:srgbClr val="000000">
                      <a:alpha val="43137"/>
                    </a:srgbClr>
                  </a:outerShdw>
                </a:effectLst>
                <a:latin typeface="+mj-lt"/>
                <a:ea typeface="+mj-ea"/>
                <a:cs typeface="+mj-cs"/>
              </a:rPr>
              <a:t>第七章 密码协议：</a:t>
            </a:r>
            <a:r>
              <a:rPr lang="en-US" altLang="zh-CN" sz="1800" kern="0" dirty="0" smtClean="0">
                <a:solidFill>
                  <a:srgbClr val="004C00"/>
                </a:solidFill>
                <a:effectLst>
                  <a:outerShdw blurRad="38100" dist="38100" dir="2700000" algn="tl">
                    <a:srgbClr val="000000">
                      <a:alpha val="43137"/>
                    </a:srgbClr>
                  </a:outerShdw>
                </a:effectLst>
                <a:latin typeface="+mj-lt"/>
                <a:ea typeface="+mj-ea"/>
                <a:cs typeface="+mj-cs"/>
              </a:rPr>
              <a:t>7.3 </a:t>
            </a:r>
            <a:r>
              <a:rPr lang="zh-CN" altLang="en-US" sz="1800" kern="0" dirty="0" smtClean="0">
                <a:solidFill>
                  <a:srgbClr val="004C00"/>
                </a:solidFill>
                <a:effectLst>
                  <a:outerShdw blurRad="38100" dist="38100" dir="2700000" algn="tl">
                    <a:srgbClr val="000000">
                      <a:alpha val="43137"/>
                    </a:srgbClr>
                  </a:outerShdw>
                </a:effectLst>
                <a:latin typeface="+mj-lt"/>
                <a:ea typeface="+mj-ea"/>
                <a:cs typeface="+mj-cs"/>
              </a:rPr>
              <a:t>密钥建立认证协议</a:t>
            </a:r>
          </a:p>
        </p:txBody>
      </p:sp>
      <p:sp>
        <p:nvSpPr>
          <p:cNvPr id="8" name="内容占位符 7"/>
          <p:cNvSpPr>
            <a:spLocks noGrp="1"/>
          </p:cNvSpPr>
          <p:nvPr>
            <p:ph idx="1"/>
          </p:nvPr>
        </p:nvSpPr>
        <p:spPr/>
        <p:txBody>
          <a:bodyPr/>
          <a:lstStyle/>
          <a:p>
            <a:pPr eaLnBrk="1" hangingPunct="1">
              <a:lnSpc>
                <a:spcPct val="110000"/>
              </a:lnSpc>
            </a:pPr>
            <a:r>
              <a:rPr lang="zh-CN" altLang="en-US" sz="2400" dirty="0" smtClean="0"/>
              <a:t>电子邮件等网络应用不要求收发双方同时在线</a:t>
            </a:r>
          </a:p>
          <a:p>
            <a:pPr lvl="1" eaLnBrk="1" hangingPunct="1">
              <a:lnSpc>
                <a:spcPct val="110000"/>
              </a:lnSpc>
            </a:pPr>
            <a:r>
              <a:rPr lang="zh-CN" altLang="en-US" sz="2000" dirty="0" smtClean="0">
                <a:solidFill>
                  <a:srgbClr val="0000FF"/>
                </a:solidFill>
              </a:rPr>
              <a:t>邮件消息的报头必须是明文形式</a:t>
            </a:r>
            <a:r>
              <a:rPr lang="zh-CN" altLang="en-US" sz="2000" dirty="0" smtClean="0"/>
              <a:t>以使</a:t>
            </a:r>
            <a:r>
              <a:rPr lang="en-US" altLang="zh-CN" sz="2000" dirty="0" smtClean="0"/>
              <a:t>SMTP</a:t>
            </a:r>
            <a:r>
              <a:rPr lang="zh-CN" altLang="en-US" sz="2000" dirty="0" smtClean="0"/>
              <a:t>或</a:t>
            </a:r>
            <a:r>
              <a:rPr lang="en-US" altLang="zh-CN" sz="2000" dirty="0" smtClean="0"/>
              <a:t>X.400</a:t>
            </a:r>
            <a:r>
              <a:rPr lang="zh-CN" altLang="en-US" sz="2000" dirty="0" smtClean="0"/>
              <a:t>等</a:t>
            </a:r>
            <a:r>
              <a:rPr lang="zh-CN" altLang="en-US" sz="2000" dirty="0" smtClean="0">
                <a:solidFill>
                  <a:srgbClr val="0000FF"/>
                </a:solidFill>
              </a:rPr>
              <a:t>存储</a:t>
            </a:r>
            <a:r>
              <a:rPr lang="en-US" altLang="zh-CN" sz="2000" dirty="0" smtClean="0">
                <a:solidFill>
                  <a:srgbClr val="0000FF"/>
                </a:solidFill>
              </a:rPr>
              <a:t>-</a:t>
            </a:r>
            <a:r>
              <a:rPr lang="zh-CN" altLang="en-US" sz="2000" dirty="0" smtClean="0">
                <a:solidFill>
                  <a:srgbClr val="0000FF"/>
                </a:solidFill>
              </a:rPr>
              <a:t>转发</a:t>
            </a:r>
            <a:r>
              <a:rPr lang="zh-CN" altLang="en-US" sz="2000" dirty="0" smtClean="0"/>
              <a:t>协议能够处理</a:t>
            </a:r>
          </a:p>
          <a:p>
            <a:pPr lvl="2" eaLnBrk="1" hangingPunct="1">
              <a:lnSpc>
                <a:spcPct val="110000"/>
              </a:lnSpc>
            </a:pPr>
            <a:r>
              <a:rPr lang="en-US" altLang="zh-CN" sz="2000" dirty="0" smtClean="0"/>
              <a:t>SMTP</a:t>
            </a:r>
            <a:r>
              <a:rPr lang="zh-CN" altLang="en-US" sz="2000" dirty="0" smtClean="0"/>
              <a:t>（</a:t>
            </a:r>
            <a:r>
              <a:rPr lang="en-US" altLang="zh-CN" sz="2000" dirty="0" smtClean="0"/>
              <a:t>simple mail transfer protocol-</a:t>
            </a:r>
            <a:r>
              <a:rPr lang="zh-CN" altLang="en-US" sz="2000" dirty="0" smtClean="0"/>
              <a:t>简单邮件传输协议）</a:t>
            </a:r>
          </a:p>
          <a:p>
            <a:pPr lvl="1" eaLnBrk="1" hangingPunct="1">
              <a:lnSpc>
                <a:spcPct val="110000"/>
              </a:lnSpc>
            </a:pPr>
            <a:r>
              <a:rPr lang="zh-CN" altLang="en-US" sz="2000" dirty="0" smtClean="0"/>
              <a:t>通常都</a:t>
            </a:r>
            <a:r>
              <a:rPr lang="zh-CN" altLang="en-US" sz="2000" dirty="0" smtClean="0">
                <a:solidFill>
                  <a:srgbClr val="0000FF"/>
                </a:solidFill>
              </a:rPr>
              <a:t>不希望邮件处理协议要求邮件的消息本身是明文形式</a:t>
            </a:r>
            <a:r>
              <a:rPr lang="zh-CN" altLang="en-US" sz="2000" dirty="0" smtClean="0"/>
              <a:t>，否则就要求用户对邮件处理机制的信任</a:t>
            </a:r>
          </a:p>
          <a:p>
            <a:pPr lvl="1" eaLnBrk="1" hangingPunct="1">
              <a:lnSpc>
                <a:spcPct val="110000"/>
              </a:lnSpc>
            </a:pPr>
            <a:r>
              <a:rPr lang="zh-CN" altLang="en-US" sz="2000" dirty="0" smtClean="0"/>
              <a:t>所以用户在</a:t>
            </a:r>
            <a:r>
              <a:rPr lang="zh-CN" altLang="en-US" sz="2000" dirty="0" smtClean="0">
                <a:solidFill>
                  <a:srgbClr val="0000FF"/>
                </a:solidFill>
              </a:rPr>
              <a:t>进行保密通信</a:t>
            </a:r>
            <a:r>
              <a:rPr lang="zh-CN" altLang="en-US" sz="2000" dirty="0" smtClean="0"/>
              <a:t>时，</a:t>
            </a:r>
            <a:r>
              <a:rPr lang="zh-CN" altLang="en-US" sz="2000" dirty="0" smtClean="0">
                <a:solidFill>
                  <a:srgbClr val="0000FF"/>
                </a:solidFill>
              </a:rPr>
              <a:t>需对邮件消息进行加密</a:t>
            </a:r>
            <a:r>
              <a:rPr lang="zh-CN" altLang="en-US" sz="2000" dirty="0" smtClean="0"/>
              <a:t>以使包括邮件处理系统在内的任何第</a:t>
            </a:r>
            <a:r>
              <a:rPr lang="en-US" altLang="zh-CN" sz="2000" dirty="0" smtClean="0"/>
              <a:t>3</a:t>
            </a:r>
            <a:r>
              <a:rPr lang="zh-CN" altLang="en-US" sz="2000" dirty="0" smtClean="0"/>
              <a:t>者都不能读取邮件的内容。再者</a:t>
            </a:r>
            <a:r>
              <a:rPr lang="zh-CN" altLang="en-US" sz="2000" dirty="0" smtClean="0">
                <a:solidFill>
                  <a:srgbClr val="0000FF"/>
                </a:solidFill>
              </a:rPr>
              <a:t>邮件接收者还希望对邮件的来源即发方的身份进行认证</a:t>
            </a:r>
            <a:r>
              <a:rPr lang="zh-CN" altLang="en-US" sz="2000" dirty="0" smtClean="0"/>
              <a:t>，以防他人的假冒。</a:t>
            </a:r>
          </a:p>
          <a:p>
            <a:pPr eaLnBrk="1" hangingPunct="1">
              <a:lnSpc>
                <a:spcPct val="110000"/>
              </a:lnSpc>
            </a:pPr>
            <a:r>
              <a:rPr lang="zh-CN" altLang="en-US" sz="2400" dirty="0" smtClean="0"/>
              <a:t>与双向认证一样，在此仍分为单钥加密和公钥加密两种情况来考虑</a:t>
            </a: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7.2.1 </a:t>
            </a:r>
            <a:r>
              <a:rPr lang="zh-CN" altLang="en-US" dirty="0" smtClean="0"/>
              <a:t>认证协议概述</a:t>
            </a:r>
            <a:endParaRPr lang="zh-CN" altLang="en-US" dirty="0"/>
          </a:p>
        </p:txBody>
      </p:sp>
      <p:sp>
        <p:nvSpPr>
          <p:cNvPr id="3" name="内容占位符 2"/>
          <p:cNvSpPr>
            <a:spLocks noGrp="1"/>
          </p:cNvSpPr>
          <p:nvPr>
            <p:ph idx="1"/>
          </p:nvPr>
        </p:nvSpPr>
        <p:spPr>
          <a:xfrm>
            <a:off x="457200" y="990600"/>
            <a:ext cx="8382000" cy="5486400"/>
          </a:xfrm>
        </p:spPr>
        <p:txBody>
          <a:bodyPr/>
          <a:lstStyle/>
          <a:p>
            <a:pPr algn="just" eaLnBrk="1" hangingPunct="1">
              <a:lnSpc>
                <a:spcPct val="100000"/>
              </a:lnSpc>
            </a:pPr>
            <a:r>
              <a:rPr lang="zh-CN" altLang="en-US" sz="2000" dirty="0" smtClean="0">
                <a:latin typeface="Times New Roman" pitchFamily="18" charset="0"/>
              </a:rPr>
              <a:t>认证：一个实体向另一个实体证明某种声称的东西的过程</a:t>
            </a:r>
            <a:endParaRPr lang="en-US" altLang="zh-CN" sz="2000" dirty="0" smtClean="0">
              <a:latin typeface="Times New Roman" pitchFamily="18" charset="0"/>
            </a:endParaRPr>
          </a:p>
          <a:p>
            <a:pPr algn="just" eaLnBrk="1" hangingPunct="1">
              <a:lnSpc>
                <a:spcPct val="100000"/>
              </a:lnSpc>
            </a:pPr>
            <a:r>
              <a:rPr lang="zh-CN" altLang="en-US" sz="2000" dirty="0" smtClean="0">
                <a:latin typeface="Times New Roman" pitchFamily="18" charset="0"/>
              </a:rPr>
              <a:t>认证协议：主要目标是确认某个主体的真实性，确保信息的安全性</a:t>
            </a:r>
            <a:endParaRPr lang="en-US" altLang="zh-CN" sz="2000" dirty="0" smtClean="0">
              <a:latin typeface="Times New Roman" pitchFamily="18" charset="0"/>
            </a:endParaRPr>
          </a:p>
          <a:p>
            <a:pPr algn="just" eaLnBrk="1" hangingPunct="1">
              <a:lnSpc>
                <a:spcPct val="100000"/>
              </a:lnSpc>
            </a:pPr>
            <a:r>
              <a:rPr lang="zh-CN" altLang="en-US" sz="2000" dirty="0" smtClean="0">
                <a:latin typeface="Times New Roman" pitchFamily="18" charset="0"/>
              </a:rPr>
              <a:t>安全可靠的通信</a:t>
            </a:r>
            <a:r>
              <a:rPr lang="zh-CN" altLang="en-US" sz="2000" dirty="0" smtClean="0">
                <a:solidFill>
                  <a:srgbClr val="0000FF"/>
                </a:solidFill>
                <a:latin typeface="Times New Roman" pitchFamily="18" charset="0"/>
              </a:rPr>
              <a:t>除需进行消息的认证</a:t>
            </a:r>
            <a:r>
              <a:rPr lang="zh-CN" altLang="en-US" sz="2000" dirty="0" smtClean="0">
                <a:latin typeface="Times New Roman" pitchFamily="18" charset="0"/>
              </a:rPr>
              <a:t>外，还需</a:t>
            </a:r>
            <a:r>
              <a:rPr lang="zh-CN" altLang="en-US" sz="2000" dirty="0" smtClean="0">
                <a:solidFill>
                  <a:srgbClr val="0000FF"/>
                </a:solidFill>
                <a:latin typeface="Times New Roman" pitchFamily="18" charset="0"/>
              </a:rPr>
              <a:t>建立一些规范的协议</a:t>
            </a:r>
            <a:r>
              <a:rPr lang="zh-CN" altLang="en-US" sz="2000" dirty="0" smtClean="0">
                <a:latin typeface="Times New Roman" pitchFamily="18" charset="0"/>
              </a:rPr>
              <a:t>对</a:t>
            </a:r>
            <a:r>
              <a:rPr lang="zh-CN" altLang="en-US" sz="2000" dirty="0" smtClean="0">
                <a:solidFill>
                  <a:srgbClr val="0000FF"/>
                </a:solidFill>
                <a:latin typeface="Times New Roman" pitchFamily="18" charset="0"/>
              </a:rPr>
              <a:t>数据来源的可靠性</a:t>
            </a:r>
            <a:r>
              <a:rPr lang="zh-CN" altLang="en-US" sz="2000" dirty="0" smtClean="0">
                <a:latin typeface="Times New Roman" pitchFamily="18" charset="0"/>
              </a:rPr>
              <a:t>、</a:t>
            </a:r>
            <a:r>
              <a:rPr lang="zh-CN" altLang="en-US" sz="2000" dirty="0" smtClean="0">
                <a:solidFill>
                  <a:srgbClr val="0000FF"/>
                </a:solidFill>
                <a:latin typeface="Times New Roman" pitchFamily="18" charset="0"/>
              </a:rPr>
              <a:t>通信实体的真实性加以认证</a:t>
            </a:r>
            <a:r>
              <a:rPr lang="zh-CN" altLang="en-US" sz="2000" dirty="0" smtClean="0">
                <a:latin typeface="Times New Roman" pitchFamily="18" charset="0"/>
              </a:rPr>
              <a:t>，以</a:t>
            </a:r>
            <a:r>
              <a:rPr lang="zh-CN" altLang="en-US" sz="2000" dirty="0" smtClean="0">
                <a:solidFill>
                  <a:srgbClr val="0000FF"/>
                </a:solidFill>
                <a:latin typeface="Times New Roman" pitchFamily="18" charset="0"/>
              </a:rPr>
              <a:t>防止欺骗、伪装</a:t>
            </a:r>
            <a:r>
              <a:rPr lang="zh-CN" altLang="en-US" sz="2000" dirty="0" smtClean="0">
                <a:latin typeface="Times New Roman" pitchFamily="18" charset="0"/>
              </a:rPr>
              <a:t>等攻击</a:t>
            </a:r>
            <a:endParaRPr lang="en-US" altLang="zh-CN" sz="2000" dirty="0" smtClean="0">
              <a:latin typeface="Times New Roman" pitchFamily="18" charset="0"/>
            </a:endParaRPr>
          </a:p>
          <a:p>
            <a:pPr algn="just" eaLnBrk="1" hangingPunct="1">
              <a:lnSpc>
                <a:spcPct val="100000"/>
              </a:lnSpc>
            </a:pPr>
            <a:r>
              <a:rPr lang="zh-CN" altLang="en-US" sz="2000" dirty="0" smtClean="0">
                <a:latin typeface="Times New Roman" pitchFamily="18" charset="0"/>
              </a:rPr>
              <a:t>认证的分类</a:t>
            </a:r>
            <a:endParaRPr lang="en-US" altLang="zh-CN" sz="2000" dirty="0" smtClean="0">
              <a:latin typeface="Times New Roman" pitchFamily="18" charset="0"/>
            </a:endParaRPr>
          </a:p>
          <a:p>
            <a:pPr lvl="1" algn="just" eaLnBrk="1" hangingPunct="1">
              <a:lnSpc>
                <a:spcPct val="100000"/>
              </a:lnSpc>
            </a:pPr>
            <a:r>
              <a:rPr lang="zh-CN" altLang="en-US" sz="1800" dirty="0" smtClean="0">
                <a:solidFill>
                  <a:srgbClr val="0000FF"/>
                </a:solidFill>
                <a:latin typeface="Times New Roman" pitchFamily="18" charset="0"/>
              </a:rPr>
              <a:t>身份认证</a:t>
            </a:r>
            <a:r>
              <a:rPr lang="zh-CN" altLang="en-US" sz="1800" dirty="0" smtClean="0">
                <a:latin typeface="Times New Roman" pitchFamily="18" charset="0"/>
              </a:rPr>
              <a:t>：也称实体认证。验证消息发送者所声称的身份，发起通信或访问的实体是否具有合法身份和相应权限</a:t>
            </a:r>
            <a:endParaRPr lang="en-US" altLang="zh-CN" sz="1800" dirty="0" smtClean="0">
              <a:latin typeface="Times New Roman" pitchFamily="18" charset="0"/>
            </a:endParaRPr>
          </a:p>
          <a:p>
            <a:pPr lvl="1" algn="just" eaLnBrk="1" hangingPunct="1">
              <a:lnSpc>
                <a:spcPct val="100000"/>
              </a:lnSpc>
            </a:pPr>
            <a:r>
              <a:rPr lang="zh-CN" altLang="en-US" sz="1800" dirty="0" smtClean="0">
                <a:solidFill>
                  <a:srgbClr val="0000FF"/>
                </a:solidFill>
                <a:latin typeface="Times New Roman" pitchFamily="18" charset="0"/>
              </a:rPr>
              <a:t>密钥建立认证</a:t>
            </a:r>
            <a:r>
              <a:rPr lang="zh-CN" altLang="en-US" sz="1800" dirty="0" smtClean="0">
                <a:latin typeface="Times New Roman" pitchFamily="18" charset="0"/>
              </a:rPr>
              <a:t>：生成、获得加解密密钥</a:t>
            </a:r>
            <a:endParaRPr lang="en-US" altLang="zh-CN" sz="1800" dirty="0" smtClean="0">
              <a:latin typeface="Times New Roman" pitchFamily="18" charset="0"/>
            </a:endParaRPr>
          </a:p>
          <a:p>
            <a:pPr lvl="1" algn="just" eaLnBrk="1" hangingPunct="1">
              <a:lnSpc>
                <a:spcPct val="100000"/>
              </a:lnSpc>
            </a:pPr>
            <a:r>
              <a:rPr lang="zh-CN" altLang="en-US" sz="1800" dirty="0" smtClean="0">
                <a:solidFill>
                  <a:srgbClr val="0000FF"/>
                </a:solidFill>
                <a:latin typeface="Times New Roman" pitchFamily="18" charset="0"/>
              </a:rPr>
              <a:t>数据源认证</a:t>
            </a:r>
            <a:r>
              <a:rPr lang="zh-CN" altLang="en-US" sz="1800" dirty="0" smtClean="0">
                <a:latin typeface="Times New Roman" pitchFamily="18" charset="0"/>
              </a:rPr>
              <a:t>：验证消息与其发送主体的一致性，数据从哪儿来</a:t>
            </a:r>
            <a:endParaRPr lang="en-US" altLang="zh-CN" sz="1800" dirty="0" smtClean="0">
              <a:latin typeface="Times New Roman" pitchFamily="18" charset="0"/>
            </a:endParaRPr>
          </a:p>
          <a:p>
            <a:pPr lvl="1" algn="just" eaLnBrk="1" hangingPunct="1">
              <a:lnSpc>
                <a:spcPct val="100000"/>
              </a:lnSpc>
            </a:pPr>
            <a:r>
              <a:rPr lang="zh-CN" altLang="en-US" sz="1800" dirty="0" smtClean="0">
                <a:solidFill>
                  <a:srgbClr val="0000FF"/>
                </a:solidFill>
                <a:latin typeface="Times New Roman" pitchFamily="18" charset="0"/>
              </a:rPr>
              <a:t>消息完整性认证</a:t>
            </a:r>
            <a:r>
              <a:rPr lang="zh-CN" altLang="en-US" sz="1800" dirty="0" smtClean="0">
                <a:latin typeface="Times New Roman" pitchFamily="18" charset="0"/>
              </a:rPr>
              <a:t>：验证消息是否被篡改</a:t>
            </a:r>
            <a:endParaRPr lang="en-US" altLang="zh-CN" sz="1800" dirty="0" smtClean="0">
              <a:latin typeface="Times New Roman" pitchFamily="18" charset="0"/>
            </a:endParaRPr>
          </a:p>
          <a:p>
            <a:pPr eaLnBrk="1" hangingPunct="1">
              <a:lnSpc>
                <a:spcPct val="110000"/>
              </a:lnSpc>
            </a:pPr>
            <a:r>
              <a:rPr lang="zh-CN" altLang="en-US" sz="2000" dirty="0" smtClean="0">
                <a:latin typeface="Times New Roman" pitchFamily="18" charset="0"/>
              </a:rPr>
              <a:t>这些认证常常一起进行，也有时单独进行</a:t>
            </a:r>
          </a:p>
          <a:p>
            <a:pPr lvl="1" eaLnBrk="1" hangingPunct="1">
              <a:lnSpc>
                <a:spcPct val="110000"/>
              </a:lnSpc>
            </a:pPr>
            <a:r>
              <a:rPr lang="zh-CN" altLang="en-US" sz="2000" dirty="0" smtClean="0">
                <a:latin typeface="Times New Roman" pitchFamily="18" charset="0"/>
              </a:rPr>
              <a:t>即通信之前首先进行实体认证</a:t>
            </a:r>
            <a:r>
              <a:rPr lang="en-US" altLang="zh-CN" sz="2000" dirty="0" smtClean="0">
                <a:latin typeface="Times New Roman" pitchFamily="18" charset="0"/>
              </a:rPr>
              <a:t>(</a:t>
            </a:r>
            <a:r>
              <a:rPr lang="zh-CN" altLang="en-US" sz="2000" dirty="0" smtClean="0">
                <a:latin typeface="Times New Roman" pitchFamily="18" charset="0"/>
              </a:rPr>
              <a:t>身份认证</a:t>
            </a:r>
            <a:r>
              <a:rPr lang="en-US" altLang="zh-CN" sz="2000" dirty="0" smtClean="0">
                <a:latin typeface="Times New Roman" pitchFamily="18" charset="0"/>
              </a:rPr>
              <a:t>)</a:t>
            </a:r>
            <a:r>
              <a:rPr lang="zh-CN" altLang="en-US" sz="2000" dirty="0" smtClean="0">
                <a:latin typeface="Times New Roman" pitchFamily="18" charset="0"/>
              </a:rPr>
              <a:t>，身份认证之后会协商出会话密钥用于对每个传输数据的数据源认证和完整性认证</a:t>
            </a:r>
            <a:endParaRPr lang="en-US" altLang="zh-CN" sz="2000" dirty="0" smtClean="0">
              <a:latin typeface="Times New Roman" pitchFamily="18" charset="0"/>
            </a:endParaRPr>
          </a:p>
        </p:txBody>
      </p:sp>
      <p:sp>
        <p:nvSpPr>
          <p:cNvPr id="4" name="灯片编号占位符 3"/>
          <p:cNvSpPr>
            <a:spLocks noGrp="1"/>
          </p:cNvSpPr>
          <p:nvPr>
            <p:ph type="sldNum" sz="quarter" idx="12"/>
          </p:nvPr>
        </p:nvSpPr>
        <p:spPr>
          <a:xfrm>
            <a:off x="7391400" y="6477000"/>
            <a:ext cx="1295400" cy="304800"/>
          </a:xfrm>
        </p:spPr>
        <p:txBody>
          <a:bodyPr/>
          <a:lstStyle/>
          <a:p>
            <a:pPr>
              <a:defRPr/>
            </a:pPr>
            <a:fld id="{896E1043-1F2A-4C9B-855A-0B3264F68AF7}" type="slidenum">
              <a:rPr lang="en-US" altLang="zh-CN" smtClean="0"/>
              <a:pPr>
                <a:defRPr/>
              </a:pPr>
              <a:t>4</a:t>
            </a:fld>
            <a:r>
              <a:rPr lang="en-US" altLang="zh-CN" dirty="0" smtClean="0"/>
              <a:t>/</a:t>
            </a:r>
            <a:endParaRPr lang="en-US" altLang="zh-CN" dirty="0"/>
          </a:p>
        </p:txBody>
      </p:sp>
      <p:sp>
        <p:nvSpPr>
          <p:cNvPr id="5" name="标题 1"/>
          <p:cNvSpPr txBox="1">
            <a:spLocks/>
          </p:cNvSpPr>
          <p:nvPr/>
        </p:nvSpPr>
        <p:spPr bwMode="auto">
          <a:xfrm>
            <a:off x="533400" y="0"/>
            <a:ext cx="7696200" cy="304800"/>
          </a:xfrm>
          <a:prstGeom prst="rect">
            <a:avLst/>
          </a:prstGeom>
          <a:solidFill>
            <a:schemeClr val="accent5"/>
          </a:solidFill>
          <a:ln w="9525">
            <a:noFill/>
            <a:miter lim="800000"/>
            <a:headEnd/>
            <a:tailEnd/>
          </a:ln>
        </p:spPr>
        <p:txBody>
          <a:bodyPr vert="horz" wrap="square" lIns="91440" tIns="45720" rIns="91440" bIns="45720" numCol="1" anchor="b" anchorCtr="0" compatLnSpc="1">
            <a:prstTxWarp prst="textNoShape">
              <a:avLst/>
            </a:prstTxWarp>
          </a:bodyPr>
          <a:lstStyle/>
          <a:p>
            <a:pPr algn="l" eaLnBrk="0" hangingPunct="0">
              <a:defRPr/>
            </a:pPr>
            <a:r>
              <a:rPr lang="zh-CN" altLang="en-US" sz="1800" kern="0" dirty="0" smtClean="0">
                <a:solidFill>
                  <a:srgbClr val="004C00"/>
                </a:solidFill>
                <a:effectLst>
                  <a:outerShdw blurRad="38100" dist="38100" dir="2700000" algn="tl">
                    <a:srgbClr val="000000">
                      <a:alpha val="43137"/>
                    </a:srgbClr>
                  </a:outerShdw>
                </a:effectLst>
                <a:latin typeface="+mj-lt"/>
                <a:ea typeface="+mj-ea"/>
                <a:cs typeface="+mj-cs"/>
              </a:rPr>
              <a:t>第七章 密码协议：</a:t>
            </a:r>
            <a:r>
              <a:rPr lang="en-US" altLang="zh-CN" sz="1800" kern="0" dirty="0" smtClean="0">
                <a:solidFill>
                  <a:srgbClr val="004C00"/>
                </a:solidFill>
                <a:effectLst>
                  <a:outerShdw blurRad="38100" dist="38100" dir="2700000" algn="tl">
                    <a:srgbClr val="000000">
                      <a:alpha val="43137"/>
                    </a:srgbClr>
                  </a:outerShdw>
                </a:effectLst>
                <a:latin typeface="+mj-lt"/>
                <a:ea typeface="+mj-ea"/>
                <a:cs typeface="+mj-cs"/>
              </a:rPr>
              <a:t>7.2 </a:t>
            </a:r>
            <a:r>
              <a:rPr lang="zh-CN" altLang="en-US" sz="1800" kern="0" dirty="0" smtClean="0">
                <a:solidFill>
                  <a:srgbClr val="004C00"/>
                </a:solidFill>
                <a:effectLst>
                  <a:outerShdw blurRad="38100" dist="38100" dir="2700000" algn="tl">
                    <a:srgbClr val="000000">
                      <a:alpha val="43137"/>
                    </a:srgbClr>
                  </a:outerShdw>
                </a:effectLst>
                <a:latin typeface="+mj-lt"/>
                <a:ea typeface="+mj-ea"/>
                <a:cs typeface="+mj-cs"/>
              </a:rPr>
              <a:t>认证协议概述</a:t>
            </a:r>
            <a:endParaRPr lang="zh-CN" altLang="en-US" sz="1800" kern="0" dirty="0">
              <a:solidFill>
                <a:srgbClr val="004C00"/>
              </a:solidFill>
              <a:effectLst>
                <a:outerShdw blurRad="38100" dist="38100" dir="2700000" algn="tl">
                  <a:srgbClr val="000000">
                    <a:alpha val="43137"/>
                  </a:srgbClr>
                </a:outerShdw>
              </a:effectLst>
              <a:latin typeface="+mj-lt"/>
              <a:ea typeface="+mj-ea"/>
              <a:cs typeface="+mj-cs"/>
            </a:endParaRP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7.3.4 </a:t>
            </a:r>
            <a:r>
              <a:rPr lang="zh-CN" altLang="en-US" dirty="0" smtClean="0"/>
              <a:t>单向认证</a:t>
            </a:r>
            <a:endParaRPr lang="zh-CN" altLang="en-US" dirty="0"/>
          </a:p>
        </p:txBody>
      </p:sp>
      <p:sp>
        <p:nvSpPr>
          <p:cNvPr id="4" name="灯片编号占位符 3"/>
          <p:cNvSpPr>
            <a:spLocks noGrp="1"/>
          </p:cNvSpPr>
          <p:nvPr>
            <p:ph type="sldNum" sz="quarter" idx="12"/>
          </p:nvPr>
        </p:nvSpPr>
        <p:spPr>
          <a:xfrm>
            <a:off x="7391400" y="6477000"/>
            <a:ext cx="1295400" cy="304800"/>
          </a:xfrm>
        </p:spPr>
        <p:txBody>
          <a:bodyPr/>
          <a:lstStyle/>
          <a:p>
            <a:pPr>
              <a:defRPr/>
            </a:pPr>
            <a:fld id="{896E1043-1F2A-4C9B-855A-0B3264F68AF7}" type="slidenum">
              <a:rPr lang="en-US" altLang="zh-CN" smtClean="0"/>
              <a:pPr>
                <a:defRPr/>
              </a:pPr>
              <a:t>40</a:t>
            </a:fld>
            <a:r>
              <a:rPr lang="en-US" altLang="zh-CN" dirty="0" smtClean="0"/>
              <a:t>/</a:t>
            </a:r>
            <a:endParaRPr lang="en-US" altLang="zh-CN" dirty="0"/>
          </a:p>
        </p:txBody>
      </p:sp>
      <p:sp>
        <p:nvSpPr>
          <p:cNvPr id="5" name="标题 1"/>
          <p:cNvSpPr txBox="1">
            <a:spLocks/>
          </p:cNvSpPr>
          <p:nvPr/>
        </p:nvSpPr>
        <p:spPr bwMode="auto">
          <a:xfrm>
            <a:off x="533400" y="0"/>
            <a:ext cx="7696200" cy="304800"/>
          </a:xfrm>
          <a:prstGeom prst="rect">
            <a:avLst/>
          </a:prstGeom>
          <a:solidFill>
            <a:schemeClr val="accent5"/>
          </a:solidFill>
          <a:ln w="9525">
            <a:noFill/>
            <a:miter lim="800000"/>
            <a:headEnd/>
            <a:tailEnd/>
          </a:ln>
        </p:spPr>
        <p:txBody>
          <a:bodyPr vert="horz" wrap="square" lIns="91440" tIns="45720" rIns="91440" bIns="45720" numCol="1" anchor="b" anchorCtr="0" compatLnSpc="1">
            <a:prstTxWarp prst="textNoShape">
              <a:avLst/>
            </a:prstTxWarp>
          </a:bodyPr>
          <a:lstStyle/>
          <a:p>
            <a:pPr algn="l" eaLnBrk="0" hangingPunct="0">
              <a:defRPr/>
            </a:pPr>
            <a:r>
              <a:rPr lang="zh-CN" altLang="en-US" sz="1800" kern="0" dirty="0" smtClean="0">
                <a:solidFill>
                  <a:srgbClr val="004C00"/>
                </a:solidFill>
                <a:effectLst>
                  <a:outerShdw blurRad="38100" dist="38100" dir="2700000" algn="tl">
                    <a:srgbClr val="000000">
                      <a:alpha val="43137"/>
                    </a:srgbClr>
                  </a:outerShdw>
                </a:effectLst>
                <a:latin typeface="+mj-lt"/>
                <a:ea typeface="+mj-ea"/>
                <a:cs typeface="+mj-cs"/>
              </a:rPr>
              <a:t>第七章 密码协议：</a:t>
            </a:r>
            <a:r>
              <a:rPr lang="en-US" altLang="zh-CN" sz="1800" kern="0" dirty="0" smtClean="0">
                <a:solidFill>
                  <a:srgbClr val="004C00"/>
                </a:solidFill>
                <a:effectLst>
                  <a:outerShdw blurRad="38100" dist="38100" dir="2700000" algn="tl">
                    <a:srgbClr val="000000">
                      <a:alpha val="43137"/>
                    </a:srgbClr>
                  </a:outerShdw>
                </a:effectLst>
                <a:latin typeface="+mj-lt"/>
                <a:ea typeface="+mj-ea"/>
                <a:cs typeface="+mj-cs"/>
              </a:rPr>
              <a:t>7.3 </a:t>
            </a:r>
            <a:r>
              <a:rPr lang="zh-CN" altLang="en-US" sz="1800" kern="0" dirty="0" smtClean="0">
                <a:solidFill>
                  <a:srgbClr val="004C00"/>
                </a:solidFill>
                <a:effectLst>
                  <a:outerShdw blurRad="38100" dist="38100" dir="2700000" algn="tl">
                    <a:srgbClr val="000000">
                      <a:alpha val="43137"/>
                    </a:srgbClr>
                  </a:outerShdw>
                </a:effectLst>
                <a:latin typeface="+mj-lt"/>
                <a:ea typeface="+mj-ea"/>
                <a:cs typeface="+mj-cs"/>
              </a:rPr>
              <a:t>密钥建立认证协议</a:t>
            </a:r>
          </a:p>
        </p:txBody>
      </p:sp>
      <p:sp>
        <p:nvSpPr>
          <p:cNvPr id="8" name="内容占位符 7"/>
          <p:cNvSpPr>
            <a:spLocks noGrp="1"/>
          </p:cNvSpPr>
          <p:nvPr>
            <p:ph idx="1"/>
          </p:nvPr>
        </p:nvSpPr>
        <p:spPr>
          <a:xfrm>
            <a:off x="457200" y="990600"/>
            <a:ext cx="8305800" cy="5486400"/>
          </a:xfrm>
        </p:spPr>
        <p:txBody>
          <a:bodyPr/>
          <a:lstStyle/>
          <a:p>
            <a:pPr eaLnBrk="1" hangingPunct="1">
              <a:lnSpc>
                <a:spcPct val="110000"/>
              </a:lnSpc>
              <a:buNone/>
            </a:pPr>
            <a:r>
              <a:rPr lang="en-US" altLang="zh-CN" dirty="0" smtClean="0">
                <a:latin typeface="Times New Roman" pitchFamily="18" charset="0"/>
              </a:rPr>
              <a:t>1. </a:t>
            </a:r>
            <a:r>
              <a:rPr lang="zh-CN" altLang="en-US" dirty="0" smtClean="0">
                <a:latin typeface="Times New Roman" pitchFamily="18" charset="0"/>
              </a:rPr>
              <a:t>单钥加密</a:t>
            </a:r>
          </a:p>
          <a:p>
            <a:pPr eaLnBrk="1" hangingPunct="1">
              <a:lnSpc>
                <a:spcPct val="110000"/>
              </a:lnSpc>
            </a:pPr>
            <a:r>
              <a:rPr lang="zh-CN" altLang="en-US" sz="2400" dirty="0" smtClean="0">
                <a:latin typeface="Times New Roman" pitchFamily="18" charset="0"/>
              </a:rPr>
              <a:t>单向通信时</a:t>
            </a:r>
            <a:r>
              <a:rPr lang="zh-CN" altLang="en-US" sz="2400" dirty="0" smtClean="0">
                <a:solidFill>
                  <a:srgbClr val="0000FF"/>
                </a:solidFill>
                <a:latin typeface="Times New Roman" pitchFamily="18" charset="0"/>
              </a:rPr>
              <a:t>无中心的密钥分配情况不适用，因为需要握手</a:t>
            </a:r>
          </a:p>
          <a:p>
            <a:pPr eaLnBrk="1" hangingPunct="1">
              <a:lnSpc>
                <a:spcPct val="110000"/>
              </a:lnSpc>
            </a:pPr>
            <a:r>
              <a:rPr lang="zh-CN" altLang="en-US" sz="2400" dirty="0" smtClean="0">
                <a:latin typeface="Times New Roman" pitchFamily="18" charset="0"/>
              </a:rPr>
              <a:t>在图</a:t>
            </a:r>
            <a:r>
              <a:rPr lang="en-US" altLang="zh-CN" sz="2400" dirty="0" smtClean="0">
                <a:latin typeface="Times New Roman" pitchFamily="18" charset="0"/>
              </a:rPr>
              <a:t>5-1</a:t>
            </a:r>
            <a:r>
              <a:rPr lang="zh-CN" altLang="en-US" sz="2400" dirty="0" smtClean="0">
                <a:latin typeface="Times New Roman" pitchFamily="18" charset="0"/>
              </a:rPr>
              <a:t>所示的情况中去掉第④步和第⑤步就可满足单向通信的两个要求。协议如下： </a:t>
            </a:r>
          </a:p>
          <a:p>
            <a:pPr lvl="1" eaLnBrk="1" hangingPunct="1">
              <a:lnSpc>
                <a:spcPct val="110000"/>
              </a:lnSpc>
            </a:pPr>
            <a:r>
              <a:rPr lang="zh-CN" altLang="en-US" sz="2000" dirty="0" smtClean="0">
                <a:latin typeface="Times New Roman" pitchFamily="18" charset="0"/>
              </a:rPr>
              <a:t>① </a:t>
            </a:r>
            <a:r>
              <a:rPr lang="en-US" altLang="zh-CN" sz="2000" dirty="0" smtClean="0">
                <a:latin typeface="Times New Roman" pitchFamily="18" charset="0"/>
              </a:rPr>
              <a:t>A→KDC</a:t>
            </a:r>
            <a:r>
              <a:rPr lang="zh-CN" altLang="en-US" sz="2000" dirty="0" smtClean="0">
                <a:latin typeface="Times New Roman" pitchFamily="18" charset="0"/>
              </a:rPr>
              <a:t>：</a:t>
            </a:r>
            <a:r>
              <a:rPr lang="en-US" altLang="zh-CN" sz="2000" i="1" dirty="0" smtClean="0">
                <a:latin typeface="Times New Roman" pitchFamily="18" charset="0"/>
              </a:rPr>
              <a:t>ID</a:t>
            </a:r>
            <a:r>
              <a:rPr lang="en-US" altLang="zh-CN" sz="2000" i="1" baseline="-25000" dirty="0" smtClean="0">
                <a:latin typeface="Times New Roman" pitchFamily="18" charset="0"/>
              </a:rPr>
              <a:t>A</a:t>
            </a:r>
            <a:r>
              <a:rPr lang="en-US" altLang="zh-CN" sz="2000" dirty="0" smtClean="0">
                <a:latin typeface="Times New Roman" pitchFamily="18" charset="0"/>
              </a:rPr>
              <a:t>‖</a:t>
            </a:r>
            <a:r>
              <a:rPr lang="en-US" altLang="zh-CN" sz="2000" i="1" dirty="0" smtClean="0">
                <a:latin typeface="Times New Roman" pitchFamily="18" charset="0"/>
              </a:rPr>
              <a:t>ID</a:t>
            </a:r>
            <a:r>
              <a:rPr lang="en-US" altLang="zh-CN" sz="2000" i="1" baseline="-25000" dirty="0" smtClean="0">
                <a:latin typeface="Times New Roman" pitchFamily="18" charset="0"/>
              </a:rPr>
              <a:t>B</a:t>
            </a:r>
            <a:r>
              <a:rPr lang="en-US" altLang="zh-CN" sz="2000" dirty="0" smtClean="0">
                <a:latin typeface="Times New Roman" pitchFamily="18" charset="0"/>
              </a:rPr>
              <a:t>‖</a:t>
            </a:r>
            <a:r>
              <a:rPr lang="en-US" altLang="zh-CN" sz="2000" i="1" dirty="0" smtClean="0">
                <a:latin typeface="Times New Roman" pitchFamily="18" charset="0"/>
              </a:rPr>
              <a:t>N</a:t>
            </a:r>
            <a:r>
              <a:rPr lang="en-US" altLang="zh-CN" sz="2000" baseline="-25000" dirty="0" smtClean="0">
                <a:latin typeface="Times New Roman" pitchFamily="18" charset="0"/>
              </a:rPr>
              <a:t>1</a:t>
            </a:r>
          </a:p>
          <a:p>
            <a:pPr lvl="1" eaLnBrk="1" hangingPunct="1">
              <a:lnSpc>
                <a:spcPct val="110000"/>
              </a:lnSpc>
            </a:pPr>
            <a:r>
              <a:rPr lang="en-US" altLang="zh-CN" sz="2000" dirty="0" smtClean="0">
                <a:latin typeface="Times New Roman" pitchFamily="18" charset="0"/>
              </a:rPr>
              <a:t>② KDC→A</a:t>
            </a:r>
            <a:r>
              <a:rPr lang="zh-CN" altLang="en-US" sz="2000" dirty="0" smtClean="0">
                <a:latin typeface="Times New Roman" pitchFamily="18" charset="0"/>
              </a:rPr>
              <a:t>：</a:t>
            </a:r>
            <a:r>
              <a:rPr lang="en-US" altLang="zh-CN" sz="2000" i="1" dirty="0" smtClean="0">
                <a:latin typeface="Times New Roman" pitchFamily="18" charset="0"/>
              </a:rPr>
              <a:t>E</a:t>
            </a:r>
            <a:r>
              <a:rPr lang="en-US" altLang="zh-CN" sz="2000" i="1" baseline="-25000" dirty="0" smtClean="0">
                <a:latin typeface="Times New Roman" pitchFamily="18" charset="0"/>
              </a:rPr>
              <a:t>KA</a:t>
            </a:r>
            <a:r>
              <a:rPr lang="en-US" altLang="zh-CN" sz="2000" dirty="0" smtClean="0">
                <a:latin typeface="Times New Roman" pitchFamily="18" charset="0"/>
              </a:rPr>
              <a:t>[</a:t>
            </a:r>
            <a:r>
              <a:rPr lang="en-US" altLang="zh-CN" sz="2000" i="1" dirty="0" smtClean="0">
                <a:latin typeface="Times New Roman" pitchFamily="18" charset="0"/>
              </a:rPr>
              <a:t>K</a:t>
            </a:r>
            <a:r>
              <a:rPr lang="en-US" altLang="zh-CN" sz="2000" i="1" baseline="-25000" dirty="0" smtClean="0">
                <a:latin typeface="Times New Roman" pitchFamily="18" charset="0"/>
              </a:rPr>
              <a:t>S</a:t>
            </a:r>
            <a:r>
              <a:rPr lang="en-US" altLang="zh-CN" sz="2000" dirty="0" smtClean="0">
                <a:latin typeface="Times New Roman" pitchFamily="18" charset="0"/>
              </a:rPr>
              <a:t>‖</a:t>
            </a:r>
            <a:r>
              <a:rPr lang="en-US" altLang="zh-CN" sz="2000" i="1" dirty="0" smtClean="0">
                <a:latin typeface="Times New Roman" pitchFamily="18" charset="0"/>
              </a:rPr>
              <a:t>ID</a:t>
            </a:r>
            <a:r>
              <a:rPr lang="en-US" altLang="zh-CN" sz="2000" i="1" baseline="-25000" dirty="0" smtClean="0">
                <a:latin typeface="Times New Roman" pitchFamily="18" charset="0"/>
              </a:rPr>
              <a:t>B</a:t>
            </a:r>
            <a:r>
              <a:rPr lang="en-US" altLang="zh-CN" sz="2000" dirty="0" smtClean="0">
                <a:latin typeface="Times New Roman" pitchFamily="18" charset="0"/>
              </a:rPr>
              <a:t>‖</a:t>
            </a:r>
            <a:r>
              <a:rPr lang="en-US" altLang="zh-CN" sz="2000" i="1" dirty="0" smtClean="0">
                <a:latin typeface="Times New Roman" pitchFamily="18" charset="0"/>
              </a:rPr>
              <a:t>N</a:t>
            </a:r>
            <a:r>
              <a:rPr lang="en-US" altLang="zh-CN" sz="2000" baseline="-25000" dirty="0" smtClean="0">
                <a:latin typeface="Times New Roman" pitchFamily="18" charset="0"/>
              </a:rPr>
              <a:t>1</a:t>
            </a:r>
            <a:r>
              <a:rPr lang="en-US" altLang="zh-CN" sz="2000" dirty="0" smtClean="0">
                <a:latin typeface="Times New Roman" pitchFamily="18" charset="0"/>
              </a:rPr>
              <a:t>‖</a:t>
            </a:r>
            <a:r>
              <a:rPr lang="en-US" altLang="zh-CN" sz="2000" i="1" dirty="0" smtClean="0">
                <a:latin typeface="Times New Roman" pitchFamily="18" charset="0"/>
              </a:rPr>
              <a:t>E</a:t>
            </a:r>
            <a:r>
              <a:rPr lang="en-US" altLang="zh-CN" sz="2000" i="1" baseline="-25000" dirty="0" smtClean="0">
                <a:latin typeface="Times New Roman" pitchFamily="18" charset="0"/>
              </a:rPr>
              <a:t>KB</a:t>
            </a:r>
            <a:r>
              <a:rPr lang="en-US" altLang="zh-CN" sz="2000" dirty="0" smtClean="0">
                <a:latin typeface="Times New Roman" pitchFamily="18" charset="0"/>
              </a:rPr>
              <a:t>[</a:t>
            </a:r>
            <a:r>
              <a:rPr lang="en-US" altLang="zh-CN" sz="2000" i="1" dirty="0" smtClean="0">
                <a:latin typeface="Times New Roman" pitchFamily="18" charset="0"/>
              </a:rPr>
              <a:t>K</a:t>
            </a:r>
            <a:r>
              <a:rPr lang="en-US" altLang="zh-CN" sz="2000" i="1" baseline="-25000" dirty="0" smtClean="0">
                <a:latin typeface="Times New Roman" pitchFamily="18" charset="0"/>
              </a:rPr>
              <a:t>S</a:t>
            </a:r>
            <a:r>
              <a:rPr lang="en-US" altLang="zh-CN" sz="2000" dirty="0" smtClean="0">
                <a:latin typeface="Times New Roman" pitchFamily="18" charset="0"/>
              </a:rPr>
              <a:t>‖</a:t>
            </a:r>
            <a:r>
              <a:rPr lang="en-US" altLang="zh-CN" sz="2000" i="1" dirty="0" smtClean="0">
                <a:latin typeface="Times New Roman" pitchFamily="18" charset="0"/>
              </a:rPr>
              <a:t>ID</a:t>
            </a:r>
            <a:r>
              <a:rPr lang="en-US" altLang="zh-CN" sz="2000" i="1" baseline="-25000" dirty="0" smtClean="0">
                <a:latin typeface="Times New Roman" pitchFamily="18" charset="0"/>
              </a:rPr>
              <a:t>A</a:t>
            </a:r>
            <a:r>
              <a:rPr lang="en-US" altLang="zh-CN" sz="2000" dirty="0" smtClean="0">
                <a:latin typeface="Times New Roman" pitchFamily="18" charset="0"/>
              </a:rPr>
              <a:t>]]</a:t>
            </a:r>
          </a:p>
          <a:p>
            <a:pPr lvl="1" eaLnBrk="1" hangingPunct="1">
              <a:lnSpc>
                <a:spcPct val="110000"/>
              </a:lnSpc>
            </a:pPr>
            <a:r>
              <a:rPr lang="en-US" altLang="zh-CN" sz="2000" dirty="0" smtClean="0">
                <a:latin typeface="Times New Roman" pitchFamily="18" charset="0"/>
              </a:rPr>
              <a:t>③ A→B</a:t>
            </a:r>
            <a:r>
              <a:rPr lang="zh-CN" altLang="en-US" sz="2000" dirty="0" smtClean="0">
                <a:latin typeface="Times New Roman" pitchFamily="18" charset="0"/>
              </a:rPr>
              <a:t>：</a:t>
            </a:r>
            <a:r>
              <a:rPr lang="en-US" altLang="zh-CN" sz="2000" i="1" dirty="0" smtClean="0">
                <a:latin typeface="Times New Roman" pitchFamily="18" charset="0"/>
              </a:rPr>
              <a:t>E</a:t>
            </a:r>
            <a:r>
              <a:rPr lang="en-US" altLang="zh-CN" sz="2000" i="1" baseline="-25000" dirty="0" smtClean="0">
                <a:latin typeface="Times New Roman" pitchFamily="18" charset="0"/>
              </a:rPr>
              <a:t>KB</a:t>
            </a:r>
            <a:r>
              <a:rPr lang="en-US" altLang="zh-CN" sz="2000" dirty="0" smtClean="0">
                <a:latin typeface="Times New Roman" pitchFamily="18" charset="0"/>
              </a:rPr>
              <a:t>[</a:t>
            </a:r>
            <a:r>
              <a:rPr lang="en-US" altLang="zh-CN" sz="2000" i="1" dirty="0" smtClean="0">
                <a:latin typeface="Times New Roman" pitchFamily="18" charset="0"/>
              </a:rPr>
              <a:t>K</a:t>
            </a:r>
            <a:r>
              <a:rPr lang="en-US" altLang="zh-CN" sz="2000" i="1" baseline="-25000" dirty="0" smtClean="0">
                <a:latin typeface="Times New Roman" pitchFamily="18" charset="0"/>
              </a:rPr>
              <a:t>S</a:t>
            </a:r>
            <a:r>
              <a:rPr lang="en-US" altLang="zh-CN" sz="2000" dirty="0" smtClean="0">
                <a:latin typeface="Times New Roman" pitchFamily="18" charset="0"/>
              </a:rPr>
              <a:t>‖</a:t>
            </a:r>
            <a:r>
              <a:rPr lang="en-US" altLang="zh-CN" sz="2000" i="1" dirty="0" smtClean="0">
                <a:latin typeface="Times New Roman" pitchFamily="18" charset="0"/>
              </a:rPr>
              <a:t>ID</a:t>
            </a:r>
            <a:r>
              <a:rPr lang="en-US" altLang="zh-CN" sz="2000" i="1" baseline="-25000" dirty="0" smtClean="0">
                <a:latin typeface="Times New Roman" pitchFamily="18" charset="0"/>
              </a:rPr>
              <a:t>A</a:t>
            </a:r>
            <a:r>
              <a:rPr lang="en-US" altLang="zh-CN" sz="2000" dirty="0" smtClean="0">
                <a:latin typeface="Times New Roman" pitchFamily="18" charset="0"/>
              </a:rPr>
              <a:t>]‖</a:t>
            </a:r>
            <a:r>
              <a:rPr lang="en-US" altLang="zh-CN" sz="2000" i="1" dirty="0" smtClean="0">
                <a:latin typeface="Times New Roman" pitchFamily="18" charset="0"/>
              </a:rPr>
              <a:t>E</a:t>
            </a:r>
            <a:r>
              <a:rPr lang="en-US" altLang="zh-CN" sz="2000" i="1" baseline="-25000" dirty="0" smtClean="0">
                <a:latin typeface="Times New Roman" pitchFamily="18" charset="0"/>
              </a:rPr>
              <a:t>KS</a:t>
            </a:r>
            <a:r>
              <a:rPr lang="en-US" altLang="zh-CN" sz="2000" dirty="0" smtClean="0">
                <a:latin typeface="Times New Roman" pitchFamily="18" charset="0"/>
              </a:rPr>
              <a:t>[</a:t>
            </a:r>
            <a:r>
              <a:rPr lang="en-US" altLang="zh-CN" sz="2000" i="1" dirty="0" smtClean="0">
                <a:latin typeface="Times New Roman" pitchFamily="18" charset="0"/>
              </a:rPr>
              <a:t>M</a:t>
            </a:r>
            <a:r>
              <a:rPr lang="en-US" altLang="zh-CN" sz="2000" dirty="0" smtClean="0">
                <a:latin typeface="Times New Roman" pitchFamily="18" charset="0"/>
              </a:rPr>
              <a:t>]</a:t>
            </a:r>
          </a:p>
          <a:p>
            <a:pPr eaLnBrk="1" hangingPunct="1">
              <a:lnSpc>
                <a:spcPct val="110000"/>
              </a:lnSpc>
            </a:pPr>
            <a:r>
              <a:rPr lang="zh-CN" altLang="en-US" sz="2400" dirty="0" smtClean="0">
                <a:solidFill>
                  <a:srgbClr val="0000FF"/>
                </a:solidFill>
                <a:latin typeface="Times New Roman" pitchFamily="18" charset="0"/>
              </a:rPr>
              <a:t>本协议不要求</a:t>
            </a:r>
            <a:r>
              <a:rPr lang="en-US" altLang="zh-CN" sz="2400" dirty="0" smtClean="0">
                <a:solidFill>
                  <a:srgbClr val="0000FF"/>
                </a:solidFill>
                <a:latin typeface="Times New Roman" pitchFamily="18" charset="0"/>
              </a:rPr>
              <a:t>B</a:t>
            </a:r>
            <a:r>
              <a:rPr lang="zh-CN" altLang="en-US" sz="2400" dirty="0" smtClean="0">
                <a:solidFill>
                  <a:srgbClr val="0000FF"/>
                </a:solidFill>
                <a:latin typeface="Times New Roman" pitchFamily="18" charset="0"/>
              </a:rPr>
              <a:t>同时在线</a:t>
            </a:r>
            <a:r>
              <a:rPr lang="zh-CN" altLang="en-US" sz="2400" dirty="0" smtClean="0">
                <a:latin typeface="Times New Roman" pitchFamily="18" charset="0"/>
              </a:rPr>
              <a:t>，但保证了只有</a:t>
            </a:r>
            <a:r>
              <a:rPr lang="en-US" altLang="zh-CN" sz="2400" dirty="0" smtClean="0">
                <a:latin typeface="Times New Roman" pitchFamily="18" charset="0"/>
              </a:rPr>
              <a:t>B</a:t>
            </a:r>
            <a:r>
              <a:rPr lang="zh-CN" altLang="en-US" sz="2400" dirty="0" smtClean="0">
                <a:latin typeface="Times New Roman" pitchFamily="18" charset="0"/>
              </a:rPr>
              <a:t>能解读消息，同时还提供了对消息的发方</a:t>
            </a:r>
            <a:r>
              <a:rPr lang="en-US" altLang="zh-CN" sz="2400" dirty="0" smtClean="0">
                <a:latin typeface="Times New Roman" pitchFamily="18" charset="0"/>
              </a:rPr>
              <a:t>A</a:t>
            </a:r>
            <a:r>
              <a:rPr lang="zh-CN" altLang="en-US" sz="2400" dirty="0" smtClean="0">
                <a:latin typeface="Times New Roman" pitchFamily="18" charset="0"/>
              </a:rPr>
              <a:t>的认证</a:t>
            </a:r>
          </a:p>
          <a:p>
            <a:pPr eaLnBrk="1" hangingPunct="1">
              <a:lnSpc>
                <a:spcPct val="110000"/>
              </a:lnSpc>
            </a:pPr>
            <a:r>
              <a:rPr lang="zh-CN" altLang="en-US" sz="2200" dirty="0" smtClean="0">
                <a:latin typeface="Times New Roman" pitchFamily="18" charset="0"/>
              </a:rPr>
              <a:t>然而</a:t>
            </a:r>
            <a:r>
              <a:rPr lang="zh-CN" altLang="en-US" sz="2200" dirty="0" smtClean="0">
                <a:solidFill>
                  <a:srgbClr val="0000FF"/>
                </a:solidFill>
                <a:latin typeface="Times New Roman" pitchFamily="18" charset="0"/>
              </a:rPr>
              <a:t>本协议不能防止重放攻击</a:t>
            </a:r>
            <a:r>
              <a:rPr lang="zh-CN" altLang="en-US" sz="2200" dirty="0" smtClean="0">
                <a:latin typeface="Times New Roman" pitchFamily="18" charset="0"/>
              </a:rPr>
              <a:t>，如第③步，</a:t>
            </a:r>
            <a:r>
              <a:rPr lang="zh-CN" altLang="en-US" sz="2200" dirty="0" smtClean="0">
                <a:solidFill>
                  <a:srgbClr val="0000FF"/>
                </a:solidFill>
                <a:latin typeface="Times New Roman" pitchFamily="18" charset="0"/>
              </a:rPr>
              <a:t>为此需在消息中加上时戳</a:t>
            </a:r>
            <a:r>
              <a:rPr lang="zh-CN" altLang="en-US" sz="2200" dirty="0" smtClean="0">
                <a:latin typeface="Times New Roman" pitchFamily="18" charset="0"/>
              </a:rPr>
              <a:t>，但由于电子邮件处理中的延迟，</a:t>
            </a:r>
            <a:r>
              <a:rPr lang="zh-CN" altLang="en-US" sz="2200" dirty="0" smtClean="0">
                <a:solidFill>
                  <a:srgbClr val="0000FF"/>
                </a:solidFill>
                <a:latin typeface="Times New Roman" pitchFamily="18" charset="0"/>
              </a:rPr>
              <a:t>时戳的作用极为有限</a:t>
            </a:r>
            <a:endParaRPr lang="zh-CN" altLang="en-US" sz="2200" dirty="0" smtClean="0">
              <a:latin typeface="Times New Roman" pitchFamily="18" charset="0"/>
            </a:endParaRP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7.3.4 </a:t>
            </a:r>
            <a:r>
              <a:rPr lang="zh-CN" altLang="en-US" dirty="0" smtClean="0"/>
              <a:t>单向认证</a:t>
            </a:r>
            <a:endParaRPr lang="zh-CN" altLang="en-US" dirty="0"/>
          </a:p>
        </p:txBody>
      </p:sp>
      <p:sp>
        <p:nvSpPr>
          <p:cNvPr id="4" name="灯片编号占位符 3"/>
          <p:cNvSpPr>
            <a:spLocks noGrp="1"/>
          </p:cNvSpPr>
          <p:nvPr>
            <p:ph type="sldNum" sz="quarter" idx="12"/>
          </p:nvPr>
        </p:nvSpPr>
        <p:spPr>
          <a:xfrm>
            <a:off x="7391400" y="6477000"/>
            <a:ext cx="1295400" cy="304800"/>
          </a:xfrm>
        </p:spPr>
        <p:txBody>
          <a:bodyPr/>
          <a:lstStyle/>
          <a:p>
            <a:pPr>
              <a:defRPr/>
            </a:pPr>
            <a:fld id="{896E1043-1F2A-4C9B-855A-0B3264F68AF7}" type="slidenum">
              <a:rPr lang="en-US" altLang="zh-CN" smtClean="0"/>
              <a:pPr>
                <a:defRPr/>
              </a:pPr>
              <a:t>41</a:t>
            </a:fld>
            <a:r>
              <a:rPr lang="en-US" altLang="zh-CN" dirty="0" smtClean="0"/>
              <a:t>/</a:t>
            </a:r>
            <a:endParaRPr lang="en-US" altLang="zh-CN" dirty="0"/>
          </a:p>
        </p:txBody>
      </p:sp>
      <p:sp>
        <p:nvSpPr>
          <p:cNvPr id="5" name="标题 1"/>
          <p:cNvSpPr txBox="1">
            <a:spLocks/>
          </p:cNvSpPr>
          <p:nvPr/>
        </p:nvSpPr>
        <p:spPr bwMode="auto">
          <a:xfrm>
            <a:off x="533400" y="0"/>
            <a:ext cx="7696200" cy="304800"/>
          </a:xfrm>
          <a:prstGeom prst="rect">
            <a:avLst/>
          </a:prstGeom>
          <a:solidFill>
            <a:schemeClr val="accent5"/>
          </a:solidFill>
          <a:ln w="9525">
            <a:noFill/>
            <a:miter lim="800000"/>
            <a:headEnd/>
            <a:tailEnd/>
          </a:ln>
        </p:spPr>
        <p:txBody>
          <a:bodyPr vert="horz" wrap="square" lIns="91440" tIns="45720" rIns="91440" bIns="45720" numCol="1" anchor="b" anchorCtr="0" compatLnSpc="1">
            <a:prstTxWarp prst="textNoShape">
              <a:avLst/>
            </a:prstTxWarp>
          </a:bodyPr>
          <a:lstStyle/>
          <a:p>
            <a:pPr algn="l" eaLnBrk="0" hangingPunct="0">
              <a:defRPr/>
            </a:pPr>
            <a:r>
              <a:rPr lang="zh-CN" altLang="en-US" sz="1800" kern="0" dirty="0" smtClean="0">
                <a:solidFill>
                  <a:srgbClr val="004C00"/>
                </a:solidFill>
                <a:effectLst>
                  <a:outerShdw blurRad="38100" dist="38100" dir="2700000" algn="tl">
                    <a:srgbClr val="000000">
                      <a:alpha val="43137"/>
                    </a:srgbClr>
                  </a:outerShdw>
                </a:effectLst>
                <a:latin typeface="+mj-lt"/>
                <a:ea typeface="+mj-ea"/>
                <a:cs typeface="+mj-cs"/>
              </a:rPr>
              <a:t>第七章 密码协议：</a:t>
            </a:r>
            <a:r>
              <a:rPr lang="en-US" altLang="zh-CN" sz="1800" kern="0" dirty="0" smtClean="0">
                <a:solidFill>
                  <a:srgbClr val="004C00"/>
                </a:solidFill>
                <a:effectLst>
                  <a:outerShdw blurRad="38100" dist="38100" dir="2700000" algn="tl">
                    <a:srgbClr val="000000">
                      <a:alpha val="43137"/>
                    </a:srgbClr>
                  </a:outerShdw>
                </a:effectLst>
                <a:latin typeface="+mj-lt"/>
                <a:ea typeface="+mj-ea"/>
                <a:cs typeface="+mj-cs"/>
              </a:rPr>
              <a:t>7.3 </a:t>
            </a:r>
            <a:r>
              <a:rPr lang="zh-CN" altLang="en-US" sz="1800" kern="0" dirty="0" smtClean="0">
                <a:solidFill>
                  <a:srgbClr val="004C00"/>
                </a:solidFill>
                <a:effectLst>
                  <a:outerShdw blurRad="38100" dist="38100" dir="2700000" algn="tl">
                    <a:srgbClr val="000000">
                      <a:alpha val="43137"/>
                    </a:srgbClr>
                  </a:outerShdw>
                </a:effectLst>
                <a:latin typeface="+mj-lt"/>
                <a:ea typeface="+mj-ea"/>
                <a:cs typeface="+mj-cs"/>
              </a:rPr>
              <a:t>密钥建立认证协议</a:t>
            </a:r>
          </a:p>
        </p:txBody>
      </p:sp>
      <p:sp>
        <p:nvSpPr>
          <p:cNvPr id="8" name="内容占位符 7"/>
          <p:cNvSpPr>
            <a:spLocks noGrp="1"/>
          </p:cNvSpPr>
          <p:nvPr>
            <p:ph idx="1"/>
          </p:nvPr>
        </p:nvSpPr>
        <p:spPr>
          <a:xfrm>
            <a:off x="457200" y="990600"/>
            <a:ext cx="8305800" cy="5486400"/>
          </a:xfrm>
        </p:spPr>
        <p:txBody>
          <a:bodyPr/>
          <a:lstStyle/>
          <a:p>
            <a:pPr eaLnBrk="1" hangingPunct="1">
              <a:lnSpc>
                <a:spcPct val="110000"/>
              </a:lnSpc>
            </a:pPr>
            <a:r>
              <a:rPr lang="en-US" altLang="zh-CN" dirty="0" smtClean="0"/>
              <a:t>2. </a:t>
            </a:r>
            <a:r>
              <a:rPr lang="zh-CN" altLang="en-US" dirty="0" smtClean="0"/>
              <a:t>公钥加密</a:t>
            </a:r>
          </a:p>
          <a:p>
            <a:pPr eaLnBrk="1" hangingPunct="1">
              <a:lnSpc>
                <a:spcPct val="110000"/>
              </a:lnSpc>
            </a:pPr>
            <a:r>
              <a:rPr lang="zh-CN" altLang="en-US" sz="2400" dirty="0" smtClean="0">
                <a:solidFill>
                  <a:srgbClr val="0000FF"/>
                </a:solidFill>
              </a:rPr>
              <a:t>公钥加密算法可对发送的消息提供保密性、认证性</a:t>
            </a:r>
            <a:r>
              <a:rPr lang="zh-CN" altLang="en-US" sz="2400" dirty="0" smtClean="0"/>
              <a:t>或</a:t>
            </a:r>
            <a:r>
              <a:rPr lang="zh-CN" altLang="en-US" sz="2400" dirty="0" smtClean="0">
                <a:solidFill>
                  <a:srgbClr val="0000FF"/>
                </a:solidFill>
              </a:rPr>
              <a:t>既提供保密性又提供认证性</a:t>
            </a:r>
            <a:r>
              <a:rPr lang="zh-CN" altLang="en-US" sz="2400" dirty="0" smtClean="0"/>
              <a:t>，为此</a:t>
            </a:r>
          </a:p>
          <a:p>
            <a:pPr lvl="1" eaLnBrk="1" hangingPunct="1">
              <a:lnSpc>
                <a:spcPct val="110000"/>
              </a:lnSpc>
            </a:pPr>
            <a:r>
              <a:rPr lang="zh-CN" altLang="en-US" sz="2000" dirty="0" smtClean="0"/>
              <a:t>要求发送方知道接收方的公开钥（保密性），</a:t>
            </a:r>
          </a:p>
          <a:p>
            <a:pPr lvl="1" eaLnBrk="1" hangingPunct="1">
              <a:lnSpc>
                <a:spcPct val="110000"/>
              </a:lnSpc>
            </a:pPr>
            <a:r>
              <a:rPr lang="zh-CN" altLang="en-US" sz="2000" dirty="0" smtClean="0"/>
              <a:t>或要求接收方知道发送方的公开钥（认证性），</a:t>
            </a:r>
          </a:p>
          <a:p>
            <a:pPr lvl="1" eaLnBrk="1" hangingPunct="1">
              <a:lnSpc>
                <a:spcPct val="110000"/>
              </a:lnSpc>
            </a:pPr>
            <a:r>
              <a:rPr lang="zh-CN" altLang="en-US" sz="2000" dirty="0" smtClean="0"/>
              <a:t>或要求每一方都知道另一方的公开钥</a:t>
            </a:r>
          </a:p>
          <a:p>
            <a:pPr eaLnBrk="1" hangingPunct="1">
              <a:lnSpc>
                <a:spcPct val="110000"/>
              </a:lnSpc>
            </a:pPr>
            <a:r>
              <a:rPr lang="zh-CN" altLang="en-US" sz="2400" dirty="0" smtClean="0">
                <a:solidFill>
                  <a:srgbClr val="0000FF"/>
                </a:solidFill>
              </a:rPr>
              <a:t>如果主要关心保密性</a:t>
            </a:r>
            <a:r>
              <a:rPr lang="zh-CN" altLang="en-US" sz="2400" dirty="0" smtClean="0"/>
              <a:t>，则可使用以下方式：</a:t>
            </a:r>
          </a:p>
          <a:p>
            <a:pPr lvl="1" eaLnBrk="1" hangingPunct="1">
              <a:lnSpc>
                <a:spcPct val="110000"/>
              </a:lnSpc>
            </a:pPr>
            <a:r>
              <a:rPr lang="zh-CN" altLang="en-US" sz="2000" dirty="0" smtClean="0"/>
              <a:t> </a:t>
            </a:r>
            <a:r>
              <a:rPr lang="en-US" altLang="zh-CN" sz="2000" dirty="0" smtClean="0"/>
              <a:t>A→B</a:t>
            </a:r>
            <a:r>
              <a:rPr lang="zh-CN" altLang="en-US" sz="2000" dirty="0" smtClean="0"/>
              <a:t>：</a:t>
            </a:r>
            <a:r>
              <a:rPr lang="en-US" altLang="zh-CN" sz="2000" i="1" dirty="0" smtClean="0"/>
              <a:t>E</a:t>
            </a:r>
            <a:r>
              <a:rPr lang="en-US" altLang="zh-CN" sz="2000" i="1" baseline="-25000" dirty="0" smtClean="0"/>
              <a:t>PKB</a:t>
            </a:r>
            <a:r>
              <a:rPr lang="en-US" altLang="zh-CN" sz="2000" dirty="0" smtClean="0"/>
              <a:t>[</a:t>
            </a:r>
            <a:r>
              <a:rPr lang="en-US" altLang="zh-CN" sz="2000" i="1" dirty="0" smtClean="0"/>
              <a:t>K</a:t>
            </a:r>
            <a:r>
              <a:rPr lang="en-US" altLang="zh-CN" sz="2000" i="1" baseline="-25000" dirty="0" smtClean="0"/>
              <a:t>S</a:t>
            </a:r>
            <a:r>
              <a:rPr lang="en-US" altLang="zh-CN" sz="2000" dirty="0" smtClean="0"/>
              <a:t>]‖</a:t>
            </a:r>
            <a:r>
              <a:rPr lang="en-US" altLang="zh-CN" sz="2000" i="1" dirty="0" smtClean="0"/>
              <a:t>E</a:t>
            </a:r>
            <a:r>
              <a:rPr lang="en-US" altLang="zh-CN" sz="2000" i="1" baseline="-25000" dirty="0" smtClean="0"/>
              <a:t>KS</a:t>
            </a:r>
            <a:r>
              <a:rPr lang="en-US" altLang="zh-CN" sz="2000" dirty="0" smtClean="0"/>
              <a:t>[</a:t>
            </a:r>
            <a:r>
              <a:rPr lang="en-US" altLang="zh-CN" sz="2000" i="1" dirty="0" smtClean="0"/>
              <a:t>M</a:t>
            </a:r>
            <a:r>
              <a:rPr lang="en-US" altLang="zh-CN" sz="2000" dirty="0" smtClean="0"/>
              <a:t>]</a:t>
            </a:r>
          </a:p>
          <a:p>
            <a:pPr lvl="1" eaLnBrk="1" hangingPunct="1">
              <a:lnSpc>
                <a:spcPct val="110000"/>
              </a:lnSpc>
            </a:pPr>
            <a:r>
              <a:rPr lang="zh-CN" altLang="en-US" sz="2000" dirty="0" smtClean="0"/>
              <a:t>其中</a:t>
            </a:r>
            <a:r>
              <a:rPr lang="en-US" altLang="zh-CN" sz="2000" dirty="0" smtClean="0"/>
              <a:t>A</a:t>
            </a:r>
            <a:r>
              <a:rPr lang="zh-CN" altLang="en-US" sz="2000" dirty="0" smtClean="0"/>
              <a:t>用</a:t>
            </a:r>
            <a:r>
              <a:rPr lang="en-US" altLang="zh-CN" sz="2000" dirty="0" smtClean="0"/>
              <a:t>B</a:t>
            </a:r>
            <a:r>
              <a:rPr lang="zh-CN" altLang="en-US" sz="2000" dirty="0" smtClean="0"/>
              <a:t>的公开钥加密一次性会话密钥，用一次性会话密钥加密消息。只有</a:t>
            </a:r>
            <a:r>
              <a:rPr lang="en-US" altLang="zh-CN" sz="2000" dirty="0" smtClean="0"/>
              <a:t>B</a:t>
            </a:r>
            <a:r>
              <a:rPr lang="zh-CN" altLang="en-US" sz="2000" dirty="0" smtClean="0"/>
              <a:t>能够使用相应的秘密钥得到一次性会话密钥，再用一次性会话密钥得到消息。这种方案比简单地用</a:t>
            </a:r>
            <a:r>
              <a:rPr lang="en-US" altLang="zh-CN" sz="2000" dirty="0" smtClean="0"/>
              <a:t>B</a:t>
            </a:r>
            <a:r>
              <a:rPr lang="zh-CN" altLang="en-US" sz="2000" dirty="0" smtClean="0"/>
              <a:t>的公开钥加密整个消息要有效得多</a:t>
            </a:r>
            <a:endParaRPr lang="zh-CN" altLang="en-US" sz="2400" dirty="0" smtClean="0">
              <a:latin typeface="Times New Roman" pitchFamily="18" charset="0"/>
            </a:endParaRP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7.3.4 </a:t>
            </a:r>
            <a:r>
              <a:rPr lang="zh-CN" altLang="en-US" dirty="0" smtClean="0"/>
              <a:t>单向认证</a:t>
            </a:r>
            <a:endParaRPr lang="zh-CN" altLang="en-US" dirty="0"/>
          </a:p>
        </p:txBody>
      </p:sp>
      <p:sp>
        <p:nvSpPr>
          <p:cNvPr id="4" name="灯片编号占位符 3"/>
          <p:cNvSpPr>
            <a:spLocks noGrp="1"/>
          </p:cNvSpPr>
          <p:nvPr>
            <p:ph type="sldNum" sz="quarter" idx="12"/>
          </p:nvPr>
        </p:nvSpPr>
        <p:spPr>
          <a:xfrm>
            <a:off x="7391400" y="6477000"/>
            <a:ext cx="1295400" cy="304800"/>
          </a:xfrm>
        </p:spPr>
        <p:txBody>
          <a:bodyPr/>
          <a:lstStyle/>
          <a:p>
            <a:pPr>
              <a:defRPr/>
            </a:pPr>
            <a:fld id="{896E1043-1F2A-4C9B-855A-0B3264F68AF7}" type="slidenum">
              <a:rPr lang="en-US" altLang="zh-CN" smtClean="0"/>
              <a:pPr>
                <a:defRPr/>
              </a:pPr>
              <a:t>42</a:t>
            </a:fld>
            <a:r>
              <a:rPr lang="en-US" altLang="zh-CN" dirty="0" smtClean="0"/>
              <a:t>/</a:t>
            </a:r>
            <a:endParaRPr lang="en-US" altLang="zh-CN" dirty="0"/>
          </a:p>
        </p:txBody>
      </p:sp>
      <p:sp>
        <p:nvSpPr>
          <p:cNvPr id="5" name="标题 1"/>
          <p:cNvSpPr txBox="1">
            <a:spLocks/>
          </p:cNvSpPr>
          <p:nvPr/>
        </p:nvSpPr>
        <p:spPr bwMode="auto">
          <a:xfrm>
            <a:off x="533400" y="0"/>
            <a:ext cx="7696200" cy="304800"/>
          </a:xfrm>
          <a:prstGeom prst="rect">
            <a:avLst/>
          </a:prstGeom>
          <a:solidFill>
            <a:schemeClr val="accent5"/>
          </a:solidFill>
          <a:ln w="9525">
            <a:noFill/>
            <a:miter lim="800000"/>
            <a:headEnd/>
            <a:tailEnd/>
          </a:ln>
        </p:spPr>
        <p:txBody>
          <a:bodyPr vert="horz" wrap="square" lIns="91440" tIns="45720" rIns="91440" bIns="45720" numCol="1" anchor="b" anchorCtr="0" compatLnSpc="1">
            <a:prstTxWarp prst="textNoShape">
              <a:avLst/>
            </a:prstTxWarp>
          </a:bodyPr>
          <a:lstStyle/>
          <a:p>
            <a:pPr algn="l" eaLnBrk="0" hangingPunct="0">
              <a:defRPr/>
            </a:pPr>
            <a:r>
              <a:rPr lang="zh-CN" altLang="en-US" sz="1800" kern="0" dirty="0" smtClean="0">
                <a:solidFill>
                  <a:srgbClr val="004C00"/>
                </a:solidFill>
                <a:effectLst>
                  <a:outerShdw blurRad="38100" dist="38100" dir="2700000" algn="tl">
                    <a:srgbClr val="000000">
                      <a:alpha val="43137"/>
                    </a:srgbClr>
                  </a:outerShdw>
                </a:effectLst>
                <a:latin typeface="+mj-lt"/>
                <a:ea typeface="+mj-ea"/>
                <a:cs typeface="+mj-cs"/>
              </a:rPr>
              <a:t>第七章 密码协议：</a:t>
            </a:r>
            <a:r>
              <a:rPr lang="en-US" altLang="zh-CN" sz="1800" kern="0" dirty="0" smtClean="0">
                <a:solidFill>
                  <a:srgbClr val="004C00"/>
                </a:solidFill>
                <a:effectLst>
                  <a:outerShdw blurRad="38100" dist="38100" dir="2700000" algn="tl">
                    <a:srgbClr val="000000">
                      <a:alpha val="43137"/>
                    </a:srgbClr>
                  </a:outerShdw>
                </a:effectLst>
                <a:latin typeface="+mj-lt"/>
                <a:ea typeface="+mj-ea"/>
                <a:cs typeface="+mj-cs"/>
              </a:rPr>
              <a:t>7.3 </a:t>
            </a:r>
            <a:r>
              <a:rPr lang="zh-CN" altLang="en-US" sz="1800" kern="0" dirty="0" smtClean="0">
                <a:solidFill>
                  <a:srgbClr val="004C00"/>
                </a:solidFill>
                <a:effectLst>
                  <a:outerShdw blurRad="38100" dist="38100" dir="2700000" algn="tl">
                    <a:srgbClr val="000000">
                      <a:alpha val="43137"/>
                    </a:srgbClr>
                  </a:outerShdw>
                </a:effectLst>
                <a:latin typeface="+mj-lt"/>
                <a:ea typeface="+mj-ea"/>
                <a:cs typeface="+mj-cs"/>
              </a:rPr>
              <a:t>密钥建立认证协议</a:t>
            </a:r>
          </a:p>
        </p:txBody>
      </p:sp>
      <p:sp>
        <p:nvSpPr>
          <p:cNvPr id="8" name="内容占位符 7"/>
          <p:cNvSpPr>
            <a:spLocks noGrp="1"/>
          </p:cNvSpPr>
          <p:nvPr>
            <p:ph idx="1"/>
          </p:nvPr>
        </p:nvSpPr>
        <p:spPr>
          <a:xfrm>
            <a:off x="457200" y="990600"/>
            <a:ext cx="8534400" cy="5486400"/>
          </a:xfrm>
        </p:spPr>
        <p:txBody>
          <a:bodyPr/>
          <a:lstStyle/>
          <a:p>
            <a:pPr eaLnBrk="1" hangingPunct="1">
              <a:lnSpc>
                <a:spcPct val="110000"/>
              </a:lnSpc>
            </a:pPr>
            <a:r>
              <a:rPr lang="zh-CN" altLang="en-US" sz="2400" dirty="0" smtClean="0">
                <a:solidFill>
                  <a:srgbClr val="0000FF"/>
                </a:solidFill>
              </a:rPr>
              <a:t>如果主要关心认证性</a:t>
            </a:r>
            <a:r>
              <a:rPr lang="zh-CN" altLang="en-US" sz="2400" dirty="0" smtClean="0"/>
              <a:t>，则可使用以下方式：</a:t>
            </a:r>
          </a:p>
          <a:p>
            <a:pPr lvl="1" eaLnBrk="1" hangingPunct="1">
              <a:lnSpc>
                <a:spcPct val="110000"/>
              </a:lnSpc>
            </a:pPr>
            <a:r>
              <a:rPr lang="zh-CN" altLang="en-US" sz="2000" dirty="0" smtClean="0"/>
              <a:t> </a:t>
            </a:r>
            <a:r>
              <a:rPr lang="en-US" altLang="zh-CN" sz="2000" dirty="0" smtClean="0"/>
              <a:t>A→B</a:t>
            </a:r>
            <a:r>
              <a:rPr lang="zh-CN" altLang="en-US" sz="2000" dirty="0" smtClean="0"/>
              <a:t>：</a:t>
            </a:r>
            <a:r>
              <a:rPr lang="en-US" altLang="zh-CN" sz="2000" i="1" dirty="0" smtClean="0"/>
              <a:t>M</a:t>
            </a:r>
            <a:r>
              <a:rPr lang="en-US" altLang="zh-CN" sz="2000" dirty="0" smtClean="0"/>
              <a:t>‖</a:t>
            </a:r>
            <a:r>
              <a:rPr lang="en-US" altLang="zh-CN" sz="2000" i="1" dirty="0" smtClean="0"/>
              <a:t>E</a:t>
            </a:r>
            <a:r>
              <a:rPr lang="en-US" altLang="zh-CN" sz="2000" i="1" baseline="-25000" dirty="0" smtClean="0"/>
              <a:t>SKA</a:t>
            </a:r>
            <a:r>
              <a:rPr lang="en-US" altLang="zh-CN" sz="2000" dirty="0" smtClean="0"/>
              <a:t>[</a:t>
            </a:r>
            <a:r>
              <a:rPr lang="en-US" altLang="zh-CN" sz="2000" i="1" dirty="0" smtClean="0"/>
              <a:t>H</a:t>
            </a:r>
            <a:r>
              <a:rPr lang="en-US" altLang="zh-CN" sz="2000" dirty="0" smtClean="0"/>
              <a:t>(</a:t>
            </a:r>
            <a:r>
              <a:rPr lang="en-US" altLang="zh-CN" sz="2000" i="1" dirty="0" smtClean="0"/>
              <a:t>M</a:t>
            </a:r>
            <a:r>
              <a:rPr lang="en-US" altLang="zh-CN" sz="2000" dirty="0" smtClean="0"/>
              <a:t>)]</a:t>
            </a:r>
          </a:p>
          <a:p>
            <a:pPr lvl="1" eaLnBrk="1" hangingPunct="1">
              <a:lnSpc>
                <a:spcPct val="110000"/>
              </a:lnSpc>
            </a:pPr>
            <a:r>
              <a:rPr lang="zh-CN" altLang="en-US" sz="2000" dirty="0" smtClean="0"/>
              <a:t>这种方式可实现对</a:t>
            </a:r>
            <a:r>
              <a:rPr lang="en-US" altLang="zh-CN" sz="2000" dirty="0" smtClean="0"/>
              <a:t>A</a:t>
            </a:r>
            <a:r>
              <a:rPr lang="zh-CN" altLang="en-US" sz="2000" dirty="0" smtClean="0"/>
              <a:t>的认证，但不提供对</a:t>
            </a:r>
            <a:r>
              <a:rPr lang="en-US" altLang="zh-CN" sz="2000" dirty="0" smtClean="0"/>
              <a:t>M</a:t>
            </a:r>
            <a:r>
              <a:rPr lang="zh-CN" altLang="en-US" sz="2000" dirty="0" smtClean="0"/>
              <a:t>的保密性。</a:t>
            </a:r>
          </a:p>
          <a:p>
            <a:pPr eaLnBrk="1" hangingPunct="1">
              <a:lnSpc>
                <a:spcPct val="110000"/>
              </a:lnSpc>
            </a:pPr>
            <a:r>
              <a:rPr lang="zh-CN" altLang="en-US" sz="2400" dirty="0" smtClean="0">
                <a:solidFill>
                  <a:srgbClr val="0000FF"/>
                </a:solidFill>
              </a:rPr>
              <a:t>如果既要提供保密性又要提供认证性</a:t>
            </a:r>
            <a:r>
              <a:rPr lang="zh-CN" altLang="en-US" sz="2400" dirty="0" smtClean="0"/>
              <a:t>，可使用以下方式： </a:t>
            </a:r>
          </a:p>
          <a:p>
            <a:pPr lvl="1" eaLnBrk="1" hangingPunct="1">
              <a:lnSpc>
                <a:spcPct val="110000"/>
              </a:lnSpc>
            </a:pPr>
            <a:r>
              <a:rPr lang="en-US" altLang="zh-CN" sz="2000" dirty="0" smtClean="0"/>
              <a:t>A→B</a:t>
            </a:r>
            <a:r>
              <a:rPr lang="zh-CN" altLang="en-US" sz="2000" dirty="0" smtClean="0"/>
              <a:t>：</a:t>
            </a:r>
            <a:r>
              <a:rPr lang="en-US" altLang="zh-CN" sz="2000" i="1" dirty="0" smtClean="0"/>
              <a:t>E</a:t>
            </a:r>
            <a:r>
              <a:rPr lang="en-US" altLang="zh-CN" sz="2000" i="1" baseline="-25000" dirty="0" smtClean="0"/>
              <a:t>PKB</a:t>
            </a:r>
            <a:r>
              <a:rPr lang="en-US" altLang="zh-CN" sz="2000" dirty="0" smtClean="0"/>
              <a:t>[</a:t>
            </a:r>
            <a:r>
              <a:rPr lang="en-US" altLang="zh-CN" sz="2000" i="1" dirty="0" smtClean="0"/>
              <a:t>M</a:t>
            </a:r>
            <a:r>
              <a:rPr lang="en-US" altLang="zh-CN" sz="2000" dirty="0" smtClean="0"/>
              <a:t>‖</a:t>
            </a:r>
            <a:r>
              <a:rPr lang="en-US" altLang="zh-CN" sz="2000" i="1" dirty="0" smtClean="0"/>
              <a:t>E</a:t>
            </a:r>
            <a:r>
              <a:rPr lang="en-US" altLang="zh-CN" sz="2000" i="1" baseline="-25000" dirty="0" smtClean="0"/>
              <a:t>SKA</a:t>
            </a:r>
            <a:r>
              <a:rPr lang="en-US" altLang="zh-CN" sz="2000" dirty="0" smtClean="0"/>
              <a:t>[</a:t>
            </a:r>
            <a:r>
              <a:rPr lang="en-US" altLang="zh-CN" sz="2000" i="1" dirty="0" smtClean="0"/>
              <a:t>H</a:t>
            </a:r>
            <a:r>
              <a:rPr lang="en-US" altLang="zh-CN" sz="2000" dirty="0" smtClean="0"/>
              <a:t>(</a:t>
            </a:r>
            <a:r>
              <a:rPr lang="en-US" altLang="zh-CN" sz="2000" i="1" dirty="0" smtClean="0"/>
              <a:t>M</a:t>
            </a:r>
            <a:r>
              <a:rPr lang="en-US" altLang="zh-CN" sz="2000" dirty="0" smtClean="0"/>
              <a:t>)]]</a:t>
            </a:r>
          </a:p>
          <a:p>
            <a:pPr eaLnBrk="1" hangingPunct="1">
              <a:lnSpc>
                <a:spcPct val="110000"/>
              </a:lnSpc>
            </a:pPr>
            <a:r>
              <a:rPr lang="zh-CN" altLang="en-US" sz="2400" dirty="0" smtClean="0">
                <a:solidFill>
                  <a:srgbClr val="0000FF"/>
                </a:solidFill>
              </a:rPr>
              <a:t>后两种情况要求</a:t>
            </a:r>
            <a:r>
              <a:rPr lang="en-US" altLang="zh-CN" sz="2400" dirty="0" smtClean="0">
                <a:solidFill>
                  <a:srgbClr val="0000FF"/>
                </a:solidFill>
              </a:rPr>
              <a:t>B</a:t>
            </a:r>
            <a:r>
              <a:rPr lang="zh-CN" altLang="en-US" sz="2400" dirty="0" smtClean="0">
                <a:solidFill>
                  <a:srgbClr val="0000FF"/>
                </a:solidFill>
              </a:rPr>
              <a:t>知道</a:t>
            </a:r>
            <a:r>
              <a:rPr lang="en-US" altLang="zh-CN" sz="2400" dirty="0" smtClean="0">
                <a:solidFill>
                  <a:srgbClr val="0000FF"/>
                </a:solidFill>
              </a:rPr>
              <a:t>A</a:t>
            </a:r>
            <a:r>
              <a:rPr lang="zh-CN" altLang="en-US" sz="2400" dirty="0" smtClean="0">
                <a:solidFill>
                  <a:srgbClr val="0000FF"/>
                </a:solidFill>
              </a:rPr>
              <a:t>的公开钥并确信公开钥的真实性</a:t>
            </a:r>
            <a:r>
              <a:rPr lang="zh-CN" altLang="en-US" sz="2400" dirty="0" smtClean="0"/>
              <a:t>。为此</a:t>
            </a:r>
            <a:r>
              <a:rPr lang="en-US" altLang="zh-CN" sz="2400" dirty="0" smtClean="0">
                <a:solidFill>
                  <a:srgbClr val="0000FF"/>
                </a:solidFill>
              </a:rPr>
              <a:t>A</a:t>
            </a:r>
            <a:r>
              <a:rPr lang="zh-CN" altLang="en-US" sz="2400" dirty="0" smtClean="0">
                <a:solidFill>
                  <a:srgbClr val="0000FF"/>
                </a:solidFill>
              </a:rPr>
              <a:t>还需同时向</a:t>
            </a:r>
            <a:r>
              <a:rPr lang="en-US" altLang="zh-CN" sz="2400" dirty="0" smtClean="0">
                <a:solidFill>
                  <a:srgbClr val="0000FF"/>
                </a:solidFill>
              </a:rPr>
              <a:t>B</a:t>
            </a:r>
            <a:r>
              <a:rPr lang="zh-CN" altLang="en-US" sz="2400" dirty="0" smtClean="0">
                <a:solidFill>
                  <a:srgbClr val="0000FF"/>
                </a:solidFill>
              </a:rPr>
              <a:t>发送自己的公钥证书</a:t>
            </a:r>
            <a:r>
              <a:rPr lang="zh-CN" altLang="en-US" sz="2400" dirty="0" smtClean="0"/>
              <a:t>，表示为</a:t>
            </a:r>
          </a:p>
          <a:p>
            <a:pPr lvl="1" eaLnBrk="1" hangingPunct="1">
              <a:lnSpc>
                <a:spcPct val="110000"/>
              </a:lnSpc>
            </a:pPr>
            <a:r>
              <a:rPr lang="en-US" altLang="zh-CN" sz="2000" dirty="0" smtClean="0"/>
              <a:t>A→B</a:t>
            </a:r>
            <a:r>
              <a:rPr lang="zh-CN" altLang="en-US" sz="2000" dirty="0" smtClean="0"/>
              <a:t>：</a:t>
            </a:r>
            <a:r>
              <a:rPr lang="en-US" altLang="zh-CN" sz="2000" i="1" dirty="0" smtClean="0"/>
              <a:t>M</a:t>
            </a:r>
            <a:r>
              <a:rPr lang="en-US" altLang="zh-CN" sz="2000" dirty="0" smtClean="0"/>
              <a:t>‖</a:t>
            </a:r>
            <a:r>
              <a:rPr lang="en-US" altLang="zh-CN" sz="2000" i="1" dirty="0" smtClean="0"/>
              <a:t>E</a:t>
            </a:r>
            <a:r>
              <a:rPr lang="en-US" altLang="zh-CN" sz="2000" i="1" baseline="-25000" dirty="0" smtClean="0"/>
              <a:t>SKA</a:t>
            </a:r>
            <a:r>
              <a:rPr lang="en-US" altLang="zh-CN" sz="2000" dirty="0" smtClean="0"/>
              <a:t>[</a:t>
            </a:r>
            <a:r>
              <a:rPr lang="en-US" altLang="zh-CN" sz="2000" i="1" dirty="0" smtClean="0"/>
              <a:t>H</a:t>
            </a:r>
            <a:r>
              <a:rPr lang="en-US" altLang="zh-CN" sz="2000" dirty="0" smtClean="0"/>
              <a:t>(</a:t>
            </a:r>
            <a:r>
              <a:rPr lang="en-US" altLang="zh-CN" sz="2000" i="1" dirty="0" smtClean="0"/>
              <a:t>M</a:t>
            </a:r>
            <a:r>
              <a:rPr lang="en-US" altLang="zh-CN" sz="2000" dirty="0" smtClean="0"/>
              <a:t>)]‖</a:t>
            </a:r>
            <a:r>
              <a:rPr lang="en-US" altLang="zh-CN" sz="2000" i="1" dirty="0" smtClean="0">
                <a:solidFill>
                  <a:srgbClr val="0000FF"/>
                </a:solidFill>
              </a:rPr>
              <a:t>E</a:t>
            </a:r>
            <a:r>
              <a:rPr lang="en-US" altLang="zh-CN" sz="2000" i="1" baseline="-25000" dirty="0" smtClean="0">
                <a:solidFill>
                  <a:srgbClr val="0000FF"/>
                </a:solidFill>
              </a:rPr>
              <a:t>SKAS</a:t>
            </a:r>
            <a:r>
              <a:rPr lang="en-US" altLang="zh-CN" sz="2000" dirty="0" smtClean="0">
                <a:solidFill>
                  <a:srgbClr val="0000FF"/>
                </a:solidFill>
              </a:rPr>
              <a:t>[</a:t>
            </a:r>
            <a:r>
              <a:rPr lang="en-US" altLang="zh-CN" sz="2000" i="1" dirty="0" smtClean="0">
                <a:solidFill>
                  <a:srgbClr val="0000FF"/>
                </a:solidFill>
              </a:rPr>
              <a:t>T</a:t>
            </a:r>
            <a:r>
              <a:rPr lang="en-US" altLang="zh-CN" sz="2000" dirty="0" smtClean="0">
                <a:solidFill>
                  <a:srgbClr val="0000FF"/>
                </a:solidFill>
              </a:rPr>
              <a:t>‖</a:t>
            </a:r>
            <a:r>
              <a:rPr lang="en-US" altLang="zh-CN" sz="2000" i="1" dirty="0" smtClean="0">
                <a:solidFill>
                  <a:srgbClr val="0000FF"/>
                </a:solidFill>
              </a:rPr>
              <a:t>ID</a:t>
            </a:r>
            <a:r>
              <a:rPr lang="en-US" altLang="zh-CN" sz="2000" i="1" baseline="-25000" dirty="0" smtClean="0">
                <a:solidFill>
                  <a:srgbClr val="0000FF"/>
                </a:solidFill>
              </a:rPr>
              <a:t>A</a:t>
            </a:r>
            <a:r>
              <a:rPr lang="en-US" altLang="zh-CN" sz="2000" dirty="0" smtClean="0">
                <a:solidFill>
                  <a:srgbClr val="0000FF"/>
                </a:solidFill>
              </a:rPr>
              <a:t>‖</a:t>
            </a:r>
            <a:r>
              <a:rPr lang="en-US" altLang="zh-CN" sz="2000" i="1" dirty="0" smtClean="0">
                <a:solidFill>
                  <a:srgbClr val="0000FF"/>
                </a:solidFill>
              </a:rPr>
              <a:t>PK</a:t>
            </a:r>
            <a:r>
              <a:rPr lang="en-US" altLang="zh-CN" sz="2000" i="1" baseline="-25000" dirty="0" smtClean="0">
                <a:solidFill>
                  <a:srgbClr val="0000FF"/>
                </a:solidFill>
              </a:rPr>
              <a:t>A</a:t>
            </a:r>
            <a:r>
              <a:rPr lang="en-US" altLang="zh-CN" sz="2000" dirty="0" smtClean="0">
                <a:solidFill>
                  <a:srgbClr val="0000FF"/>
                </a:solidFill>
              </a:rPr>
              <a:t>]</a:t>
            </a:r>
          </a:p>
          <a:p>
            <a:pPr eaLnBrk="1" hangingPunct="1">
              <a:lnSpc>
                <a:spcPct val="110000"/>
              </a:lnSpc>
            </a:pPr>
            <a:r>
              <a:rPr lang="zh-CN" altLang="en-US" sz="2400" dirty="0" smtClean="0"/>
              <a:t>或 </a:t>
            </a:r>
          </a:p>
          <a:p>
            <a:pPr lvl="1" eaLnBrk="1" hangingPunct="1">
              <a:lnSpc>
                <a:spcPct val="110000"/>
              </a:lnSpc>
            </a:pPr>
            <a:r>
              <a:rPr lang="zh-CN" altLang="en-US" sz="2000" dirty="0" smtClean="0"/>
              <a:t> </a:t>
            </a:r>
            <a:r>
              <a:rPr lang="en-US" altLang="zh-CN" sz="2000" dirty="0" smtClean="0"/>
              <a:t>A→B</a:t>
            </a:r>
            <a:r>
              <a:rPr lang="zh-CN" altLang="en-US" sz="2000" dirty="0" smtClean="0"/>
              <a:t>：</a:t>
            </a:r>
            <a:r>
              <a:rPr lang="en-US" altLang="zh-CN" sz="2000" i="1" dirty="0" smtClean="0"/>
              <a:t>E</a:t>
            </a:r>
            <a:r>
              <a:rPr lang="en-US" altLang="zh-CN" sz="2000" i="1" baseline="-25000" dirty="0" smtClean="0"/>
              <a:t>PKB</a:t>
            </a:r>
            <a:r>
              <a:rPr lang="en-US" altLang="zh-CN" sz="2000" dirty="0" smtClean="0"/>
              <a:t>[</a:t>
            </a:r>
            <a:r>
              <a:rPr lang="en-US" altLang="zh-CN" sz="2000" i="1" dirty="0" smtClean="0"/>
              <a:t>M</a:t>
            </a:r>
            <a:r>
              <a:rPr lang="en-US" altLang="zh-CN" sz="2000" dirty="0" smtClean="0"/>
              <a:t>‖</a:t>
            </a:r>
            <a:r>
              <a:rPr lang="en-US" altLang="zh-CN" sz="2000" i="1" dirty="0" smtClean="0"/>
              <a:t>E</a:t>
            </a:r>
            <a:r>
              <a:rPr lang="en-US" altLang="zh-CN" sz="2000" i="1" baseline="-25000" dirty="0" smtClean="0"/>
              <a:t>SKA</a:t>
            </a:r>
            <a:r>
              <a:rPr lang="en-US" altLang="zh-CN" sz="2000" dirty="0" smtClean="0"/>
              <a:t>[</a:t>
            </a:r>
            <a:r>
              <a:rPr lang="en-US" altLang="zh-CN" sz="2000" i="1" dirty="0" smtClean="0"/>
              <a:t>H</a:t>
            </a:r>
            <a:r>
              <a:rPr lang="en-US" altLang="zh-CN" sz="2000" dirty="0" smtClean="0"/>
              <a:t>(</a:t>
            </a:r>
            <a:r>
              <a:rPr lang="en-US" altLang="zh-CN" sz="2000" i="1" dirty="0" smtClean="0"/>
              <a:t>M</a:t>
            </a:r>
            <a:r>
              <a:rPr lang="en-US" altLang="zh-CN" sz="2000" dirty="0" smtClean="0"/>
              <a:t>)]]‖</a:t>
            </a:r>
            <a:r>
              <a:rPr lang="en-US" altLang="zh-CN" sz="2000" i="1" dirty="0" smtClean="0">
                <a:solidFill>
                  <a:srgbClr val="0000FF"/>
                </a:solidFill>
              </a:rPr>
              <a:t>E</a:t>
            </a:r>
            <a:r>
              <a:rPr lang="en-US" altLang="zh-CN" sz="2000" i="1" baseline="-25000" dirty="0" smtClean="0">
                <a:solidFill>
                  <a:srgbClr val="0000FF"/>
                </a:solidFill>
              </a:rPr>
              <a:t>SKAS</a:t>
            </a:r>
            <a:r>
              <a:rPr lang="en-US" altLang="zh-CN" sz="2000" dirty="0" smtClean="0">
                <a:solidFill>
                  <a:srgbClr val="0000FF"/>
                </a:solidFill>
              </a:rPr>
              <a:t>[</a:t>
            </a:r>
            <a:r>
              <a:rPr lang="en-US" altLang="zh-CN" sz="2000" i="1" dirty="0" smtClean="0">
                <a:solidFill>
                  <a:srgbClr val="0000FF"/>
                </a:solidFill>
              </a:rPr>
              <a:t>T</a:t>
            </a:r>
            <a:r>
              <a:rPr lang="en-US" altLang="zh-CN" sz="2000" dirty="0" smtClean="0">
                <a:solidFill>
                  <a:srgbClr val="0000FF"/>
                </a:solidFill>
              </a:rPr>
              <a:t>‖</a:t>
            </a:r>
            <a:r>
              <a:rPr lang="en-US" altLang="zh-CN" sz="2000" i="1" dirty="0" smtClean="0">
                <a:solidFill>
                  <a:srgbClr val="0000FF"/>
                </a:solidFill>
              </a:rPr>
              <a:t>ID</a:t>
            </a:r>
            <a:r>
              <a:rPr lang="en-US" altLang="zh-CN" sz="2000" i="1" baseline="-25000" dirty="0" smtClean="0">
                <a:solidFill>
                  <a:srgbClr val="0000FF"/>
                </a:solidFill>
              </a:rPr>
              <a:t>A</a:t>
            </a:r>
            <a:r>
              <a:rPr lang="en-US" altLang="zh-CN" sz="2000" dirty="0" smtClean="0">
                <a:solidFill>
                  <a:srgbClr val="0000FF"/>
                </a:solidFill>
              </a:rPr>
              <a:t>‖</a:t>
            </a:r>
            <a:r>
              <a:rPr lang="en-US" altLang="zh-CN" sz="2000" i="1" dirty="0" smtClean="0">
                <a:solidFill>
                  <a:srgbClr val="0000FF"/>
                </a:solidFill>
              </a:rPr>
              <a:t>PK</a:t>
            </a:r>
            <a:r>
              <a:rPr lang="en-US" altLang="zh-CN" sz="2000" i="1" baseline="-25000" dirty="0" smtClean="0">
                <a:solidFill>
                  <a:srgbClr val="0000FF"/>
                </a:solidFill>
              </a:rPr>
              <a:t>A</a:t>
            </a:r>
            <a:r>
              <a:rPr lang="en-US" altLang="zh-CN" sz="2000" dirty="0" smtClean="0">
                <a:solidFill>
                  <a:srgbClr val="0000FF"/>
                </a:solidFill>
              </a:rPr>
              <a:t>]</a:t>
            </a:r>
          </a:p>
          <a:p>
            <a:pPr eaLnBrk="1" hangingPunct="1">
              <a:lnSpc>
                <a:spcPct val="110000"/>
              </a:lnSpc>
            </a:pPr>
            <a:r>
              <a:rPr lang="zh-CN" altLang="en-US" sz="2400" dirty="0" smtClean="0"/>
              <a:t>其中</a:t>
            </a:r>
            <a:r>
              <a:rPr lang="en-US" altLang="zh-CN" sz="2400" i="1" dirty="0" smtClean="0">
                <a:solidFill>
                  <a:srgbClr val="0000FF"/>
                </a:solidFill>
              </a:rPr>
              <a:t>E</a:t>
            </a:r>
            <a:r>
              <a:rPr lang="en-US" altLang="zh-CN" sz="2400" i="1" baseline="-25000" dirty="0" smtClean="0">
                <a:solidFill>
                  <a:srgbClr val="0000FF"/>
                </a:solidFill>
              </a:rPr>
              <a:t>SKAS</a:t>
            </a:r>
            <a:r>
              <a:rPr lang="en-US" altLang="zh-CN" sz="2400" dirty="0" smtClean="0">
                <a:solidFill>
                  <a:srgbClr val="0000FF"/>
                </a:solidFill>
              </a:rPr>
              <a:t>[</a:t>
            </a:r>
            <a:r>
              <a:rPr lang="en-US" altLang="zh-CN" sz="2400" i="1" dirty="0" smtClean="0">
                <a:solidFill>
                  <a:srgbClr val="0000FF"/>
                </a:solidFill>
              </a:rPr>
              <a:t>T</a:t>
            </a:r>
            <a:r>
              <a:rPr lang="en-US" altLang="zh-CN" sz="2400" dirty="0" smtClean="0">
                <a:solidFill>
                  <a:srgbClr val="0000FF"/>
                </a:solidFill>
              </a:rPr>
              <a:t>‖</a:t>
            </a:r>
            <a:r>
              <a:rPr lang="en-US" altLang="zh-CN" sz="2400" i="1" dirty="0" smtClean="0">
                <a:solidFill>
                  <a:srgbClr val="0000FF"/>
                </a:solidFill>
              </a:rPr>
              <a:t>ID</a:t>
            </a:r>
            <a:r>
              <a:rPr lang="en-US" altLang="zh-CN" sz="2400" i="1" baseline="-25000" dirty="0" smtClean="0">
                <a:solidFill>
                  <a:srgbClr val="0000FF"/>
                </a:solidFill>
              </a:rPr>
              <a:t>A</a:t>
            </a:r>
            <a:r>
              <a:rPr lang="en-US" altLang="zh-CN" sz="2400" dirty="0" smtClean="0">
                <a:solidFill>
                  <a:srgbClr val="0000FF"/>
                </a:solidFill>
              </a:rPr>
              <a:t>‖</a:t>
            </a:r>
            <a:r>
              <a:rPr lang="en-US" altLang="zh-CN" sz="2400" i="1" dirty="0" smtClean="0">
                <a:solidFill>
                  <a:srgbClr val="0000FF"/>
                </a:solidFill>
              </a:rPr>
              <a:t>PK</a:t>
            </a:r>
            <a:r>
              <a:rPr lang="en-US" altLang="zh-CN" sz="2400" i="1" baseline="-25000" dirty="0" smtClean="0">
                <a:solidFill>
                  <a:srgbClr val="0000FF"/>
                </a:solidFill>
              </a:rPr>
              <a:t>A</a:t>
            </a:r>
            <a:r>
              <a:rPr lang="en-US" altLang="zh-CN" sz="2400" dirty="0" smtClean="0">
                <a:solidFill>
                  <a:srgbClr val="0000FF"/>
                </a:solidFill>
              </a:rPr>
              <a:t>]</a:t>
            </a:r>
            <a:r>
              <a:rPr lang="zh-CN" altLang="en-US" sz="2400" dirty="0" smtClean="0"/>
              <a:t>是认证服务器</a:t>
            </a:r>
            <a:r>
              <a:rPr lang="en-US" altLang="zh-CN" sz="2400" dirty="0" smtClean="0"/>
              <a:t>AS</a:t>
            </a:r>
            <a:r>
              <a:rPr lang="zh-CN" altLang="en-US" sz="2400" dirty="0" smtClean="0"/>
              <a:t>为</a:t>
            </a:r>
            <a:r>
              <a:rPr lang="en-US" altLang="zh-CN" sz="2400" dirty="0" smtClean="0"/>
              <a:t>A</a:t>
            </a:r>
            <a:r>
              <a:rPr lang="zh-CN" altLang="en-US" sz="2400" dirty="0" smtClean="0"/>
              <a:t>签署的公钥证书</a:t>
            </a: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7.4.1 </a:t>
            </a:r>
            <a:r>
              <a:rPr lang="zh-CN" altLang="en-US" dirty="0" smtClean="0"/>
              <a:t>口令认证协议</a:t>
            </a:r>
            <a:endParaRPr lang="zh-CN" altLang="en-US" dirty="0"/>
          </a:p>
        </p:txBody>
      </p:sp>
      <p:sp>
        <p:nvSpPr>
          <p:cNvPr id="4" name="灯片编号占位符 3"/>
          <p:cNvSpPr>
            <a:spLocks noGrp="1"/>
          </p:cNvSpPr>
          <p:nvPr>
            <p:ph type="sldNum" sz="quarter" idx="12"/>
          </p:nvPr>
        </p:nvSpPr>
        <p:spPr>
          <a:xfrm>
            <a:off x="7391400" y="6477000"/>
            <a:ext cx="1295400" cy="304800"/>
          </a:xfrm>
        </p:spPr>
        <p:txBody>
          <a:bodyPr/>
          <a:lstStyle/>
          <a:p>
            <a:pPr>
              <a:defRPr/>
            </a:pPr>
            <a:fld id="{896E1043-1F2A-4C9B-855A-0B3264F68AF7}" type="slidenum">
              <a:rPr lang="en-US" altLang="zh-CN" smtClean="0"/>
              <a:pPr>
                <a:defRPr/>
              </a:pPr>
              <a:t>43</a:t>
            </a:fld>
            <a:r>
              <a:rPr lang="en-US" altLang="zh-CN" dirty="0" smtClean="0"/>
              <a:t>/</a:t>
            </a:r>
            <a:endParaRPr lang="en-US" altLang="zh-CN" dirty="0"/>
          </a:p>
        </p:txBody>
      </p:sp>
      <p:sp>
        <p:nvSpPr>
          <p:cNvPr id="5" name="标题 1"/>
          <p:cNvSpPr txBox="1">
            <a:spLocks/>
          </p:cNvSpPr>
          <p:nvPr/>
        </p:nvSpPr>
        <p:spPr bwMode="auto">
          <a:xfrm>
            <a:off x="533400" y="0"/>
            <a:ext cx="7696200" cy="304800"/>
          </a:xfrm>
          <a:prstGeom prst="rect">
            <a:avLst/>
          </a:prstGeom>
          <a:solidFill>
            <a:schemeClr val="accent5"/>
          </a:solidFill>
          <a:ln w="9525">
            <a:noFill/>
            <a:miter lim="800000"/>
            <a:headEnd/>
            <a:tailEnd/>
          </a:ln>
        </p:spPr>
        <p:txBody>
          <a:bodyPr vert="horz" wrap="square" lIns="91440" tIns="45720" rIns="91440" bIns="45720" numCol="1" anchor="b" anchorCtr="0" compatLnSpc="1">
            <a:prstTxWarp prst="textNoShape">
              <a:avLst/>
            </a:prstTxWarp>
          </a:bodyPr>
          <a:lstStyle/>
          <a:p>
            <a:pPr algn="l" eaLnBrk="0" hangingPunct="0">
              <a:defRPr/>
            </a:pPr>
            <a:r>
              <a:rPr lang="zh-CN" altLang="en-US" sz="1800" kern="0" dirty="0" smtClean="0">
                <a:solidFill>
                  <a:srgbClr val="004C00"/>
                </a:solidFill>
                <a:effectLst>
                  <a:outerShdw blurRad="38100" dist="38100" dir="2700000" algn="tl">
                    <a:srgbClr val="000000">
                      <a:alpha val="43137"/>
                    </a:srgbClr>
                  </a:outerShdw>
                </a:effectLst>
                <a:latin typeface="+mj-lt"/>
                <a:ea typeface="+mj-ea"/>
                <a:cs typeface="+mj-cs"/>
              </a:rPr>
              <a:t>第七章 密码协议：</a:t>
            </a:r>
            <a:r>
              <a:rPr lang="en-US" altLang="zh-CN" sz="1800" kern="0" dirty="0" smtClean="0">
                <a:solidFill>
                  <a:srgbClr val="004C00"/>
                </a:solidFill>
                <a:effectLst>
                  <a:outerShdw blurRad="38100" dist="38100" dir="2700000" algn="tl">
                    <a:srgbClr val="000000">
                      <a:alpha val="43137"/>
                    </a:srgbClr>
                  </a:outerShdw>
                </a:effectLst>
                <a:latin typeface="+mj-lt"/>
                <a:ea typeface="+mj-ea"/>
                <a:cs typeface="+mj-cs"/>
              </a:rPr>
              <a:t>7.4 </a:t>
            </a:r>
            <a:r>
              <a:rPr lang="zh-CN" altLang="en-US" sz="1800" kern="0" dirty="0" smtClean="0">
                <a:solidFill>
                  <a:srgbClr val="004C00"/>
                </a:solidFill>
                <a:effectLst>
                  <a:outerShdw blurRad="38100" dist="38100" dir="2700000" algn="tl">
                    <a:srgbClr val="000000">
                      <a:alpha val="43137"/>
                    </a:srgbClr>
                  </a:outerShdw>
                </a:effectLst>
                <a:latin typeface="+mj-lt"/>
                <a:ea typeface="+mj-ea"/>
                <a:cs typeface="+mj-cs"/>
              </a:rPr>
              <a:t>口令认证协议</a:t>
            </a:r>
          </a:p>
        </p:txBody>
      </p:sp>
      <p:sp>
        <p:nvSpPr>
          <p:cNvPr id="8" name="内容占位符 7"/>
          <p:cNvSpPr>
            <a:spLocks noGrp="1"/>
          </p:cNvSpPr>
          <p:nvPr>
            <p:ph idx="1"/>
          </p:nvPr>
        </p:nvSpPr>
        <p:spPr>
          <a:xfrm>
            <a:off x="457200" y="990600"/>
            <a:ext cx="8534400" cy="5486400"/>
          </a:xfrm>
        </p:spPr>
        <p:txBody>
          <a:bodyPr/>
          <a:lstStyle/>
          <a:p>
            <a:pPr eaLnBrk="1" hangingPunct="1">
              <a:lnSpc>
                <a:spcPct val="110000"/>
              </a:lnSpc>
            </a:pPr>
            <a:r>
              <a:rPr lang="zh-CN" altLang="en-US" sz="2400" dirty="0" smtClean="0">
                <a:latin typeface="Times New Roman" panose="02020603050405020304" pitchFamily="18" charset="0"/>
                <a:cs typeface="Times New Roman" panose="02020603050405020304" pitchFamily="18" charset="0"/>
              </a:rPr>
              <a:t>口令认证一般用于系统登录时的身份认证，有时也基于口令认证来协商密钥</a:t>
            </a:r>
            <a:endParaRPr lang="en-US" altLang="zh-CN" sz="2400" dirty="0" smtClean="0">
              <a:latin typeface="Times New Roman" panose="02020603050405020304" pitchFamily="18" charset="0"/>
              <a:cs typeface="Times New Roman" panose="02020603050405020304" pitchFamily="18" charset="0"/>
            </a:endParaRPr>
          </a:p>
          <a:p>
            <a:pPr eaLnBrk="1" hangingPunct="1">
              <a:lnSpc>
                <a:spcPct val="110000"/>
              </a:lnSpc>
            </a:pPr>
            <a:r>
              <a:rPr lang="zh-CN" altLang="en-US" sz="2400" dirty="0" smtClean="0">
                <a:latin typeface="Times New Roman" panose="02020603050405020304" pitchFamily="18" charset="0"/>
                <a:cs typeface="Times New Roman" panose="02020603050405020304" pitchFamily="18" charset="0"/>
              </a:rPr>
              <a:t>系统登录时的口令认证协议</a:t>
            </a:r>
            <a:endParaRPr lang="en-US" altLang="zh-CN" sz="2400" dirty="0" smtClean="0">
              <a:latin typeface="Times New Roman" panose="02020603050405020304" pitchFamily="18" charset="0"/>
              <a:cs typeface="Times New Roman" panose="02020603050405020304" pitchFamily="18" charset="0"/>
            </a:endParaRPr>
          </a:p>
          <a:p>
            <a:pPr lvl="1" eaLnBrk="1" hangingPunct="1">
              <a:lnSpc>
                <a:spcPct val="110000"/>
              </a:lnSpc>
            </a:pPr>
            <a:r>
              <a:rPr lang="zh-CN" altLang="en-US" sz="2000" dirty="0" smtClean="0">
                <a:latin typeface="Times New Roman" panose="02020603050405020304" pitchFamily="18" charset="0"/>
                <a:cs typeface="Times New Roman" panose="02020603050405020304" pitchFamily="18" charset="0"/>
              </a:rPr>
              <a:t>可以用口令，也可以替换成指纹等生物特征</a:t>
            </a:r>
            <a:endParaRPr lang="en-US" altLang="zh-CN" sz="2000" dirty="0" smtClean="0">
              <a:latin typeface="Times New Roman" panose="02020603050405020304" pitchFamily="18" charset="0"/>
              <a:cs typeface="Times New Roman" panose="02020603050405020304" pitchFamily="18" charset="0"/>
            </a:endParaRPr>
          </a:p>
          <a:p>
            <a:pPr lvl="1" eaLnBrk="1" hangingPunct="1">
              <a:lnSpc>
                <a:spcPct val="110000"/>
              </a:lnSpc>
            </a:pPr>
            <a:r>
              <a:rPr lang="zh-CN" altLang="en-US" sz="2000" dirty="0" smtClean="0">
                <a:latin typeface="Times New Roman" panose="02020603050405020304" pitchFamily="18" charset="0"/>
                <a:cs typeface="Times New Roman" panose="02020603050405020304" pitchFamily="18" charset="0"/>
              </a:rPr>
              <a:t>最简单的是明文发送口令或生物特征，系统存储该特征的</a:t>
            </a:r>
            <a:r>
              <a:rPr lang="en-US" altLang="zh-CN" sz="2000" dirty="0" smtClean="0">
                <a:latin typeface="Times New Roman" panose="02020603050405020304" pitchFamily="18" charset="0"/>
                <a:cs typeface="Times New Roman" panose="02020603050405020304" pitchFamily="18" charset="0"/>
              </a:rPr>
              <a:t>hash</a:t>
            </a:r>
            <a:r>
              <a:rPr lang="zh-CN" altLang="en-US" sz="2000" dirty="0" smtClean="0">
                <a:latin typeface="Times New Roman" panose="02020603050405020304" pitchFamily="18" charset="0"/>
                <a:cs typeface="Times New Roman" panose="02020603050405020304" pitchFamily="18" charset="0"/>
              </a:rPr>
              <a:t>值，系统收到口令或特征后计算</a:t>
            </a:r>
            <a:r>
              <a:rPr lang="en-US" altLang="zh-CN" sz="2000" dirty="0" smtClean="0">
                <a:latin typeface="Times New Roman" panose="02020603050405020304" pitchFamily="18" charset="0"/>
                <a:cs typeface="Times New Roman" panose="02020603050405020304" pitchFamily="18" charset="0"/>
              </a:rPr>
              <a:t>hash</a:t>
            </a:r>
            <a:r>
              <a:rPr lang="zh-CN" altLang="en-US" sz="2000" dirty="0" smtClean="0">
                <a:latin typeface="Times New Roman" panose="02020603050405020304" pitchFamily="18" charset="0"/>
                <a:cs typeface="Times New Roman" panose="02020603050405020304" pitchFamily="18" charset="0"/>
              </a:rPr>
              <a:t>值进行比对</a:t>
            </a:r>
            <a:endParaRPr lang="en-US" altLang="zh-CN" sz="2000" dirty="0" smtClean="0">
              <a:latin typeface="Times New Roman" panose="02020603050405020304" pitchFamily="18" charset="0"/>
              <a:cs typeface="Times New Roman" panose="02020603050405020304" pitchFamily="18" charset="0"/>
            </a:endParaRPr>
          </a:p>
          <a:p>
            <a:pPr lvl="1" eaLnBrk="1" hangingPunct="1">
              <a:lnSpc>
                <a:spcPct val="110000"/>
              </a:lnSpc>
            </a:pPr>
            <a:r>
              <a:rPr lang="zh-CN" altLang="en-US" sz="2000" dirty="0" smtClean="0">
                <a:latin typeface="Times New Roman" panose="02020603050405020304" pitchFamily="18" charset="0"/>
                <a:cs typeface="Times New Roman" panose="02020603050405020304" pitchFamily="18" charset="0"/>
              </a:rPr>
              <a:t>复杂的安全的方式是不明文发送口令，而是与系统基于该口令进行交互，甚至协商出密钥</a:t>
            </a:r>
            <a:endParaRPr lang="en-US" altLang="zh-CN" sz="2000" dirty="0" smtClean="0">
              <a:latin typeface="Times New Roman" panose="02020603050405020304" pitchFamily="18" charset="0"/>
              <a:cs typeface="Times New Roman" panose="02020603050405020304" pitchFamily="18" charset="0"/>
            </a:endParaRPr>
          </a:p>
          <a:p>
            <a:pPr eaLnBrk="1" hangingPunct="1">
              <a:lnSpc>
                <a:spcPct val="110000"/>
              </a:lnSpc>
            </a:pPr>
            <a:r>
              <a:rPr lang="zh-CN" altLang="en-US" sz="2000" dirty="0" smtClean="0">
                <a:latin typeface="Times New Roman" panose="02020603050405020304" pitchFamily="18" charset="0"/>
                <a:cs typeface="Times New Roman" panose="02020603050405020304" pitchFamily="18" charset="0"/>
              </a:rPr>
              <a:t>一个经典的方法是</a:t>
            </a:r>
            <a:r>
              <a:rPr lang="en-US" altLang="zh-CN" sz="2000" dirty="0" smtClean="0">
                <a:latin typeface="Times New Roman" panose="02020603050405020304" pitchFamily="18" charset="0"/>
                <a:cs typeface="Times New Roman" panose="02020603050405020304" pitchFamily="18" charset="0"/>
              </a:rPr>
              <a:t>Needham</a:t>
            </a:r>
            <a:r>
              <a:rPr lang="zh-CN" altLang="en-US" sz="2000" dirty="0" smtClean="0">
                <a:latin typeface="Times New Roman" panose="02020603050405020304" pitchFamily="18" charset="0"/>
                <a:cs typeface="Times New Roman" panose="02020603050405020304" pitchFamily="18" charset="0"/>
              </a:rPr>
              <a:t>口令认证协议</a:t>
            </a:r>
            <a:endParaRPr lang="en-US" altLang="zh-CN" sz="2000" dirty="0" smtClean="0">
              <a:latin typeface="Times New Roman" panose="02020603050405020304" pitchFamily="18" charset="0"/>
              <a:cs typeface="Times New Roman" panose="02020603050405020304" pitchFamily="18" charset="0"/>
            </a:endParaRPr>
          </a:p>
          <a:p>
            <a:pPr lvl="1" eaLnBrk="1" hangingPunct="1">
              <a:lnSpc>
                <a:spcPct val="110000"/>
              </a:lnSpc>
            </a:pPr>
            <a:r>
              <a:rPr lang="zh-CN" altLang="en-US" sz="2000" dirty="0" smtClean="0">
                <a:latin typeface="Times New Roman" panose="02020603050405020304" pitchFamily="18" charset="0"/>
                <a:cs typeface="Times New Roman" panose="02020603050405020304" pitchFamily="18" charset="0"/>
              </a:rPr>
              <a:t>主机存储用户名</a:t>
            </a:r>
            <a:r>
              <a:rPr lang="en-US" altLang="zh-CN" sz="2000" i="1" dirty="0" err="1" smtClean="0">
                <a:latin typeface="Times New Roman" panose="02020603050405020304" pitchFamily="18" charset="0"/>
                <a:cs typeface="Times New Roman" panose="02020603050405020304" pitchFamily="18" charset="0"/>
              </a:rPr>
              <a:t>ID</a:t>
            </a:r>
            <a:r>
              <a:rPr lang="en-US" altLang="zh-CN" sz="2000" i="1" baseline="-25000" dirty="0" err="1" smtClean="0">
                <a:latin typeface="Times New Roman" panose="02020603050405020304" pitchFamily="18" charset="0"/>
                <a:cs typeface="Times New Roman" panose="02020603050405020304" pitchFamily="18" charset="0"/>
              </a:rPr>
              <a:t>u</a:t>
            </a:r>
            <a:r>
              <a:rPr lang="zh-CN" altLang="en-US" sz="2000" dirty="0" smtClean="0">
                <a:latin typeface="Times New Roman" panose="02020603050405020304" pitchFamily="18" charset="0"/>
                <a:cs typeface="Times New Roman" panose="02020603050405020304" pitchFamily="18" charset="0"/>
              </a:rPr>
              <a:t>及其口令</a:t>
            </a:r>
            <a:r>
              <a:rPr lang="en-US" altLang="zh-CN" sz="2000" i="1" dirty="0" err="1" smtClean="0">
                <a:latin typeface="Times New Roman" panose="02020603050405020304" pitchFamily="18" charset="0"/>
                <a:cs typeface="Times New Roman" panose="02020603050405020304" pitchFamily="18" charset="0"/>
              </a:rPr>
              <a:t>Pwd</a:t>
            </a:r>
            <a:r>
              <a:rPr lang="zh-CN" altLang="en-US" sz="2000" dirty="0" smtClean="0">
                <a:latin typeface="Times New Roman" panose="02020603050405020304" pitchFamily="18" charset="0"/>
                <a:cs typeface="Times New Roman" panose="02020603050405020304" pitchFamily="18" charset="0"/>
              </a:rPr>
              <a:t>的</a:t>
            </a:r>
            <a:r>
              <a:rPr lang="en-US" altLang="zh-CN" sz="2000" dirty="0" smtClean="0">
                <a:latin typeface="Times New Roman" panose="02020603050405020304" pitchFamily="18" charset="0"/>
                <a:cs typeface="Times New Roman" panose="02020603050405020304" pitchFamily="18" charset="0"/>
              </a:rPr>
              <a:t>hash</a:t>
            </a:r>
            <a:r>
              <a:rPr lang="zh-CN" altLang="en-US" sz="2000" dirty="0" smtClean="0">
                <a:latin typeface="Times New Roman" panose="02020603050405020304" pitchFamily="18" charset="0"/>
                <a:cs typeface="Times New Roman" panose="02020603050405020304" pitchFamily="18" charset="0"/>
              </a:rPr>
              <a:t>值</a:t>
            </a:r>
            <a:r>
              <a:rPr lang="en-US" altLang="zh-CN" sz="2000" dirty="0" smtClean="0">
                <a:latin typeface="Times New Roman" panose="02020603050405020304" pitchFamily="18" charset="0"/>
                <a:cs typeface="Times New Roman" panose="02020603050405020304" pitchFamily="18" charset="0"/>
              </a:rPr>
              <a:t>(</a:t>
            </a:r>
            <a:r>
              <a:rPr lang="zh-CN" altLang="en-US" sz="2000" dirty="0" smtClean="0">
                <a:latin typeface="Times New Roman" panose="02020603050405020304" pitchFamily="18" charset="0"/>
                <a:cs typeface="Times New Roman" panose="02020603050405020304" pitchFamily="18" charset="0"/>
              </a:rPr>
              <a:t>或单向函数值</a:t>
            </a:r>
            <a:r>
              <a:rPr lang="en-US" altLang="zh-CN" sz="2000" dirty="0" smtClean="0">
                <a:latin typeface="Times New Roman" panose="02020603050405020304" pitchFamily="18" charset="0"/>
                <a:cs typeface="Times New Roman" panose="02020603050405020304" pitchFamily="18" charset="0"/>
              </a:rPr>
              <a:t>)</a:t>
            </a:r>
          </a:p>
          <a:p>
            <a:pPr lvl="1" eaLnBrk="1" hangingPunct="1">
              <a:lnSpc>
                <a:spcPct val="110000"/>
              </a:lnSpc>
            </a:pPr>
            <a:r>
              <a:rPr lang="zh-CN" altLang="en-US" sz="2000" dirty="0" smtClean="0">
                <a:latin typeface="Times New Roman" panose="02020603050405020304" pitchFamily="18" charset="0"/>
                <a:cs typeface="Times New Roman" panose="02020603050405020304" pitchFamily="18" charset="0"/>
              </a:rPr>
              <a:t>登陆时，首先用户提交身份</a:t>
            </a:r>
            <a:r>
              <a:rPr lang="en-US" altLang="zh-CN" sz="2000" i="1" dirty="0" err="1" smtClean="0">
                <a:latin typeface="Times New Roman" panose="02020603050405020304" pitchFamily="18" charset="0"/>
                <a:cs typeface="Times New Roman" panose="02020603050405020304" pitchFamily="18" charset="0"/>
              </a:rPr>
              <a:t>ID</a:t>
            </a:r>
            <a:r>
              <a:rPr lang="en-US" altLang="zh-CN" sz="2000" i="1" baseline="-25000" dirty="0" err="1" smtClean="0">
                <a:latin typeface="Times New Roman" panose="02020603050405020304" pitchFamily="18" charset="0"/>
                <a:cs typeface="Times New Roman" panose="02020603050405020304" pitchFamily="18" charset="0"/>
              </a:rPr>
              <a:t>u</a:t>
            </a:r>
            <a:r>
              <a:rPr lang="zh-CN" altLang="en-US" sz="2000" dirty="0" smtClean="0">
                <a:latin typeface="Times New Roman" panose="02020603050405020304" pitchFamily="18" charset="0"/>
                <a:cs typeface="Times New Roman" panose="02020603050405020304" pitchFamily="18" charset="0"/>
              </a:rPr>
              <a:t>，然后主机提示输入口令，用户根据提示输入口令</a:t>
            </a:r>
            <a:r>
              <a:rPr lang="en-US" altLang="zh-CN" sz="2000" i="1" dirty="0" err="1" smtClean="0">
                <a:latin typeface="Times New Roman" panose="02020603050405020304" pitchFamily="18" charset="0"/>
                <a:cs typeface="Times New Roman" panose="02020603050405020304" pitchFamily="18" charset="0"/>
              </a:rPr>
              <a:t>Pwd</a:t>
            </a:r>
            <a:r>
              <a:rPr lang="zh-CN" altLang="en-US" sz="2000" dirty="0" smtClean="0">
                <a:latin typeface="Times New Roman" panose="02020603050405020304" pitchFamily="18" charset="0"/>
                <a:cs typeface="Times New Roman" panose="02020603050405020304" pitchFamily="18" charset="0"/>
              </a:rPr>
              <a:t>，主机验证其</a:t>
            </a:r>
            <a:r>
              <a:rPr lang="en-US" altLang="zh-CN" sz="2000" dirty="0" smtClean="0">
                <a:latin typeface="Times New Roman" panose="02020603050405020304" pitchFamily="18" charset="0"/>
                <a:cs typeface="Times New Roman" panose="02020603050405020304" pitchFamily="18" charset="0"/>
              </a:rPr>
              <a:t>hash</a:t>
            </a:r>
            <a:r>
              <a:rPr lang="zh-CN" altLang="en-US" sz="2000" dirty="0" smtClean="0">
                <a:latin typeface="Times New Roman" panose="02020603050405020304" pitchFamily="18" charset="0"/>
                <a:cs typeface="Times New Roman" panose="02020603050405020304" pitchFamily="18" charset="0"/>
              </a:rPr>
              <a:t>值是否等于事先存储的</a:t>
            </a:r>
            <a:r>
              <a:rPr lang="en-US" altLang="zh-CN" sz="2000" dirty="0" smtClean="0">
                <a:latin typeface="Times New Roman" panose="02020603050405020304" pitchFamily="18" charset="0"/>
                <a:cs typeface="Times New Roman" panose="02020603050405020304" pitchFamily="18" charset="0"/>
              </a:rPr>
              <a:t>hash</a:t>
            </a:r>
            <a:r>
              <a:rPr lang="zh-CN" altLang="en-US" sz="2000" dirty="0" smtClean="0">
                <a:latin typeface="Times New Roman" panose="02020603050405020304" pitchFamily="18" charset="0"/>
                <a:cs typeface="Times New Roman" panose="02020603050405020304" pitchFamily="18" charset="0"/>
              </a:rPr>
              <a:t>值</a:t>
            </a: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990600"/>
            <a:ext cx="8458200" cy="5486400"/>
          </a:xfrm>
        </p:spPr>
        <p:txBody>
          <a:bodyPr/>
          <a:lstStyle/>
          <a:p>
            <a:pPr>
              <a:lnSpc>
                <a:spcPct val="100000"/>
              </a:lnSpc>
            </a:pPr>
            <a:r>
              <a:rPr lang="zh-CN" altLang="en-US" sz="2000" dirty="0" smtClean="0">
                <a:latin typeface="Times New Roman" pitchFamily="18" charset="0"/>
                <a:cs typeface="Times New Roman" pitchFamily="18" charset="0"/>
              </a:rPr>
              <a:t>在</a:t>
            </a:r>
            <a:r>
              <a:rPr lang="en-US" altLang="zh-CN" sz="2000" dirty="0" smtClean="0">
                <a:latin typeface="Times New Roman" pitchFamily="18" charset="0"/>
                <a:cs typeface="Times New Roman" pitchFamily="18" charset="0"/>
              </a:rPr>
              <a:t>Unix</a:t>
            </a:r>
            <a:r>
              <a:rPr lang="zh-CN" altLang="en-US" sz="2000" dirty="0" smtClean="0">
                <a:latin typeface="Times New Roman" pitchFamily="18" charset="0"/>
                <a:cs typeface="Times New Roman" pitchFamily="18" charset="0"/>
              </a:rPr>
              <a:t>系统中的口令认证协议即采用此种方法，单向函数使用的是</a:t>
            </a:r>
            <a:r>
              <a:rPr lang="en-US" altLang="zh-CN" sz="2000" dirty="0" smtClean="0">
                <a:latin typeface="Times New Roman" pitchFamily="18" charset="0"/>
                <a:cs typeface="Times New Roman" pitchFamily="18" charset="0"/>
              </a:rPr>
              <a:t>DES</a:t>
            </a:r>
            <a:r>
              <a:rPr lang="zh-CN" altLang="en-US" sz="2000" dirty="0" smtClean="0">
                <a:latin typeface="Times New Roman" pitchFamily="18" charset="0"/>
                <a:cs typeface="Times New Roman" pitchFamily="18" charset="0"/>
              </a:rPr>
              <a:t>算法，即用用户的口令加密</a:t>
            </a:r>
            <a:r>
              <a:rPr lang="en-US" altLang="zh-CN" sz="2000" dirty="0" smtClean="0">
                <a:latin typeface="Times New Roman" pitchFamily="18" charset="0"/>
                <a:cs typeface="Times New Roman" pitchFamily="18" charset="0"/>
              </a:rPr>
              <a:t>64bit</a:t>
            </a:r>
            <a:r>
              <a:rPr lang="zh-CN" altLang="en-US" sz="2000" dirty="0" smtClean="0">
                <a:latin typeface="Times New Roman" pitchFamily="18" charset="0"/>
                <a:cs typeface="Times New Roman" pitchFamily="18" charset="0"/>
              </a:rPr>
              <a:t>的连</a:t>
            </a:r>
            <a:r>
              <a:rPr lang="en-US" altLang="zh-CN" sz="2000" dirty="0" smtClean="0">
                <a:latin typeface="Times New Roman" pitchFamily="18" charset="0"/>
                <a:cs typeface="Times New Roman" pitchFamily="18" charset="0"/>
              </a:rPr>
              <a:t>0</a:t>
            </a:r>
            <a:r>
              <a:rPr lang="zh-CN" altLang="en-US" sz="2000" dirty="0" smtClean="0">
                <a:latin typeface="Times New Roman" pitchFamily="18" charset="0"/>
                <a:cs typeface="Times New Roman" pitchFamily="18" charset="0"/>
              </a:rPr>
              <a:t>串，其中</a:t>
            </a:r>
            <a:r>
              <a:rPr lang="en-US" altLang="zh-CN" sz="2000" dirty="0" smtClean="0">
                <a:latin typeface="Times New Roman" pitchFamily="18" charset="0"/>
                <a:cs typeface="Times New Roman" pitchFamily="18" charset="0"/>
              </a:rPr>
              <a:t>DES</a:t>
            </a:r>
            <a:r>
              <a:rPr lang="zh-CN" altLang="en-US" sz="2000" dirty="0" smtClean="0">
                <a:latin typeface="Times New Roman" pitchFamily="18" charset="0"/>
                <a:cs typeface="Times New Roman" pitchFamily="18" charset="0"/>
              </a:rPr>
              <a:t>算法也做了适当修改</a:t>
            </a:r>
            <a:endParaRPr lang="en-US" altLang="zh-CN" sz="2000" dirty="0" smtClean="0">
              <a:latin typeface="Times New Roman" pitchFamily="18" charset="0"/>
              <a:cs typeface="Times New Roman" pitchFamily="18" charset="0"/>
            </a:endParaRPr>
          </a:p>
          <a:p>
            <a:pPr>
              <a:lnSpc>
                <a:spcPct val="100000"/>
              </a:lnSpc>
            </a:pPr>
            <a:r>
              <a:rPr lang="zh-CN" altLang="en-US" sz="2000" dirty="0" smtClean="0">
                <a:latin typeface="Times New Roman" pitchFamily="18" charset="0"/>
                <a:cs typeface="Times New Roman" pitchFamily="18" charset="0"/>
              </a:rPr>
              <a:t>一次口令认证协议</a:t>
            </a:r>
            <a:r>
              <a:rPr lang="en-US" altLang="zh-CN" sz="2000" dirty="0" smtClean="0">
                <a:latin typeface="Times New Roman" pitchFamily="18" charset="0"/>
                <a:cs typeface="Times New Roman" pitchFamily="18" charset="0"/>
              </a:rPr>
              <a:t>S/KEY</a:t>
            </a:r>
          </a:p>
          <a:p>
            <a:pPr lvl="1">
              <a:lnSpc>
                <a:spcPct val="100000"/>
              </a:lnSpc>
            </a:pPr>
            <a:r>
              <a:rPr lang="zh-CN" altLang="en-US" sz="2000" dirty="0" smtClean="0">
                <a:latin typeface="Times New Roman" pitchFamily="18" charset="0"/>
                <a:cs typeface="Times New Roman" pitchFamily="18" charset="0"/>
              </a:rPr>
              <a:t>口令登陆时的明文发送无法防止在线口令攻击，所以希望每次发送的口令最好不一样，此即一次口令认证。同时为了多次登陆，这些口令应该能由一个口令导出，即它们是相关的</a:t>
            </a:r>
            <a:endParaRPr lang="en-US" altLang="zh-CN" sz="2000" dirty="0" smtClean="0">
              <a:latin typeface="Times New Roman" pitchFamily="18" charset="0"/>
              <a:cs typeface="Times New Roman" pitchFamily="18" charset="0"/>
            </a:endParaRPr>
          </a:p>
          <a:p>
            <a:pPr lvl="1">
              <a:lnSpc>
                <a:spcPct val="100000"/>
              </a:lnSpc>
            </a:pPr>
            <a:r>
              <a:rPr lang="en-US" altLang="zh-CN" sz="2000" dirty="0" err="1" smtClean="0">
                <a:latin typeface="Times New Roman" pitchFamily="18" charset="0"/>
                <a:cs typeface="Times New Roman" pitchFamily="18" charset="0"/>
              </a:rPr>
              <a:t>Lamport</a:t>
            </a:r>
            <a:r>
              <a:rPr lang="zh-CN" altLang="en-US" sz="2000" dirty="0" smtClean="0">
                <a:latin typeface="Times New Roman" pitchFamily="18" charset="0"/>
                <a:cs typeface="Times New Roman" pitchFamily="18" charset="0"/>
              </a:rPr>
              <a:t>的一次口令方案</a:t>
            </a:r>
            <a:endParaRPr lang="en-US" altLang="zh-CN" sz="2000" dirty="0" smtClean="0">
              <a:latin typeface="Times New Roman" pitchFamily="18" charset="0"/>
              <a:cs typeface="Times New Roman" pitchFamily="18" charset="0"/>
            </a:endParaRPr>
          </a:p>
          <a:p>
            <a:pPr lvl="1">
              <a:lnSpc>
                <a:spcPct val="100000"/>
              </a:lnSpc>
            </a:pPr>
            <a:r>
              <a:rPr lang="zh-CN" altLang="en-US" sz="2000" dirty="0" smtClean="0">
                <a:latin typeface="Times New Roman" pitchFamily="18" charset="0"/>
                <a:cs typeface="Times New Roman" pitchFamily="18" charset="0"/>
              </a:rPr>
              <a:t>主机</a:t>
            </a:r>
            <a:r>
              <a:rPr lang="en-US" altLang="zh-CN" sz="2000" dirty="0" smtClean="0">
                <a:latin typeface="Times New Roman" pitchFamily="18" charset="0"/>
                <a:cs typeface="Times New Roman" pitchFamily="18" charset="0"/>
              </a:rPr>
              <a:t>H</a:t>
            </a:r>
            <a:r>
              <a:rPr lang="zh-CN" altLang="en-US" sz="2000" dirty="0" smtClean="0">
                <a:latin typeface="Times New Roman" pitchFamily="18" charset="0"/>
                <a:cs typeface="Times New Roman" pitchFamily="18" charset="0"/>
              </a:rPr>
              <a:t>存储初始口令为</a:t>
            </a:r>
            <a:r>
              <a:rPr lang="en-US" altLang="zh-CN" sz="2000" dirty="0" smtClean="0">
                <a:latin typeface="Times New Roman" pitchFamily="18" charset="0"/>
                <a:cs typeface="Times New Roman" pitchFamily="18" charset="0"/>
              </a:rPr>
              <a:t>(</a:t>
            </a:r>
            <a:r>
              <a:rPr lang="en-US" altLang="zh-CN" sz="2000" i="1" dirty="0" err="1" smtClean="0">
                <a:latin typeface="Times New Roman" pitchFamily="18" charset="0"/>
                <a:cs typeface="Times New Roman" pitchFamily="18" charset="0"/>
              </a:rPr>
              <a:t>ID</a:t>
            </a:r>
            <a:r>
              <a:rPr lang="en-US" altLang="zh-CN" sz="2000" i="1" baseline="-25000" dirty="0" err="1" smtClean="0">
                <a:latin typeface="Times New Roman" pitchFamily="18" charset="0"/>
                <a:cs typeface="Times New Roman" pitchFamily="18" charset="0"/>
              </a:rPr>
              <a:t>u</a:t>
            </a:r>
            <a:r>
              <a:rPr lang="en-US" altLang="zh-CN" sz="2000" dirty="0" smtClean="0">
                <a:latin typeface="Times New Roman" pitchFamily="18" charset="0"/>
                <a:cs typeface="Times New Roman" pitchFamily="18" charset="0"/>
              </a:rPr>
              <a:t>, </a:t>
            </a:r>
            <a:r>
              <a:rPr lang="en-US" altLang="zh-CN" sz="2000" i="1" dirty="0" err="1" smtClean="0">
                <a:latin typeface="Times New Roman" pitchFamily="18" charset="0"/>
                <a:cs typeface="Times New Roman" pitchFamily="18" charset="0"/>
              </a:rPr>
              <a:t>hash</a:t>
            </a:r>
            <a:r>
              <a:rPr lang="en-US" altLang="zh-CN" sz="2000" i="1" baseline="30000" dirty="0" err="1" smtClean="0">
                <a:latin typeface="Times New Roman" pitchFamily="18" charset="0"/>
                <a:cs typeface="Times New Roman" pitchFamily="18" charset="0"/>
              </a:rPr>
              <a:t>n</a:t>
            </a:r>
            <a:r>
              <a:rPr lang="en-US" altLang="zh-CN" sz="2000" dirty="0" smtClean="0">
                <a:latin typeface="Times New Roman" pitchFamily="18" charset="0"/>
                <a:cs typeface="Times New Roman" pitchFamily="18" charset="0"/>
              </a:rPr>
              <a:t>(</a:t>
            </a:r>
            <a:r>
              <a:rPr lang="en-US" altLang="zh-CN" sz="2000" i="1" dirty="0" err="1" smtClean="0">
                <a:latin typeface="Times New Roman" pitchFamily="18" charset="0"/>
                <a:cs typeface="Times New Roman" pitchFamily="18" charset="0"/>
              </a:rPr>
              <a:t>Pwd</a:t>
            </a:r>
            <a:r>
              <a:rPr lang="en-US" altLang="zh-CN" sz="2000" dirty="0" smtClean="0">
                <a:latin typeface="Times New Roman" pitchFamily="18" charset="0"/>
                <a:cs typeface="Times New Roman" pitchFamily="18" charset="0"/>
              </a:rPr>
              <a:t>)</a:t>
            </a:r>
            <a:r>
              <a:rPr lang="zh-CN" altLang="en-US" sz="2000" dirty="0" smtClean="0">
                <a:latin typeface="Times New Roman" pitchFamily="18" charset="0"/>
                <a:cs typeface="Times New Roman" pitchFamily="18" charset="0"/>
              </a:rPr>
              <a:t>，</a:t>
            </a:r>
            <a:r>
              <a:rPr lang="en-US" altLang="zh-CN" sz="2000" i="1" dirty="0" smtClean="0">
                <a:latin typeface="Times New Roman" pitchFamily="18" charset="0"/>
                <a:cs typeface="Times New Roman" pitchFamily="18" charset="0"/>
              </a:rPr>
              <a:t>n</a:t>
            </a:r>
            <a:r>
              <a:rPr lang="en-US" altLang="zh-CN" sz="2000" dirty="0" smtClean="0">
                <a:latin typeface="Times New Roman" pitchFamily="18" charset="0"/>
                <a:cs typeface="Times New Roman" pitchFamily="18" charset="0"/>
              </a:rPr>
              <a:t>)</a:t>
            </a:r>
            <a:r>
              <a:rPr lang="zh-CN" altLang="en-US" sz="2000" dirty="0" smtClean="0">
                <a:latin typeface="Times New Roman" pitchFamily="18" charset="0"/>
                <a:cs typeface="Times New Roman" pitchFamily="18" charset="0"/>
              </a:rPr>
              <a:t>，</a:t>
            </a:r>
            <a:r>
              <a:rPr lang="en-US" altLang="zh-CN" sz="2000" dirty="0" smtClean="0">
                <a:latin typeface="Times New Roman" pitchFamily="18" charset="0"/>
                <a:cs typeface="Times New Roman" pitchFamily="18" charset="0"/>
              </a:rPr>
              <a:t>U</a:t>
            </a:r>
            <a:r>
              <a:rPr lang="zh-CN" altLang="en-US" sz="2000" dirty="0" smtClean="0">
                <a:latin typeface="Times New Roman" pitchFamily="18" charset="0"/>
                <a:cs typeface="Times New Roman" pitchFamily="18" charset="0"/>
              </a:rPr>
              <a:t>记住</a:t>
            </a:r>
            <a:r>
              <a:rPr lang="en-US" altLang="zh-CN" sz="2000" dirty="0" err="1" smtClean="0">
                <a:latin typeface="Times New Roman" pitchFamily="18" charset="0"/>
                <a:cs typeface="Times New Roman" pitchFamily="18" charset="0"/>
              </a:rPr>
              <a:t>Pwd</a:t>
            </a:r>
            <a:r>
              <a:rPr lang="zh-CN" altLang="en-US" sz="2000" dirty="0" smtClean="0">
                <a:latin typeface="Times New Roman" pitchFamily="18" charset="0"/>
                <a:cs typeface="Times New Roman" pitchFamily="18" charset="0"/>
              </a:rPr>
              <a:t>，</a:t>
            </a:r>
            <a:r>
              <a:rPr lang="en-US" altLang="zh-CN" sz="2000" dirty="0" smtClean="0">
                <a:latin typeface="Times New Roman" pitchFamily="18" charset="0"/>
                <a:cs typeface="Times New Roman" pitchFamily="18" charset="0"/>
              </a:rPr>
              <a:t>H</a:t>
            </a:r>
            <a:r>
              <a:rPr lang="zh-CN" altLang="en-US" sz="2000" dirty="0" smtClean="0">
                <a:latin typeface="Times New Roman" pitchFamily="18" charset="0"/>
                <a:cs typeface="Times New Roman" pitchFamily="18" charset="0"/>
              </a:rPr>
              <a:t>中当前口令记录是</a:t>
            </a:r>
            <a:r>
              <a:rPr lang="en-US" altLang="zh-CN" sz="2000" dirty="0" smtClean="0">
                <a:latin typeface="Times New Roman" pitchFamily="18" charset="0"/>
                <a:cs typeface="Times New Roman" pitchFamily="18" charset="0"/>
              </a:rPr>
              <a:t>(</a:t>
            </a:r>
            <a:r>
              <a:rPr lang="en-US" altLang="zh-CN" sz="2000" i="1" dirty="0" err="1" smtClean="0">
                <a:latin typeface="Times New Roman" pitchFamily="18" charset="0"/>
                <a:cs typeface="Times New Roman" pitchFamily="18" charset="0"/>
              </a:rPr>
              <a:t>ID</a:t>
            </a:r>
            <a:r>
              <a:rPr lang="en-US" altLang="zh-CN" sz="2000" i="1" baseline="-25000" dirty="0" err="1" smtClean="0">
                <a:latin typeface="Times New Roman" pitchFamily="18" charset="0"/>
                <a:cs typeface="Times New Roman" pitchFamily="18" charset="0"/>
              </a:rPr>
              <a:t>u</a:t>
            </a:r>
            <a:r>
              <a:rPr lang="en-US" altLang="zh-CN" sz="2000" dirty="0" smtClean="0">
                <a:latin typeface="Times New Roman" pitchFamily="18" charset="0"/>
                <a:cs typeface="Times New Roman" pitchFamily="18" charset="0"/>
              </a:rPr>
              <a:t>, </a:t>
            </a:r>
            <a:r>
              <a:rPr lang="en-US" altLang="zh-CN" sz="2000" dirty="0" err="1" smtClean="0">
                <a:latin typeface="Times New Roman" pitchFamily="18" charset="0"/>
                <a:cs typeface="Times New Roman" pitchFamily="18" charset="0"/>
              </a:rPr>
              <a:t>hash</a:t>
            </a:r>
            <a:r>
              <a:rPr lang="en-US" altLang="zh-CN" sz="2000" baseline="30000" dirty="0" err="1" smtClean="0">
                <a:latin typeface="Times New Roman" pitchFamily="18" charset="0"/>
                <a:cs typeface="Times New Roman" pitchFamily="18" charset="0"/>
              </a:rPr>
              <a:t>c</a:t>
            </a:r>
            <a:r>
              <a:rPr lang="en-US" altLang="zh-CN" sz="2000" dirty="0" smtClean="0">
                <a:latin typeface="Times New Roman" pitchFamily="18" charset="0"/>
                <a:cs typeface="Times New Roman" pitchFamily="18" charset="0"/>
              </a:rPr>
              <a:t>(</a:t>
            </a:r>
            <a:r>
              <a:rPr lang="en-US" altLang="zh-CN" sz="2000" dirty="0" err="1" smtClean="0">
                <a:latin typeface="Times New Roman" pitchFamily="18" charset="0"/>
                <a:cs typeface="Times New Roman" pitchFamily="18" charset="0"/>
              </a:rPr>
              <a:t>Pwd</a:t>
            </a:r>
            <a:r>
              <a:rPr lang="en-US" altLang="zh-CN" sz="2000" dirty="0" smtClean="0">
                <a:latin typeface="Times New Roman" pitchFamily="18" charset="0"/>
                <a:cs typeface="Times New Roman" pitchFamily="18" charset="0"/>
              </a:rPr>
              <a:t>)</a:t>
            </a:r>
            <a:r>
              <a:rPr lang="zh-CN" altLang="en-US" sz="2000" dirty="0" smtClean="0">
                <a:latin typeface="Times New Roman" pitchFamily="18" charset="0"/>
                <a:cs typeface="Times New Roman" pitchFamily="18" charset="0"/>
              </a:rPr>
              <a:t>，</a:t>
            </a:r>
            <a:r>
              <a:rPr lang="en-US" altLang="zh-CN" sz="2000" dirty="0" smtClean="0">
                <a:latin typeface="Times New Roman" pitchFamily="18" charset="0"/>
                <a:cs typeface="Times New Roman" pitchFamily="18" charset="0"/>
              </a:rPr>
              <a:t>c)</a:t>
            </a:r>
            <a:r>
              <a:rPr lang="zh-CN" altLang="en-US" sz="2000" dirty="0" smtClean="0">
                <a:latin typeface="Times New Roman" pitchFamily="18" charset="0"/>
                <a:cs typeface="Times New Roman" pitchFamily="18" charset="0"/>
              </a:rPr>
              <a:t>，其中</a:t>
            </a:r>
            <a:r>
              <a:rPr lang="en-US" altLang="zh-CN" sz="2000" dirty="0" smtClean="0">
                <a:latin typeface="Times New Roman" pitchFamily="18" charset="0"/>
                <a:cs typeface="Times New Roman" pitchFamily="18" charset="0"/>
              </a:rPr>
              <a:t>c</a:t>
            </a:r>
            <a:r>
              <a:rPr lang="zh-CN" altLang="en-US" sz="2000" dirty="0" smtClean="0">
                <a:latin typeface="Times New Roman" pitchFamily="18" charset="0"/>
                <a:cs typeface="Times New Roman" pitchFamily="18" charset="0"/>
              </a:rPr>
              <a:t>大于等于</a:t>
            </a:r>
            <a:r>
              <a:rPr lang="en-US" altLang="zh-CN" sz="2000" dirty="0" smtClean="0">
                <a:latin typeface="Times New Roman" pitchFamily="18" charset="0"/>
                <a:cs typeface="Times New Roman" pitchFamily="18" charset="0"/>
              </a:rPr>
              <a:t>1</a:t>
            </a:r>
            <a:r>
              <a:rPr lang="zh-CN" altLang="en-US" sz="2000" dirty="0" smtClean="0">
                <a:latin typeface="Times New Roman" pitchFamily="18" charset="0"/>
                <a:cs typeface="Times New Roman" pitchFamily="18" charset="0"/>
              </a:rPr>
              <a:t>且小于等于</a:t>
            </a:r>
            <a:r>
              <a:rPr lang="en-US" altLang="zh-CN" sz="2000" dirty="0" smtClean="0">
                <a:latin typeface="Times New Roman" pitchFamily="18" charset="0"/>
                <a:cs typeface="Times New Roman" pitchFamily="18" charset="0"/>
              </a:rPr>
              <a:t>n</a:t>
            </a:r>
          </a:p>
          <a:p>
            <a:pPr lvl="1">
              <a:lnSpc>
                <a:spcPct val="100000"/>
              </a:lnSpc>
            </a:pPr>
            <a:r>
              <a:rPr lang="zh-CN" altLang="en-US" sz="2000" dirty="0" smtClean="0">
                <a:latin typeface="Times New Roman" pitchFamily="18" charset="0"/>
                <a:cs typeface="Times New Roman" pitchFamily="18" charset="0"/>
              </a:rPr>
              <a:t>登陆时首先提交身份</a:t>
            </a:r>
            <a:r>
              <a:rPr lang="en-US" altLang="zh-CN" sz="2000" dirty="0" err="1" smtClean="0">
                <a:latin typeface="Times New Roman" pitchFamily="18" charset="0"/>
                <a:cs typeface="Times New Roman" pitchFamily="18" charset="0"/>
              </a:rPr>
              <a:t>Idu</a:t>
            </a:r>
            <a:r>
              <a:rPr lang="zh-CN" altLang="en-US" sz="2000" dirty="0" smtClean="0">
                <a:latin typeface="Times New Roman" pitchFamily="18" charset="0"/>
                <a:cs typeface="Times New Roman" pitchFamily="18" charset="0"/>
              </a:rPr>
              <a:t>，</a:t>
            </a:r>
            <a:r>
              <a:rPr lang="en-US" altLang="zh-CN" sz="2000" dirty="0" smtClean="0">
                <a:latin typeface="Times New Roman" pitchFamily="18" charset="0"/>
                <a:cs typeface="Times New Roman" pitchFamily="18" charset="0"/>
              </a:rPr>
              <a:t>H</a:t>
            </a:r>
            <a:r>
              <a:rPr lang="zh-CN" altLang="en-US" sz="2000" dirty="0" smtClean="0">
                <a:latin typeface="Times New Roman" pitchFamily="18" charset="0"/>
                <a:cs typeface="Times New Roman" pitchFamily="18" charset="0"/>
              </a:rPr>
              <a:t>提示</a:t>
            </a:r>
            <a:r>
              <a:rPr lang="en-US" altLang="zh-CN" sz="2000" dirty="0" smtClean="0">
                <a:latin typeface="Times New Roman" pitchFamily="18" charset="0"/>
                <a:cs typeface="Times New Roman" pitchFamily="18" charset="0"/>
              </a:rPr>
              <a:t>U</a:t>
            </a:r>
            <a:r>
              <a:rPr lang="zh-CN" altLang="en-US" sz="2000" dirty="0" smtClean="0">
                <a:latin typeface="Times New Roman" pitchFamily="18" charset="0"/>
                <a:cs typeface="Times New Roman" pitchFamily="18" charset="0"/>
              </a:rPr>
              <a:t>输入口令；</a:t>
            </a:r>
            <a:r>
              <a:rPr lang="en-US" altLang="zh-CN" sz="2000" dirty="0" smtClean="0">
                <a:latin typeface="Times New Roman" pitchFamily="18" charset="0"/>
                <a:cs typeface="Times New Roman" pitchFamily="18" charset="0"/>
              </a:rPr>
              <a:t>U</a:t>
            </a:r>
            <a:r>
              <a:rPr lang="zh-CN" altLang="en-US" sz="2000" dirty="0" smtClean="0">
                <a:latin typeface="Times New Roman" pitchFamily="18" charset="0"/>
                <a:cs typeface="Times New Roman" pitchFamily="18" charset="0"/>
              </a:rPr>
              <a:t>计算</a:t>
            </a:r>
            <a:r>
              <a:rPr lang="en-US" altLang="zh-CN" sz="2000" dirty="0" smtClean="0">
                <a:latin typeface="Times New Roman" pitchFamily="18" charset="0"/>
                <a:cs typeface="Times New Roman" pitchFamily="18" charset="0"/>
              </a:rPr>
              <a:t>hash</a:t>
            </a:r>
            <a:r>
              <a:rPr lang="en-US" altLang="zh-CN" sz="2000" baseline="30000" dirty="0" smtClean="0">
                <a:latin typeface="Times New Roman" pitchFamily="18" charset="0"/>
                <a:cs typeface="Times New Roman" pitchFamily="18" charset="0"/>
              </a:rPr>
              <a:t>c-1</a:t>
            </a:r>
            <a:r>
              <a:rPr lang="en-US" altLang="zh-CN" sz="2000" dirty="0" smtClean="0">
                <a:latin typeface="Times New Roman" pitchFamily="18" charset="0"/>
                <a:cs typeface="Times New Roman" pitchFamily="18" charset="0"/>
              </a:rPr>
              <a:t>(</a:t>
            </a:r>
            <a:r>
              <a:rPr lang="en-US" altLang="zh-CN" sz="2000" dirty="0" err="1" smtClean="0">
                <a:latin typeface="Times New Roman" pitchFamily="18" charset="0"/>
                <a:cs typeface="Times New Roman" pitchFamily="18" charset="0"/>
              </a:rPr>
              <a:t>Pwd</a:t>
            </a:r>
            <a:r>
              <a:rPr lang="en-US" altLang="zh-CN" sz="2000" dirty="0" smtClean="0">
                <a:latin typeface="Times New Roman" pitchFamily="18" charset="0"/>
                <a:cs typeface="Times New Roman" pitchFamily="18" charset="0"/>
              </a:rPr>
              <a:t>)</a:t>
            </a:r>
            <a:r>
              <a:rPr lang="zh-CN" altLang="en-US" sz="2000" dirty="0" smtClean="0">
                <a:latin typeface="Times New Roman" pitchFamily="18" charset="0"/>
                <a:cs typeface="Times New Roman" pitchFamily="18" charset="0"/>
              </a:rPr>
              <a:t>发给</a:t>
            </a:r>
            <a:r>
              <a:rPr lang="en-US" altLang="zh-CN" sz="2000" dirty="0" smtClean="0">
                <a:latin typeface="Times New Roman" pitchFamily="18" charset="0"/>
                <a:cs typeface="Times New Roman" pitchFamily="18" charset="0"/>
              </a:rPr>
              <a:t>H</a:t>
            </a:r>
            <a:r>
              <a:rPr lang="zh-CN" altLang="en-US" sz="2000" dirty="0" smtClean="0">
                <a:latin typeface="Times New Roman" pitchFamily="18" charset="0"/>
                <a:cs typeface="Times New Roman" pitchFamily="18" charset="0"/>
              </a:rPr>
              <a:t>，</a:t>
            </a:r>
            <a:r>
              <a:rPr lang="en-US" altLang="zh-CN" sz="2000" dirty="0" smtClean="0">
                <a:latin typeface="Times New Roman" pitchFamily="18" charset="0"/>
                <a:cs typeface="Times New Roman" pitchFamily="18" charset="0"/>
              </a:rPr>
              <a:t>h</a:t>
            </a:r>
            <a:r>
              <a:rPr lang="zh-CN" altLang="en-US" sz="2000" dirty="0" smtClean="0">
                <a:latin typeface="Times New Roman" pitchFamily="18" charset="0"/>
                <a:cs typeface="Times New Roman" pitchFamily="18" charset="0"/>
              </a:rPr>
              <a:t>计算一次</a:t>
            </a:r>
            <a:r>
              <a:rPr lang="en-US" altLang="zh-CN" sz="2000" dirty="0" smtClean="0">
                <a:latin typeface="Times New Roman" pitchFamily="18" charset="0"/>
                <a:cs typeface="Times New Roman" pitchFamily="18" charset="0"/>
              </a:rPr>
              <a:t>hash</a:t>
            </a:r>
            <a:r>
              <a:rPr lang="zh-CN" altLang="en-US" sz="2000" dirty="0" smtClean="0">
                <a:latin typeface="Times New Roman" pitchFamily="18" charset="0"/>
                <a:cs typeface="Times New Roman" pitchFamily="18" charset="0"/>
              </a:rPr>
              <a:t>并检查当前口令是否满足</a:t>
            </a:r>
            <a:r>
              <a:rPr lang="en-US" altLang="zh-CN" sz="2000" dirty="0" err="1" smtClean="0">
                <a:latin typeface="Times New Roman" pitchFamily="18" charset="0"/>
                <a:cs typeface="Times New Roman" pitchFamily="18" charset="0"/>
              </a:rPr>
              <a:t>hash</a:t>
            </a:r>
            <a:r>
              <a:rPr lang="en-US" altLang="zh-CN" sz="2000" baseline="30000" dirty="0" err="1" smtClean="0">
                <a:latin typeface="Times New Roman" pitchFamily="18" charset="0"/>
                <a:cs typeface="Times New Roman" pitchFamily="18" charset="0"/>
              </a:rPr>
              <a:t>c</a:t>
            </a:r>
            <a:r>
              <a:rPr lang="en-US" altLang="zh-CN" sz="2000" dirty="0" smtClean="0">
                <a:latin typeface="Times New Roman" pitchFamily="18" charset="0"/>
                <a:cs typeface="Times New Roman" pitchFamily="18" charset="0"/>
              </a:rPr>
              <a:t>)</a:t>
            </a:r>
            <a:r>
              <a:rPr lang="zh-CN" altLang="en-US" sz="2000" dirty="0" smtClean="0">
                <a:latin typeface="Times New Roman" pitchFamily="18" charset="0"/>
                <a:cs typeface="Times New Roman" pitchFamily="18" charset="0"/>
              </a:rPr>
              <a:t>；</a:t>
            </a:r>
            <a:r>
              <a:rPr lang="en-US" altLang="zh-CN" sz="2000" dirty="0" smtClean="0">
                <a:latin typeface="Times New Roman" pitchFamily="18" charset="0"/>
                <a:cs typeface="Times New Roman" pitchFamily="18" charset="0"/>
              </a:rPr>
              <a:t>H</a:t>
            </a:r>
            <a:r>
              <a:rPr lang="zh-CN" altLang="en-US" sz="2000" dirty="0" smtClean="0">
                <a:latin typeface="Times New Roman" pitchFamily="18" charset="0"/>
                <a:cs typeface="Times New Roman" pitchFamily="18" charset="0"/>
              </a:rPr>
              <a:t>更新</a:t>
            </a:r>
            <a:r>
              <a:rPr lang="en-US" altLang="zh-CN" sz="2000" dirty="0" smtClean="0">
                <a:latin typeface="Times New Roman" pitchFamily="18" charset="0"/>
                <a:cs typeface="Times New Roman" pitchFamily="18" charset="0"/>
              </a:rPr>
              <a:t>U</a:t>
            </a:r>
            <a:r>
              <a:rPr lang="zh-CN" altLang="en-US" sz="2000" dirty="0" smtClean="0">
                <a:latin typeface="Times New Roman" pitchFamily="18" charset="0"/>
                <a:cs typeface="Times New Roman" pitchFamily="18" charset="0"/>
              </a:rPr>
              <a:t>的当前口令记录为</a:t>
            </a:r>
            <a:r>
              <a:rPr lang="en-US" altLang="zh-CN" sz="2000" dirty="0" smtClean="0">
                <a:latin typeface="Times New Roman" pitchFamily="18" charset="0"/>
                <a:cs typeface="Times New Roman" pitchFamily="18" charset="0"/>
              </a:rPr>
              <a:t>(</a:t>
            </a:r>
            <a:r>
              <a:rPr lang="en-US" altLang="zh-CN" sz="2000" dirty="0" err="1" smtClean="0">
                <a:latin typeface="Times New Roman" pitchFamily="18" charset="0"/>
                <a:cs typeface="Times New Roman" pitchFamily="18" charset="0"/>
              </a:rPr>
              <a:t>Idu</a:t>
            </a:r>
            <a:r>
              <a:rPr lang="en-US" altLang="zh-CN" sz="2000" dirty="0" smtClean="0">
                <a:latin typeface="Times New Roman" pitchFamily="18" charset="0"/>
                <a:cs typeface="Times New Roman" pitchFamily="18" charset="0"/>
              </a:rPr>
              <a:t>, hash</a:t>
            </a:r>
            <a:r>
              <a:rPr lang="en-US" altLang="zh-CN" sz="2000" baseline="30000" dirty="0" smtClean="0">
                <a:latin typeface="Times New Roman" pitchFamily="18" charset="0"/>
                <a:cs typeface="Times New Roman" pitchFamily="18" charset="0"/>
              </a:rPr>
              <a:t>c-1</a:t>
            </a:r>
            <a:r>
              <a:rPr lang="en-US" altLang="zh-CN" sz="2000" dirty="0" smtClean="0">
                <a:latin typeface="Times New Roman" pitchFamily="18" charset="0"/>
                <a:cs typeface="Times New Roman" pitchFamily="18" charset="0"/>
              </a:rPr>
              <a:t>(</a:t>
            </a:r>
            <a:r>
              <a:rPr lang="en-US" altLang="zh-CN" sz="2000" dirty="0" err="1" smtClean="0">
                <a:latin typeface="Times New Roman" pitchFamily="18" charset="0"/>
                <a:cs typeface="Times New Roman" pitchFamily="18" charset="0"/>
              </a:rPr>
              <a:t>Pwd</a:t>
            </a:r>
            <a:r>
              <a:rPr lang="en-US" altLang="zh-CN" sz="2000" dirty="0" smtClean="0">
                <a:latin typeface="Times New Roman" pitchFamily="18" charset="0"/>
                <a:cs typeface="Times New Roman" pitchFamily="18" charset="0"/>
              </a:rPr>
              <a:t>)</a:t>
            </a:r>
            <a:r>
              <a:rPr lang="zh-CN" altLang="en-US" sz="2000" dirty="0" smtClean="0">
                <a:latin typeface="Times New Roman" pitchFamily="18" charset="0"/>
                <a:cs typeface="Times New Roman" pitchFamily="18" charset="0"/>
              </a:rPr>
              <a:t>，</a:t>
            </a:r>
            <a:r>
              <a:rPr lang="en-US" altLang="zh-CN" sz="2000" dirty="0" smtClean="0">
                <a:latin typeface="Times New Roman" pitchFamily="18" charset="0"/>
                <a:cs typeface="Times New Roman" pitchFamily="18" charset="0"/>
              </a:rPr>
              <a:t>c-1)</a:t>
            </a:r>
          </a:p>
          <a:p>
            <a:pPr lvl="1">
              <a:lnSpc>
                <a:spcPct val="100000"/>
              </a:lnSpc>
            </a:pPr>
            <a:r>
              <a:rPr lang="zh-CN" altLang="en-US" sz="2000" dirty="0" smtClean="0">
                <a:latin typeface="Times New Roman" pitchFamily="18" charset="0"/>
                <a:cs typeface="Times New Roman" pitchFamily="18" charset="0"/>
              </a:rPr>
              <a:t>其中</a:t>
            </a:r>
            <a:r>
              <a:rPr lang="en-US" altLang="zh-CN" sz="2000" dirty="0" smtClean="0">
                <a:latin typeface="Times New Roman" pitchFamily="18" charset="0"/>
                <a:cs typeface="Times New Roman" pitchFamily="18" charset="0"/>
              </a:rPr>
              <a:t>n</a:t>
            </a:r>
            <a:r>
              <a:rPr lang="zh-CN" altLang="en-US" sz="2000" dirty="0" smtClean="0">
                <a:latin typeface="Times New Roman" pitchFamily="18" charset="0"/>
                <a:cs typeface="Times New Roman" pitchFamily="18" charset="0"/>
              </a:rPr>
              <a:t>和</a:t>
            </a:r>
            <a:r>
              <a:rPr lang="en-US" altLang="zh-CN" sz="2000" dirty="0" smtClean="0">
                <a:latin typeface="Times New Roman" pitchFamily="18" charset="0"/>
                <a:cs typeface="Times New Roman" pitchFamily="18" charset="0"/>
              </a:rPr>
              <a:t>c</a:t>
            </a:r>
            <a:r>
              <a:rPr lang="zh-CN" altLang="en-US" sz="2000" dirty="0" smtClean="0">
                <a:latin typeface="Times New Roman" pitchFamily="18" charset="0"/>
                <a:cs typeface="Times New Roman" pitchFamily="18" charset="0"/>
              </a:rPr>
              <a:t>用于同步，以免受到攻击</a:t>
            </a:r>
            <a:endParaRPr lang="en-US" altLang="zh-CN" sz="2000" dirty="0" smtClean="0">
              <a:latin typeface="Times New Roman" pitchFamily="18" charset="0"/>
              <a:cs typeface="Times New Roman" pitchFamily="18" charset="0"/>
            </a:endParaRPr>
          </a:p>
          <a:p>
            <a:pPr>
              <a:lnSpc>
                <a:spcPct val="100000"/>
              </a:lnSpc>
            </a:pPr>
            <a:endParaRPr lang="zh-CN" altLang="en-US" sz="2000" dirty="0">
              <a:latin typeface="Times New Roman" pitchFamily="18" charset="0"/>
              <a:cs typeface="Times New Roman" pitchFamily="18" charset="0"/>
            </a:endParaRPr>
          </a:p>
        </p:txBody>
      </p:sp>
      <p:sp>
        <p:nvSpPr>
          <p:cNvPr id="4" name="灯片编号占位符 3"/>
          <p:cNvSpPr>
            <a:spLocks noGrp="1"/>
          </p:cNvSpPr>
          <p:nvPr>
            <p:ph type="sldNum" sz="quarter" idx="12"/>
          </p:nvPr>
        </p:nvSpPr>
        <p:spPr/>
        <p:txBody>
          <a:bodyPr/>
          <a:lstStyle/>
          <a:p>
            <a:pPr>
              <a:defRPr/>
            </a:pPr>
            <a:fld id="{896E1043-1F2A-4C9B-855A-0B3264F68AF7}" type="slidenum">
              <a:rPr lang="en-US" altLang="zh-CN" smtClean="0"/>
              <a:pPr>
                <a:defRPr/>
              </a:pPr>
              <a:t>44</a:t>
            </a:fld>
            <a:r>
              <a:rPr lang="en-US" altLang="zh-CN" dirty="0" smtClean="0"/>
              <a:t>/</a:t>
            </a:r>
            <a:endParaRPr lang="en-US" altLang="zh-CN" dirty="0"/>
          </a:p>
        </p:txBody>
      </p:sp>
      <p:sp>
        <p:nvSpPr>
          <p:cNvPr id="5" name="标题 1"/>
          <p:cNvSpPr txBox="1">
            <a:spLocks/>
          </p:cNvSpPr>
          <p:nvPr/>
        </p:nvSpPr>
        <p:spPr bwMode="auto">
          <a:xfrm>
            <a:off x="533400" y="381000"/>
            <a:ext cx="7696200" cy="5334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3200" b="1" i="0" u="none" strike="noStrike" kern="0" cap="none" spc="0" normalizeH="0" baseline="0" noProof="0" smtClean="0">
                <a:ln>
                  <a:noFill/>
                </a:ln>
                <a:solidFill>
                  <a:srgbClr val="C3093E"/>
                </a:solidFill>
                <a:effectLst>
                  <a:outerShdw blurRad="38100" dist="38100" dir="2700000" algn="tl">
                    <a:srgbClr val="000000">
                      <a:alpha val="43137"/>
                    </a:srgbClr>
                  </a:outerShdw>
                </a:effectLst>
                <a:uLnTx/>
                <a:uFillTx/>
                <a:latin typeface="+mj-lt"/>
                <a:ea typeface="+mj-ea"/>
                <a:cs typeface="+mj-cs"/>
              </a:rPr>
              <a:t>7.4.1 </a:t>
            </a:r>
            <a:r>
              <a:rPr kumimoji="0" lang="zh-CN" altLang="en-US" sz="3200" b="1" i="0" u="none" strike="noStrike" kern="0" cap="none" spc="0" normalizeH="0" baseline="0" noProof="0" smtClean="0">
                <a:ln>
                  <a:noFill/>
                </a:ln>
                <a:solidFill>
                  <a:srgbClr val="C3093E"/>
                </a:solidFill>
                <a:effectLst>
                  <a:outerShdw blurRad="38100" dist="38100" dir="2700000" algn="tl">
                    <a:srgbClr val="000000">
                      <a:alpha val="43137"/>
                    </a:srgbClr>
                  </a:outerShdw>
                </a:effectLst>
                <a:uLnTx/>
                <a:uFillTx/>
                <a:latin typeface="+mj-lt"/>
                <a:ea typeface="+mj-ea"/>
                <a:cs typeface="+mj-cs"/>
              </a:rPr>
              <a:t>口令认证协议</a:t>
            </a:r>
            <a:endParaRPr kumimoji="0" lang="zh-CN" altLang="en-US" sz="3200" b="1" i="0" u="none" strike="noStrike" kern="0" cap="none" spc="0" normalizeH="0" baseline="0" noProof="0" dirty="0">
              <a:ln>
                <a:noFill/>
              </a:ln>
              <a:solidFill>
                <a:srgbClr val="C3093E"/>
              </a:solidFill>
              <a:effectLst>
                <a:outerShdw blurRad="38100" dist="38100" dir="2700000" algn="tl">
                  <a:srgbClr val="000000">
                    <a:alpha val="43137"/>
                  </a:srgbClr>
                </a:outerShdw>
              </a:effectLst>
              <a:uLnTx/>
              <a:uFillTx/>
              <a:latin typeface="+mj-lt"/>
              <a:ea typeface="+mj-ea"/>
              <a:cs typeface="+mj-cs"/>
            </a:endParaRPr>
          </a:p>
        </p:txBody>
      </p:sp>
      <p:sp>
        <p:nvSpPr>
          <p:cNvPr id="6" name="标题 1"/>
          <p:cNvSpPr txBox="1">
            <a:spLocks/>
          </p:cNvSpPr>
          <p:nvPr/>
        </p:nvSpPr>
        <p:spPr bwMode="auto">
          <a:xfrm>
            <a:off x="533400" y="0"/>
            <a:ext cx="7696200" cy="304800"/>
          </a:xfrm>
          <a:prstGeom prst="rect">
            <a:avLst/>
          </a:prstGeom>
          <a:solidFill>
            <a:schemeClr val="accent5"/>
          </a:solidFill>
          <a:ln w="9525">
            <a:noFill/>
            <a:miter lim="800000"/>
            <a:headEnd/>
            <a:tailEnd/>
          </a:ln>
        </p:spPr>
        <p:txBody>
          <a:bodyPr vert="horz" wrap="square" lIns="91440" tIns="45720" rIns="91440" bIns="45720" numCol="1" anchor="b" anchorCtr="0" compatLnSpc="1">
            <a:prstTxWarp prst="textNoShape">
              <a:avLst/>
            </a:prstTxWarp>
          </a:bodyPr>
          <a:lstStyle/>
          <a:p>
            <a:pPr algn="l" eaLnBrk="0" hangingPunct="0">
              <a:defRPr/>
            </a:pPr>
            <a:r>
              <a:rPr lang="zh-CN" altLang="en-US" sz="1800" kern="0" dirty="0" smtClean="0">
                <a:solidFill>
                  <a:srgbClr val="004C00"/>
                </a:solidFill>
                <a:effectLst>
                  <a:outerShdw blurRad="38100" dist="38100" dir="2700000" algn="tl">
                    <a:srgbClr val="000000">
                      <a:alpha val="43137"/>
                    </a:srgbClr>
                  </a:outerShdw>
                </a:effectLst>
                <a:latin typeface="+mj-lt"/>
                <a:ea typeface="+mj-ea"/>
                <a:cs typeface="+mj-cs"/>
              </a:rPr>
              <a:t>第七章 密码协议：</a:t>
            </a:r>
            <a:r>
              <a:rPr lang="en-US" altLang="zh-CN" sz="1800" kern="0" dirty="0" smtClean="0">
                <a:solidFill>
                  <a:srgbClr val="004C00"/>
                </a:solidFill>
                <a:effectLst>
                  <a:outerShdw blurRad="38100" dist="38100" dir="2700000" algn="tl">
                    <a:srgbClr val="000000">
                      <a:alpha val="43137"/>
                    </a:srgbClr>
                  </a:outerShdw>
                </a:effectLst>
                <a:latin typeface="+mj-lt"/>
                <a:ea typeface="+mj-ea"/>
                <a:cs typeface="+mj-cs"/>
              </a:rPr>
              <a:t>7.4 </a:t>
            </a:r>
            <a:r>
              <a:rPr lang="zh-CN" altLang="en-US" sz="1800" kern="0" dirty="0" smtClean="0">
                <a:solidFill>
                  <a:srgbClr val="004C00"/>
                </a:solidFill>
                <a:effectLst>
                  <a:outerShdw blurRad="38100" dist="38100" dir="2700000" algn="tl">
                    <a:srgbClr val="000000">
                      <a:alpha val="43137"/>
                    </a:srgbClr>
                  </a:outerShdw>
                </a:effectLst>
                <a:latin typeface="+mj-lt"/>
                <a:ea typeface="+mj-ea"/>
                <a:cs typeface="+mj-cs"/>
              </a:rPr>
              <a:t>口令认证协议</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914400"/>
            <a:ext cx="8458200" cy="5562600"/>
          </a:xfrm>
        </p:spPr>
        <p:txBody>
          <a:bodyPr/>
          <a:lstStyle/>
          <a:p>
            <a:pPr>
              <a:lnSpc>
                <a:spcPct val="100000"/>
              </a:lnSpc>
            </a:pPr>
            <a:r>
              <a:rPr lang="zh-CN" altLang="en-US" sz="2000" dirty="0" smtClean="0">
                <a:latin typeface="Times New Roman" pitchFamily="18" charset="0"/>
                <a:cs typeface="Times New Roman" pitchFamily="18" charset="0"/>
              </a:rPr>
              <a:t>本节我介绍基于口令的远程认证协议，收发双方除了基于口令认证身份外，还要协商会话密钥。我们以</a:t>
            </a:r>
            <a:r>
              <a:rPr lang="en-US" altLang="zh-CN" sz="2000" dirty="0" smtClean="0">
                <a:latin typeface="Times New Roman" pitchFamily="18" charset="0"/>
                <a:cs typeface="Times New Roman" pitchFamily="18" charset="0"/>
              </a:rPr>
              <a:t>Islam</a:t>
            </a:r>
            <a:r>
              <a:rPr lang="zh-CN" altLang="en-US" sz="2000" dirty="0" smtClean="0">
                <a:latin typeface="Times New Roman" pitchFamily="18" charset="0"/>
                <a:cs typeface="Times New Roman" pitchFamily="18" charset="0"/>
              </a:rPr>
              <a:t>等提出的协议为例给出一个示例方案。口令是一种低熵密钥</a:t>
            </a:r>
            <a:endParaRPr lang="en-US" altLang="zh-CN" sz="2000" dirty="0" smtClean="0">
              <a:latin typeface="Times New Roman" pitchFamily="18" charset="0"/>
              <a:cs typeface="Times New Roman" pitchFamily="18" charset="0"/>
            </a:endParaRPr>
          </a:p>
          <a:p>
            <a:pPr>
              <a:lnSpc>
                <a:spcPct val="100000"/>
              </a:lnSpc>
            </a:pPr>
            <a:r>
              <a:rPr lang="en-US" altLang="zh-CN" sz="2000" dirty="0" smtClean="0">
                <a:latin typeface="Times New Roman" pitchFamily="18" charset="0"/>
                <a:cs typeface="Times New Roman" pitchFamily="18" charset="0"/>
              </a:rPr>
              <a:t>1. </a:t>
            </a:r>
            <a:r>
              <a:rPr lang="zh-CN" altLang="en-US" sz="2000" dirty="0" smtClean="0">
                <a:latin typeface="Times New Roman" pitchFamily="18" charset="0"/>
                <a:cs typeface="Times New Roman" pitchFamily="18" charset="0"/>
              </a:rPr>
              <a:t>符号假设</a:t>
            </a:r>
            <a:endParaRPr lang="en-US" altLang="zh-CN" sz="2000" dirty="0" smtClean="0">
              <a:latin typeface="Times New Roman" pitchFamily="18" charset="0"/>
              <a:cs typeface="Times New Roman" pitchFamily="18" charset="0"/>
            </a:endParaRPr>
          </a:p>
          <a:p>
            <a:pPr lvl="1">
              <a:lnSpc>
                <a:spcPct val="100000"/>
              </a:lnSpc>
            </a:pPr>
            <a:r>
              <a:rPr lang="en-US" altLang="zh-CN" sz="1800" i="1" dirty="0" smtClean="0">
                <a:latin typeface="Times New Roman" pitchFamily="18" charset="0"/>
                <a:cs typeface="Times New Roman" pitchFamily="18" charset="0"/>
              </a:rPr>
              <a:t>ID</a:t>
            </a:r>
            <a:r>
              <a:rPr lang="en-US" altLang="zh-CN" sz="1800" i="1" baseline="-25000" dirty="0" smtClean="0">
                <a:latin typeface="Times New Roman" pitchFamily="18" charset="0"/>
                <a:cs typeface="Times New Roman" pitchFamily="18" charset="0"/>
              </a:rPr>
              <a:t>A</a:t>
            </a:r>
            <a:r>
              <a:rPr lang="zh-CN" altLang="en-US" sz="1800" dirty="0" smtClean="0">
                <a:latin typeface="Times New Roman" pitchFamily="18" charset="0"/>
                <a:cs typeface="Times New Roman" pitchFamily="18" charset="0"/>
              </a:rPr>
              <a:t>：用户</a:t>
            </a:r>
            <a:r>
              <a:rPr lang="en-US" altLang="zh-CN" sz="1800" dirty="0" smtClean="0">
                <a:latin typeface="Times New Roman" pitchFamily="18" charset="0"/>
                <a:cs typeface="Times New Roman" pitchFamily="18" charset="0"/>
              </a:rPr>
              <a:t>A</a:t>
            </a:r>
            <a:r>
              <a:rPr lang="zh-CN" altLang="en-US" sz="1800" dirty="0" smtClean="0">
                <a:latin typeface="Times New Roman" pitchFamily="18" charset="0"/>
                <a:cs typeface="Times New Roman" pitchFamily="18" charset="0"/>
              </a:rPr>
              <a:t>的身份标识；</a:t>
            </a:r>
            <a:r>
              <a:rPr lang="en-US" altLang="zh-CN" sz="1800" dirty="0" smtClean="0">
                <a:latin typeface="Times New Roman" pitchFamily="18" charset="0"/>
                <a:cs typeface="Times New Roman" pitchFamily="18" charset="0"/>
              </a:rPr>
              <a:t>S</a:t>
            </a:r>
            <a:r>
              <a:rPr lang="zh-CN" altLang="en-US" sz="1800" dirty="0" smtClean="0">
                <a:latin typeface="Times New Roman" pitchFamily="18" charset="0"/>
                <a:cs typeface="Times New Roman" pitchFamily="18" charset="0"/>
              </a:rPr>
              <a:t>：远程服务器的身份标识；</a:t>
            </a:r>
            <a:r>
              <a:rPr lang="en-US" altLang="zh-CN" sz="1800" dirty="0" smtClean="0">
                <a:latin typeface="Times New Roman" pitchFamily="18" charset="0"/>
                <a:cs typeface="Times New Roman" pitchFamily="18" charset="0"/>
              </a:rPr>
              <a:t>D</a:t>
            </a:r>
            <a:r>
              <a:rPr lang="zh-CN" altLang="en-US" sz="1800" dirty="0" smtClean="0">
                <a:latin typeface="Times New Roman" pitchFamily="18" charset="0"/>
                <a:cs typeface="Times New Roman" pitchFamily="18" charset="0"/>
              </a:rPr>
              <a:t>：候选口令字典集；</a:t>
            </a:r>
            <a:r>
              <a:rPr lang="en-US" altLang="zh-CN" sz="1800" i="1" dirty="0" smtClean="0">
                <a:latin typeface="Times New Roman" pitchFamily="18" charset="0"/>
                <a:cs typeface="Times New Roman" pitchFamily="18" charset="0"/>
              </a:rPr>
              <a:t>PW</a:t>
            </a:r>
            <a:r>
              <a:rPr lang="en-US" altLang="zh-CN" sz="1800" i="1" baseline="-25000" dirty="0" smtClean="0">
                <a:latin typeface="Times New Roman" pitchFamily="18" charset="0"/>
                <a:cs typeface="Times New Roman" pitchFamily="18" charset="0"/>
              </a:rPr>
              <a:t>A</a:t>
            </a:r>
            <a:r>
              <a:rPr lang="zh-CN" altLang="en-US" sz="1800" dirty="0" smtClean="0">
                <a:latin typeface="Times New Roman" pitchFamily="18" charset="0"/>
                <a:cs typeface="Times New Roman" pitchFamily="18" charset="0"/>
              </a:rPr>
              <a:t>：用户</a:t>
            </a:r>
            <a:r>
              <a:rPr lang="en-US" altLang="zh-CN" sz="1800" dirty="0" smtClean="0">
                <a:latin typeface="Times New Roman" pitchFamily="18" charset="0"/>
                <a:cs typeface="Times New Roman" pitchFamily="18" charset="0"/>
              </a:rPr>
              <a:t>U</a:t>
            </a:r>
            <a:r>
              <a:rPr lang="en-US" altLang="zh-CN" sz="1800" baseline="-25000" dirty="0" smtClean="0">
                <a:latin typeface="Times New Roman" pitchFamily="18" charset="0"/>
                <a:cs typeface="Times New Roman" pitchFamily="18" charset="0"/>
              </a:rPr>
              <a:t>A</a:t>
            </a:r>
            <a:r>
              <a:rPr lang="zh-CN" altLang="en-US" sz="1800" dirty="0" smtClean="0">
                <a:latin typeface="Times New Roman" pitchFamily="18" charset="0"/>
                <a:cs typeface="Times New Roman" pitchFamily="18" charset="0"/>
              </a:rPr>
              <a:t>的口令；</a:t>
            </a:r>
            <a:r>
              <a:rPr lang="en-US" altLang="zh-CN" sz="1800" i="1" dirty="0" smtClean="0">
                <a:latin typeface="Times New Roman" pitchFamily="18" charset="0"/>
                <a:cs typeface="Times New Roman" pitchFamily="18" charset="0"/>
              </a:rPr>
              <a:t>U</a:t>
            </a:r>
            <a:r>
              <a:rPr lang="en-US" altLang="zh-CN" sz="1800" i="1" baseline="-25000" dirty="0" smtClean="0">
                <a:latin typeface="Times New Roman" pitchFamily="18" charset="0"/>
                <a:cs typeface="Times New Roman" pitchFamily="18" charset="0"/>
              </a:rPr>
              <a:t>A</a:t>
            </a:r>
            <a:r>
              <a:rPr lang="zh-CN" altLang="en-US" sz="1800" dirty="0" smtClean="0">
                <a:latin typeface="Times New Roman" pitchFamily="18" charset="0"/>
                <a:cs typeface="Times New Roman" pitchFamily="18" charset="0"/>
              </a:rPr>
              <a:t>：</a:t>
            </a:r>
            <a:r>
              <a:rPr lang="en-US" altLang="zh-CN" sz="1800" i="1" dirty="0" smtClean="0">
                <a:latin typeface="Times New Roman" pitchFamily="18" charset="0"/>
                <a:cs typeface="Times New Roman" pitchFamily="18" charset="0"/>
              </a:rPr>
              <a:t>U</a:t>
            </a:r>
            <a:r>
              <a:rPr lang="en-US" altLang="zh-CN" sz="1800" i="1" baseline="-25000" dirty="0" smtClean="0">
                <a:latin typeface="Times New Roman" pitchFamily="18" charset="0"/>
                <a:cs typeface="Times New Roman" pitchFamily="18" charset="0"/>
              </a:rPr>
              <a:t>A</a:t>
            </a:r>
            <a:r>
              <a:rPr lang="en-US" altLang="zh-CN" sz="1800" dirty="0" smtClean="0">
                <a:latin typeface="Times New Roman" pitchFamily="18" charset="0"/>
                <a:cs typeface="Times New Roman" pitchFamily="18" charset="0"/>
              </a:rPr>
              <a:t>=</a:t>
            </a:r>
            <a:r>
              <a:rPr lang="en-US" altLang="zh-CN" sz="1800" i="1" dirty="0" smtClean="0">
                <a:latin typeface="Times New Roman" pitchFamily="18" charset="0"/>
                <a:cs typeface="Times New Roman" pitchFamily="18" charset="0"/>
              </a:rPr>
              <a:t> PW</a:t>
            </a:r>
            <a:r>
              <a:rPr lang="en-US" altLang="zh-CN" sz="1800" i="1" baseline="-25000" dirty="0" smtClean="0">
                <a:latin typeface="Times New Roman" pitchFamily="18" charset="0"/>
                <a:cs typeface="Times New Roman" pitchFamily="18" charset="0"/>
              </a:rPr>
              <a:t>A </a:t>
            </a:r>
            <a:r>
              <a:rPr lang="en-US" altLang="zh-CN" sz="1800" dirty="0" err="1" smtClean="0">
                <a:cs typeface="Times New Roman" pitchFamily="18" charset="0"/>
              </a:rPr>
              <a:t>x</a:t>
            </a:r>
            <a:r>
              <a:rPr lang="en-US" altLang="zh-CN" sz="1800" dirty="0" err="1" smtClean="0">
                <a:latin typeface="Times New Roman" pitchFamily="18" charset="0"/>
                <a:cs typeface="Times New Roman" pitchFamily="18" charset="0"/>
              </a:rPr>
              <a:t>P</a:t>
            </a:r>
            <a:r>
              <a:rPr lang="zh-CN" altLang="en-US" sz="1800" dirty="0" smtClean="0">
                <a:latin typeface="Times New Roman" pitchFamily="18" charset="0"/>
                <a:cs typeface="Times New Roman" pitchFamily="18" charset="0"/>
              </a:rPr>
              <a:t>；</a:t>
            </a:r>
            <a:r>
              <a:rPr lang="en-US" altLang="zh-CN" sz="1800" i="1" dirty="0" err="1" smtClean="0">
                <a:latin typeface="Times New Roman" pitchFamily="18" charset="0"/>
                <a:cs typeface="Times New Roman" pitchFamily="18" charset="0"/>
              </a:rPr>
              <a:t>d</a:t>
            </a:r>
            <a:r>
              <a:rPr lang="en-US" altLang="zh-CN" sz="1800" i="1" baseline="-25000" dirty="0" err="1" smtClean="0">
                <a:latin typeface="Times New Roman" pitchFamily="18" charset="0"/>
                <a:cs typeface="Times New Roman" pitchFamily="18" charset="0"/>
              </a:rPr>
              <a:t>S</a:t>
            </a:r>
            <a:r>
              <a:rPr lang="zh-CN" altLang="en-US" sz="1800" dirty="0" smtClean="0">
                <a:latin typeface="Times New Roman" pitchFamily="18" charset="0"/>
                <a:cs typeface="Times New Roman" pitchFamily="18" charset="0"/>
              </a:rPr>
              <a:t>：服务器</a:t>
            </a:r>
            <a:r>
              <a:rPr lang="en-US" altLang="zh-CN" sz="1800" dirty="0" smtClean="0">
                <a:latin typeface="Times New Roman" pitchFamily="18" charset="0"/>
                <a:cs typeface="Times New Roman" pitchFamily="18" charset="0"/>
              </a:rPr>
              <a:t>S</a:t>
            </a:r>
            <a:r>
              <a:rPr lang="zh-CN" altLang="en-US" sz="1800" dirty="0" smtClean="0">
                <a:latin typeface="Times New Roman" pitchFamily="18" charset="0"/>
                <a:cs typeface="Times New Roman" pitchFamily="18" charset="0"/>
              </a:rPr>
              <a:t>的高熵密钥；</a:t>
            </a:r>
            <a:r>
              <a:rPr lang="en-US" altLang="zh-CN" sz="1800" dirty="0" smtClean="0">
                <a:latin typeface="Times New Roman" pitchFamily="18" charset="0"/>
                <a:cs typeface="Times New Roman" pitchFamily="18" charset="0"/>
              </a:rPr>
              <a:t>SK:</a:t>
            </a:r>
            <a:r>
              <a:rPr lang="zh-CN" altLang="en-US" sz="1800" dirty="0" smtClean="0">
                <a:latin typeface="Times New Roman" pitchFamily="18" charset="0"/>
                <a:cs typeface="Times New Roman" pitchFamily="18" charset="0"/>
              </a:rPr>
              <a:t>用户和服务器协商出的会话密钥；</a:t>
            </a:r>
            <a:r>
              <a:rPr lang="en-US" altLang="zh-CN" sz="1800" dirty="0" smtClean="0">
                <a:latin typeface="Times New Roman" pitchFamily="18" charset="0"/>
                <a:cs typeface="Times New Roman" pitchFamily="18" charset="0"/>
              </a:rPr>
              <a:t>P</a:t>
            </a:r>
            <a:r>
              <a:rPr lang="en-US" altLang="zh-CN" sz="1800" baseline="-25000" dirty="0" smtClean="0">
                <a:latin typeface="Times New Roman" pitchFamily="18" charset="0"/>
                <a:cs typeface="Times New Roman" pitchFamily="18" charset="0"/>
              </a:rPr>
              <a:t>S</a:t>
            </a:r>
            <a:r>
              <a:rPr lang="en-US" altLang="zh-CN" sz="1800" dirty="0" smtClean="0">
                <a:latin typeface="Times New Roman" pitchFamily="18" charset="0"/>
                <a:cs typeface="Times New Roman" pitchFamily="18" charset="0"/>
              </a:rPr>
              <a:t>: P</a:t>
            </a:r>
            <a:r>
              <a:rPr lang="en-US" altLang="zh-CN" sz="1800" baseline="-25000" dirty="0" smtClean="0">
                <a:latin typeface="Times New Roman" pitchFamily="18" charset="0"/>
                <a:cs typeface="Times New Roman" pitchFamily="18" charset="0"/>
              </a:rPr>
              <a:t>S</a:t>
            </a:r>
            <a:r>
              <a:rPr lang="en-US" altLang="zh-CN" sz="1800" dirty="0" smtClean="0">
                <a:latin typeface="Times New Roman" pitchFamily="18" charset="0"/>
                <a:cs typeface="Times New Roman" pitchFamily="18" charset="0"/>
              </a:rPr>
              <a:t>=</a:t>
            </a:r>
            <a:r>
              <a:rPr lang="en-US" altLang="zh-CN" sz="1800" i="1" dirty="0" smtClean="0">
                <a:latin typeface="Times New Roman" pitchFamily="18" charset="0"/>
                <a:cs typeface="Times New Roman" pitchFamily="18" charset="0"/>
              </a:rPr>
              <a:t> </a:t>
            </a:r>
            <a:r>
              <a:rPr lang="en-US" altLang="zh-CN" sz="1800" i="1" dirty="0" err="1" smtClean="0">
                <a:latin typeface="Times New Roman" pitchFamily="18" charset="0"/>
                <a:cs typeface="Times New Roman" pitchFamily="18" charset="0"/>
              </a:rPr>
              <a:t>d</a:t>
            </a:r>
            <a:r>
              <a:rPr lang="en-US" altLang="zh-CN" sz="1800" i="1" baseline="-25000" dirty="0" err="1" smtClean="0">
                <a:latin typeface="Times New Roman" pitchFamily="18" charset="0"/>
                <a:cs typeface="Times New Roman" pitchFamily="18" charset="0"/>
              </a:rPr>
              <a:t>S</a:t>
            </a:r>
            <a:r>
              <a:rPr lang="en-US" altLang="zh-CN" sz="1800" dirty="0" err="1" smtClean="0">
                <a:cs typeface="Times New Roman" pitchFamily="18" charset="0"/>
              </a:rPr>
              <a:t>x</a:t>
            </a:r>
            <a:r>
              <a:rPr lang="en-US" altLang="zh-CN" sz="1800" dirty="0" err="1" smtClean="0">
                <a:latin typeface="Times New Roman" pitchFamily="18" charset="0"/>
                <a:cs typeface="Times New Roman" pitchFamily="18" charset="0"/>
              </a:rPr>
              <a:t>P</a:t>
            </a:r>
            <a:r>
              <a:rPr lang="zh-CN" altLang="en-US" sz="1800" dirty="0" smtClean="0">
                <a:latin typeface="Times New Roman" pitchFamily="18" charset="0"/>
                <a:cs typeface="Times New Roman" pitchFamily="18" charset="0"/>
              </a:rPr>
              <a:t>；</a:t>
            </a:r>
            <a:r>
              <a:rPr lang="en-US" altLang="zh-CN" sz="1800" dirty="0" smtClean="0">
                <a:latin typeface="Times New Roman" pitchFamily="18" charset="0"/>
                <a:cs typeface="Times New Roman" pitchFamily="18" charset="0"/>
              </a:rPr>
              <a:t>G</a:t>
            </a:r>
            <a:r>
              <a:rPr lang="zh-CN" altLang="en-US" sz="1800" dirty="0" smtClean="0">
                <a:latin typeface="Times New Roman" pitchFamily="18" charset="0"/>
                <a:cs typeface="Times New Roman" pitchFamily="18" charset="0"/>
              </a:rPr>
              <a:t>是素数阶</a:t>
            </a:r>
            <a:r>
              <a:rPr lang="en-US" altLang="zh-CN" sz="1800" dirty="0" smtClean="0">
                <a:latin typeface="Times New Roman" pitchFamily="18" charset="0"/>
                <a:cs typeface="Times New Roman" pitchFamily="18" charset="0"/>
              </a:rPr>
              <a:t>q</a:t>
            </a:r>
            <a:r>
              <a:rPr lang="zh-CN" altLang="en-US" sz="1800" dirty="0" smtClean="0">
                <a:latin typeface="Times New Roman" pitchFamily="18" charset="0"/>
                <a:cs typeface="Times New Roman" pitchFamily="18" charset="0"/>
              </a:rPr>
              <a:t>的加法交换群</a:t>
            </a:r>
            <a:r>
              <a:rPr lang="en-US" altLang="zh-CN" sz="1800" dirty="0" smtClean="0">
                <a:latin typeface="Times New Roman" pitchFamily="18" charset="0"/>
                <a:cs typeface="Times New Roman" pitchFamily="18" charset="0"/>
              </a:rPr>
              <a:t>(</a:t>
            </a:r>
            <a:r>
              <a:rPr lang="zh-CN" altLang="en-US" sz="1800" dirty="0" smtClean="0">
                <a:latin typeface="Times New Roman" pitchFamily="18" charset="0"/>
                <a:cs typeface="Times New Roman" pitchFamily="18" charset="0"/>
              </a:rPr>
              <a:t>主要是椭圆曲线群</a:t>
            </a:r>
            <a:r>
              <a:rPr lang="en-US" altLang="zh-CN" sz="1800" dirty="0" smtClean="0">
                <a:latin typeface="Times New Roman" pitchFamily="18" charset="0"/>
                <a:cs typeface="Times New Roman" pitchFamily="18" charset="0"/>
              </a:rPr>
              <a:t>)</a:t>
            </a:r>
            <a:r>
              <a:rPr lang="zh-CN" altLang="en-US" sz="1800" dirty="0" smtClean="0">
                <a:latin typeface="Times New Roman" pitchFamily="18" charset="0"/>
                <a:cs typeface="Times New Roman" pitchFamily="18" charset="0"/>
              </a:rPr>
              <a:t>；</a:t>
            </a:r>
            <a:r>
              <a:rPr lang="en-US" altLang="zh-CN" sz="1800" dirty="0" smtClean="0">
                <a:latin typeface="Times New Roman" pitchFamily="18" charset="0"/>
                <a:cs typeface="Times New Roman" pitchFamily="18" charset="0"/>
              </a:rPr>
              <a:t>P</a:t>
            </a:r>
            <a:r>
              <a:rPr lang="zh-CN" altLang="en-US" sz="1800" dirty="0" smtClean="0">
                <a:latin typeface="Times New Roman" pitchFamily="18" charset="0"/>
                <a:cs typeface="Times New Roman" pitchFamily="18" charset="0"/>
              </a:rPr>
              <a:t>：群</a:t>
            </a:r>
            <a:r>
              <a:rPr lang="en-US" altLang="zh-CN" sz="1800" dirty="0" smtClean="0">
                <a:latin typeface="Times New Roman" pitchFamily="18" charset="0"/>
                <a:cs typeface="Times New Roman" pitchFamily="18" charset="0"/>
              </a:rPr>
              <a:t>G</a:t>
            </a:r>
            <a:r>
              <a:rPr lang="zh-CN" altLang="en-US" sz="1800" dirty="0" smtClean="0">
                <a:latin typeface="Times New Roman" pitchFamily="18" charset="0"/>
                <a:cs typeface="Times New Roman" pitchFamily="18" charset="0"/>
              </a:rPr>
              <a:t>的生成元；</a:t>
            </a:r>
            <a:r>
              <a:rPr lang="en-US" altLang="zh-CN" sz="1800" dirty="0" smtClean="0">
                <a:latin typeface="Times New Roman" pitchFamily="18" charset="0"/>
                <a:cs typeface="Times New Roman" pitchFamily="18" charset="0"/>
              </a:rPr>
              <a:t>h():hash</a:t>
            </a:r>
            <a:r>
              <a:rPr lang="zh-CN" altLang="en-US" sz="1800" dirty="0" smtClean="0">
                <a:latin typeface="Times New Roman" pitchFamily="18" charset="0"/>
                <a:cs typeface="Times New Roman" pitchFamily="18" charset="0"/>
              </a:rPr>
              <a:t>函数；</a:t>
            </a:r>
            <a:r>
              <a:rPr lang="en-US" altLang="zh-CN" sz="1800" dirty="0" smtClean="0">
                <a:latin typeface="Times New Roman" pitchFamily="18" charset="0"/>
                <a:cs typeface="Times New Roman" pitchFamily="18" charset="0"/>
              </a:rPr>
              <a:t>||</a:t>
            </a:r>
            <a:r>
              <a:rPr lang="zh-CN" altLang="en-US" sz="1800" dirty="0" smtClean="0">
                <a:latin typeface="Times New Roman" pitchFamily="18" charset="0"/>
                <a:cs typeface="Times New Roman" pitchFamily="18" charset="0"/>
              </a:rPr>
              <a:t>：字符串的连接；</a:t>
            </a:r>
            <a:endParaRPr lang="en-US" altLang="zh-CN" sz="1800" dirty="0" smtClean="0">
              <a:latin typeface="Times New Roman" pitchFamily="18" charset="0"/>
              <a:cs typeface="Times New Roman" pitchFamily="18" charset="0"/>
            </a:endParaRPr>
          </a:p>
          <a:p>
            <a:pPr>
              <a:lnSpc>
                <a:spcPct val="100000"/>
              </a:lnSpc>
            </a:pPr>
            <a:r>
              <a:rPr lang="en-US" altLang="zh-CN" sz="2000" dirty="0" smtClean="0">
                <a:latin typeface="Times New Roman" pitchFamily="18" charset="0"/>
                <a:cs typeface="Times New Roman" pitchFamily="18" charset="0"/>
              </a:rPr>
              <a:t>2. </a:t>
            </a:r>
            <a:r>
              <a:rPr lang="zh-CN" altLang="en-US" sz="2000" dirty="0" smtClean="0">
                <a:latin typeface="Times New Roman" pitchFamily="18" charset="0"/>
                <a:cs typeface="Times New Roman" pitchFamily="18" charset="0"/>
              </a:rPr>
              <a:t>系统初始化协议</a:t>
            </a:r>
            <a:endParaRPr lang="en-US" altLang="zh-CN" sz="2000" dirty="0" smtClean="0">
              <a:latin typeface="Times New Roman" pitchFamily="18" charset="0"/>
              <a:cs typeface="Times New Roman" pitchFamily="18" charset="0"/>
            </a:endParaRPr>
          </a:p>
          <a:p>
            <a:pPr lvl="1">
              <a:lnSpc>
                <a:spcPct val="100000"/>
              </a:lnSpc>
            </a:pPr>
            <a:r>
              <a:rPr lang="zh-CN" altLang="en-US" sz="1800" dirty="0" smtClean="0">
                <a:latin typeface="Times New Roman" pitchFamily="18" charset="0"/>
                <a:cs typeface="Times New Roman" pitchFamily="18" charset="0"/>
              </a:rPr>
              <a:t>所有用户和服务器协商好椭圆曲线密码系统参数，服务器选择的系统私钥和公钥对为</a:t>
            </a:r>
            <a:r>
              <a:rPr lang="en-US" altLang="zh-CN" sz="1800" dirty="0" smtClean="0">
                <a:latin typeface="Times New Roman" pitchFamily="18" charset="0"/>
                <a:cs typeface="Times New Roman" pitchFamily="18" charset="0"/>
              </a:rPr>
              <a:t>(</a:t>
            </a:r>
            <a:r>
              <a:rPr lang="en-US" altLang="zh-CN" sz="1800" i="1" dirty="0" err="1" smtClean="0">
                <a:latin typeface="Times New Roman" pitchFamily="18" charset="0"/>
                <a:cs typeface="Times New Roman" pitchFamily="18" charset="0"/>
              </a:rPr>
              <a:t>d</a:t>
            </a:r>
            <a:r>
              <a:rPr lang="en-US" altLang="zh-CN" sz="1800" i="1" baseline="-25000" dirty="0" err="1" smtClean="0">
                <a:latin typeface="Times New Roman" pitchFamily="18" charset="0"/>
                <a:cs typeface="Times New Roman" pitchFamily="18" charset="0"/>
              </a:rPr>
              <a:t>S</a:t>
            </a:r>
            <a:r>
              <a:rPr lang="en-US" altLang="zh-CN" sz="1800" dirty="0" smtClean="0">
                <a:latin typeface="Times New Roman" pitchFamily="18" charset="0"/>
                <a:cs typeface="Times New Roman" pitchFamily="18" charset="0"/>
              </a:rPr>
              <a:t>, </a:t>
            </a:r>
            <a:r>
              <a:rPr lang="en-US" altLang="zh-CN" sz="1800" i="1" dirty="0" smtClean="0">
                <a:latin typeface="Times New Roman" pitchFamily="18" charset="0"/>
                <a:cs typeface="Times New Roman" pitchFamily="18" charset="0"/>
              </a:rPr>
              <a:t>P</a:t>
            </a:r>
            <a:r>
              <a:rPr lang="en-US" altLang="zh-CN" sz="1800" i="1" baseline="-25000" dirty="0" smtClean="0">
                <a:latin typeface="Times New Roman" pitchFamily="18" charset="0"/>
                <a:cs typeface="Times New Roman" pitchFamily="18" charset="0"/>
              </a:rPr>
              <a:t>S</a:t>
            </a:r>
            <a:r>
              <a:rPr lang="en-US" altLang="zh-CN" sz="1800" dirty="0" smtClean="0">
                <a:latin typeface="Times New Roman" pitchFamily="18" charset="0"/>
                <a:cs typeface="Times New Roman" pitchFamily="18" charset="0"/>
              </a:rPr>
              <a:t>)</a:t>
            </a:r>
            <a:r>
              <a:rPr lang="zh-CN" altLang="en-US" sz="1800" dirty="0" smtClean="0">
                <a:latin typeface="Times New Roman" pitchFamily="18" charset="0"/>
                <a:cs typeface="Times New Roman" pitchFamily="18" charset="0"/>
              </a:rPr>
              <a:t>。然后服务器选择一哈希函数</a:t>
            </a:r>
            <a:r>
              <a:rPr lang="en-US" altLang="zh-CN" sz="1800" dirty="0" smtClean="0">
                <a:latin typeface="Times New Roman" pitchFamily="18" charset="0"/>
                <a:cs typeface="Times New Roman" pitchFamily="18" charset="0"/>
              </a:rPr>
              <a:t>h()</a:t>
            </a:r>
            <a:r>
              <a:rPr lang="zh-CN" altLang="en-US" sz="1800" dirty="0" smtClean="0">
                <a:latin typeface="Times New Roman" pitchFamily="18" charset="0"/>
                <a:cs typeface="Times New Roman" pitchFamily="18" charset="0"/>
              </a:rPr>
              <a:t>，如</a:t>
            </a:r>
            <a:r>
              <a:rPr lang="en-US" altLang="zh-CN" sz="1800" dirty="0" smtClean="0">
                <a:latin typeface="Times New Roman" pitchFamily="18" charset="0"/>
                <a:cs typeface="Times New Roman" pitchFamily="18" charset="0"/>
              </a:rPr>
              <a:t>SHA-256</a:t>
            </a:r>
            <a:r>
              <a:rPr lang="zh-CN" altLang="en-US" sz="1800" dirty="0" smtClean="0">
                <a:latin typeface="Times New Roman" pitchFamily="18" charset="0"/>
                <a:cs typeface="Times New Roman" pitchFamily="18" charset="0"/>
              </a:rPr>
              <a:t>，和密钥导出函数</a:t>
            </a:r>
            <a:r>
              <a:rPr lang="en-US" altLang="zh-CN" sz="1800" dirty="0" err="1" smtClean="0">
                <a:latin typeface="Times New Roman" pitchFamily="18" charset="0"/>
                <a:cs typeface="Times New Roman" pitchFamily="18" charset="0"/>
              </a:rPr>
              <a:t>kdf</a:t>
            </a:r>
            <a:r>
              <a:rPr lang="zh-CN" altLang="en-US" sz="1800" dirty="0" smtClean="0">
                <a:latin typeface="Times New Roman" pitchFamily="18" charset="0"/>
                <a:cs typeface="Times New Roman" pitchFamily="18" charset="0"/>
              </a:rPr>
              <a:t>：</a:t>
            </a:r>
            <a:r>
              <a:rPr lang="en-US" altLang="zh-CN" sz="1800" dirty="0" err="1" smtClean="0">
                <a:latin typeface="Times New Roman" pitchFamily="18" charset="0"/>
                <a:cs typeface="Times New Roman" pitchFamily="18" charset="0"/>
              </a:rPr>
              <a:t>G</a:t>
            </a:r>
            <a:r>
              <a:rPr lang="en-US" altLang="zh-CN" sz="1800" baseline="-25000" dirty="0" err="1" smtClean="0">
                <a:latin typeface="Times New Roman" pitchFamily="18" charset="0"/>
                <a:cs typeface="Times New Roman" pitchFamily="18" charset="0"/>
              </a:rPr>
              <a:t>p</a:t>
            </a:r>
            <a:r>
              <a:rPr lang="en-US" altLang="zh-CN" sz="1800" dirty="0" smtClean="0">
                <a:latin typeface="Times New Roman" pitchFamily="18" charset="0"/>
                <a:cs typeface="Times New Roman" pitchFamily="18" charset="0"/>
                <a:sym typeface="Symbol"/>
              </a:rPr>
              <a:t>{0,1}</a:t>
            </a:r>
            <a:r>
              <a:rPr lang="en-US" altLang="zh-CN" sz="1800" baseline="30000" dirty="0" smtClean="0">
                <a:latin typeface="Times New Roman" pitchFamily="18" charset="0"/>
                <a:cs typeface="Times New Roman" pitchFamily="18" charset="0"/>
                <a:sym typeface="Symbol"/>
              </a:rPr>
              <a:t>n</a:t>
            </a:r>
            <a:r>
              <a:rPr lang="zh-CN" altLang="en-US" sz="1800" dirty="0" smtClean="0">
                <a:latin typeface="Times New Roman" pitchFamily="18" charset="0"/>
                <a:cs typeface="Times New Roman" pitchFamily="18" charset="0"/>
                <a:sym typeface="Symbol"/>
              </a:rPr>
              <a:t>，公布参数</a:t>
            </a:r>
            <a:r>
              <a:rPr lang="en-US" altLang="zh-CN" sz="1800" dirty="0" smtClean="0">
                <a:latin typeface="Times New Roman" pitchFamily="18" charset="0"/>
                <a:cs typeface="Times New Roman" pitchFamily="18" charset="0"/>
                <a:sym typeface="Symbol"/>
              </a:rPr>
              <a:t>{</a:t>
            </a:r>
            <a:r>
              <a:rPr lang="en-US" altLang="zh-CN" sz="1800" i="1" dirty="0" err="1" smtClean="0">
                <a:latin typeface="Times New Roman" pitchFamily="18" charset="0"/>
                <a:cs typeface="Times New Roman" pitchFamily="18" charset="0"/>
                <a:sym typeface="Symbol"/>
              </a:rPr>
              <a:t>E</a:t>
            </a:r>
            <a:r>
              <a:rPr lang="en-US" altLang="zh-CN" sz="1800" i="1" baseline="-25000" dirty="0" err="1" smtClean="0">
                <a:latin typeface="Times New Roman" pitchFamily="18" charset="0"/>
                <a:cs typeface="Times New Roman" pitchFamily="18" charset="0"/>
                <a:sym typeface="Symbol"/>
              </a:rPr>
              <a:t>p</a:t>
            </a:r>
            <a:r>
              <a:rPr lang="en-US" altLang="zh-CN" sz="1800" dirty="0" smtClean="0">
                <a:latin typeface="Times New Roman" pitchFamily="18" charset="0"/>
                <a:cs typeface="Times New Roman" pitchFamily="18" charset="0"/>
                <a:sym typeface="Symbol"/>
              </a:rPr>
              <a:t>(</a:t>
            </a:r>
            <a:r>
              <a:rPr lang="en-US" altLang="zh-CN" sz="1800" i="1" dirty="0" err="1" smtClean="0">
                <a:latin typeface="Times New Roman" pitchFamily="18" charset="0"/>
                <a:cs typeface="Times New Roman" pitchFamily="18" charset="0"/>
                <a:sym typeface="Symbol"/>
              </a:rPr>
              <a:t>a</a:t>
            </a:r>
            <a:r>
              <a:rPr lang="en-US" altLang="zh-CN" sz="1800" dirty="0" err="1" smtClean="0">
                <a:latin typeface="Times New Roman" pitchFamily="18" charset="0"/>
                <a:cs typeface="Times New Roman" pitchFamily="18" charset="0"/>
                <a:sym typeface="Symbol"/>
              </a:rPr>
              <a:t>,</a:t>
            </a:r>
            <a:r>
              <a:rPr lang="en-US" altLang="zh-CN" sz="1800" i="1" dirty="0" err="1" smtClean="0">
                <a:latin typeface="Times New Roman" pitchFamily="18" charset="0"/>
                <a:cs typeface="Times New Roman" pitchFamily="18" charset="0"/>
                <a:sym typeface="Symbol"/>
              </a:rPr>
              <a:t>b</a:t>
            </a:r>
            <a:r>
              <a:rPr lang="en-US" altLang="zh-CN" sz="1800" dirty="0" smtClean="0">
                <a:latin typeface="Times New Roman" pitchFamily="18" charset="0"/>
                <a:cs typeface="Times New Roman" pitchFamily="18" charset="0"/>
                <a:sym typeface="Symbol"/>
              </a:rPr>
              <a:t>),</a:t>
            </a:r>
            <a:r>
              <a:rPr lang="en-US" altLang="zh-CN" sz="1800" i="1" dirty="0" err="1" smtClean="0">
                <a:latin typeface="Times New Roman" pitchFamily="18" charset="0"/>
                <a:cs typeface="Times New Roman" pitchFamily="18" charset="0"/>
                <a:sym typeface="Symbol"/>
              </a:rPr>
              <a:t>P</a:t>
            </a:r>
            <a:r>
              <a:rPr lang="en-US" altLang="zh-CN" sz="1800" dirty="0" err="1" smtClean="0">
                <a:latin typeface="Times New Roman" pitchFamily="18" charset="0"/>
                <a:cs typeface="Times New Roman" pitchFamily="18" charset="0"/>
                <a:sym typeface="Symbol"/>
              </a:rPr>
              <a:t>,</a:t>
            </a:r>
            <a:r>
              <a:rPr lang="en-US" altLang="zh-CN" sz="1800" i="1" dirty="0" err="1" smtClean="0">
                <a:latin typeface="Times New Roman" pitchFamily="18" charset="0"/>
                <a:cs typeface="Times New Roman" pitchFamily="18" charset="0"/>
                <a:sym typeface="Symbol"/>
              </a:rPr>
              <a:t>P</a:t>
            </a:r>
            <a:r>
              <a:rPr lang="en-US" altLang="zh-CN" sz="1800" i="1" baseline="-25000" dirty="0" err="1" smtClean="0">
                <a:latin typeface="Times New Roman" pitchFamily="18" charset="0"/>
                <a:cs typeface="Times New Roman" pitchFamily="18" charset="0"/>
                <a:sym typeface="Symbol"/>
              </a:rPr>
              <a:t>S</a:t>
            </a:r>
            <a:r>
              <a:rPr lang="en-US" altLang="zh-CN" sz="1800" dirty="0" err="1" smtClean="0">
                <a:latin typeface="Times New Roman" pitchFamily="18" charset="0"/>
                <a:cs typeface="Times New Roman" pitchFamily="18" charset="0"/>
                <a:sym typeface="Symbol"/>
              </a:rPr>
              <a:t>,n,h</a:t>
            </a:r>
            <a:r>
              <a:rPr lang="en-US" altLang="zh-CN" sz="1800" dirty="0" smtClean="0">
                <a:latin typeface="Times New Roman" pitchFamily="18" charset="0"/>
                <a:cs typeface="Times New Roman" pitchFamily="18" charset="0"/>
                <a:sym typeface="Symbol"/>
              </a:rPr>
              <a:t>(),</a:t>
            </a:r>
            <a:r>
              <a:rPr lang="en-US" altLang="zh-CN" sz="1800" dirty="0" err="1" smtClean="0">
                <a:latin typeface="Times New Roman" pitchFamily="18" charset="0"/>
                <a:cs typeface="Times New Roman" pitchFamily="18" charset="0"/>
                <a:sym typeface="Symbol"/>
              </a:rPr>
              <a:t>kdf</a:t>
            </a:r>
            <a:r>
              <a:rPr lang="en-US" altLang="zh-CN" sz="1800" dirty="0" smtClean="0">
                <a:latin typeface="Times New Roman" pitchFamily="18" charset="0"/>
                <a:cs typeface="Times New Roman" pitchFamily="18" charset="0"/>
                <a:sym typeface="Symbol"/>
              </a:rPr>
              <a:t>}</a:t>
            </a:r>
            <a:endParaRPr lang="en-US" altLang="zh-CN" sz="1800" dirty="0" smtClean="0">
              <a:latin typeface="Times New Roman" pitchFamily="18" charset="0"/>
              <a:cs typeface="Times New Roman" pitchFamily="18" charset="0"/>
            </a:endParaRPr>
          </a:p>
          <a:p>
            <a:pPr>
              <a:lnSpc>
                <a:spcPct val="100000"/>
              </a:lnSpc>
            </a:pPr>
            <a:r>
              <a:rPr lang="en-US" altLang="zh-CN" sz="2000" dirty="0" smtClean="0">
                <a:latin typeface="Times New Roman" pitchFamily="18" charset="0"/>
                <a:cs typeface="Times New Roman" pitchFamily="18" charset="0"/>
              </a:rPr>
              <a:t>3. </a:t>
            </a:r>
            <a:r>
              <a:rPr lang="zh-CN" altLang="en-US" sz="2000" dirty="0" smtClean="0">
                <a:latin typeface="Times New Roman" pitchFamily="18" charset="0"/>
                <a:cs typeface="Times New Roman" pitchFamily="18" charset="0"/>
              </a:rPr>
              <a:t>注册协议</a:t>
            </a:r>
            <a:endParaRPr lang="en-US" altLang="zh-CN" sz="2000" dirty="0" smtClean="0">
              <a:latin typeface="Times New Roman" pitchFamily="18" charset="0"/>
              <a:cs typeface="Times New Roman" pitchFamily="18" charset="0"/>
            </a:endParaRPr>
          </a:p>
          <a:p>
            <a:pPr lvl="1">
              <a:lnSpc>
                <a:spcPct val="100000"/>
              </a:lnSpc>
            </a:pPr>
            <a:r>
              <a:rPr lang="en-US" altLang="zh-CN" sz="1600" dirty="0" smtClean="0">
                <a:latin typeface="Times New Roman" pitchFamily="18" charset="0"/>
                <a:cs typeface="Times New Roman" pitchFamily="18" charset="0"/>
              </a:rPr>
              <a:t>1</a:t>
            </a:r>
            <a:r>
              <a:rPr lang="zh-CN" altLang="en-US" sz="1600" dirty="0" smtClean="0">
                <a:latin typeface="Times New Roman" pitchFamily="18" charset="0"/>
                <a:cs typeface="Times New Roman" pitchFamily="18" charset="0"/>
              </a:rPr>
              <a:t>）</a:t>
            </a:r>
            <a:r>
              <a:rPr lang="en-US" altLang="zh-CN" sz="1600" i="1" dirty="0" smtClean="0">
                <a:latin typeface="Times New Roman" pitchFamily="18" charset="0"/>
                <a:cs typeface="Times New Roman" pitchFamily="18" charset="0"/>
              </a:rPr>
              <a:t>U</a:t>
            </a:r>
            <a:r>
              <a:rPr lang="en-US" altLang="zh-CN" sz="1600" i="1" baseline="-25000" dirty="0" smtClean="0">
                <a:latin typeface="Times New Roman" pitchFamily="18" charset="0"/>
                <a:cs typeface="Times New Roman" pitchFamily="18" charset="0"/>
              </a:rPr>
              <a:t>A</a:t>
            </a:r>
            <a:r>
              <a:rPr lang="en-US" altLang="zh-CN" sz="1600" dirty="0" smtClean="0">
                <a:latin typeface="Times New Roman" pitchFamily="18" charset="0"/>
                <a:cs typeface="Times New Roman" pitchFamily="18" charset="0"/>
                <a:sym typeface="Symbol"/>
              </a:rPr>
              <a:t> S:&lt;</a:t>
            </a:r>
            <a:r>
              <a:rPr lang="en-US" altLang="zh-CN" sz="1600" i="1" dirty="0" smtClean="0">
                <a:latin typeface="Times New Roman" pitchFamily="18" charset="0"/>
                <a:cs typeface="Times New Roman" pitchFamily="18" charset="0"/>
                <a:sym typeface="Symbol"/>
              </a:rPr>
              <a:t>ID</a:t>
            </a:r>
            <a:r>
              <a:rPr lang="en-US" altLang="zh-CN" sz="1600" i="1" baseline="-25000" dirty="0" smtClean="0">
                <a:latin typeface="Times New Roman" pitchFamily="18" charset="0"/>
                <a:cs typeface="Times New Roman" pitchFamily="18" charset="0"/>
                <a:sym typeface="Symbol"/>
              </a:rPr>
              <a:t>A</a:t>
            </a:r>
            <a:r>
              <a:rPr lang="en-US" altLang="zh-CN" sz="1600" dirty="0" smtClean="0">
                <a:latin typeface="Times New Roman" pitchFamily="18" charset="0"/>
                <a:cs typeface="Times New Roman" pitchFamily="18" charset="0"/>
                <a:sym typeface="Symbol"/>
              </a:rPr>
              <a:t>,</a:t>
            </a:r>
            <a:r>
              <a:rPr lang="en-US" altLang="zh-CN" sz="1600" i="1" dirty="0" smtClean="0">
                <a:latin typeface="Times New Roman" pitchFamily="18" charset="0"/>
                <a:cs typeface="Times New Roman" pitchFamily="18" charset="0"/>
                <a:sym typeface="Symbol"/>
              </a:rPr>
              <a:t>U</a:t>
            </a:r>
            <a:r>
              <a:rPr lang="en-US" altLang="zh-CN" sz="1600" i="1" baseline="-25000" dirty="0" smtClean="0">
                <a:latin typeface="Times New Roman" pitchFamily="18" charset="0"/>
                <a:cs typeface="Times New Roman" pitchFamily="18" charset="0"/>
                <a:sym typeface="Symbol"/>
              </a:rPr>
              <a:t>A</a:t>
            </a:r>
            <a:r>
              <a:rPr lang="en-US" altLang="zh-CN" sz="1600" dirty="0" smtClean="0">
                <a:latin typeface="Times New Roman" pitchFamily="18" charset="0"/>
                <a:cs typeface="Times New Roman" pitchFamily="18" charset="0"/>
                <a:sym typeface="Symbol"/>
              </a:rPr>
              <a:t>&gt;  </a:t>
            </a:r>
            <a:r>
              <a:rPr lang="zh-CN" altLang="en-US" sz="1600" dirty="0" smtClean="0">
                <a:latin typeface="Times New Roman" pitchFamily="18" charset="0"/>
                <a:cs typeface="Times New Roman" pitchFamily="18" charset="0"/>
                <a:sym typeface="Symbol"/>
              </a:rPr>
              <a:t>用户选择自己的身份标识</a:t>
            </a:r>
            <a:r>
              <a:rPr lang="en-US" altLang="zh-CN" sz="1600" dirty="0" smtClean="0">
                <a:latin typeface="Times New Roman" pitchFamily="18" charset="0"/>
                <a:cs typeface="Times New Roman" pitchFamily="18" charset="0"/>
                <a:sym typeface="Symbol"/>
              </a:rPr>
              <a:t>ID</a:t>
            </a:r>
            <a:r>
              <a:rPr lang="en-US" altLang="zh-CN" sz="1600" baseline="-25000" dirty="0" smtClean="0">
                <a:latin typeface="Times New Roman" pitchFamily="18" charset="0"/>
                <a:cs typeface="Times New Roman" pitchFamily="18" charset="0"/>
                <a:sym typeface="Symbol"/>
              </a:rPr>
              <a:t>A</a:t>
            </a:r>
            <a:r>
              <a:rPr lang="zh-CN" altLang="en-US" sz="1600" dirty="0" smtClean="0">
                <a:latin typeface="Times New Roman" pitchFamily="18" charset="0"/>
                <a:cs typeface="Times New Roman" pitchFamily="18" charset="0"/>
                <a:sym typeface="Symbol"/>
              </a:rPr>
              <a:t>和口令</a:t>
            </a:r>
            <a:r>
              <a:rPr lang="en-US" altLang="zh-CN" sz="1600" dirty="0" smtClean="0">
                <a:latin typeface="Times New Roman" pitchFamily="18" charset="0"/>
                <a:cs typeface="Times New Roman" pitchFamily="18" charset="0"/>
                <a:sym typeface="Symbol"/>
              </a:rPr>
              <a:t>PW</a:t>
            </a:r>
            <a:r>
              <a:rPr lang="en-US" altLang="zh-CN" sz="1600" baseline="-25000" dirty="0" smtClean="0">
                <a:latin typeface="Times New Roman" pitchFamily="18" charset="0"/>
                <a:cs typeface="Times New Roman" pitchFamily="18" charset="0"/>
                <a:sym typeface="Symbol"/>
              </a:rPr>
              <a:t>A</a:t>
            </a:r>
            <a:r>
              <a:rPr lang="en-US" altLang="zh-CN" sz="1600" dirty="0" smtClean="0">
                <a:latin typeface="Times New Roman" pitchFamily="18" charset="0"/>
                <a:cs typeface="Times New Roman" pitchFamily="18" charset="0"/>
                <a:sym typeface="Symbol"/>
              </a:rPr>
              <a:t>,</a:t>
            </a:r>
            <a:r>
              <a:rPr lang="zh-CN" altLang="en-US" sz="1600" dirty="0" smtClean="0">
                <a:latin typeface="Times New Roman" pitchFamily="18" charset="0"/>
                <a:cs typeface="Times New Roman" pitchFamily="18" charset="0"/>
                <a:sym typeface="Symbol"/>
              </a:rPr>
              <a:t>计算</a:t>
            </a:r>
            <a:r>
              <a:rPr lang="en-US" altLang="zh-CN" sz="1600" i="1" dirty="0" smtClean="0">
                <a:latin typeface="Times New Roman" pitchFamily="18" charset="0"/>
                <a:cs typeface="Times New Roman" pitchFamily="18" charset="0"/>
              </a:rPr>
              <a:t>U</a:t>
            </a:r>
            <a:r>
              <a:rPr lang="en-US" altLang="zh-CN" sz="1600" i="1" baseline="-25000" dirty="0" smtClean="0">
                <a:latin typeface="Times New Roman" pitchFamily="18" charset="0"/>
                <a:cs typeface="Times New Roman" pitchFamily="18" charset="0"/>
              </a:rPr>
              <a:t>A</a:t>
            </a:r>
            <a:r>
              <a:rPr lang="en-US" altLang="zh-CN" sz="1600" dirty="0" smtClean="0">
                <a:latin typeface="Times New Roman" pitchFamily="18" charset="0"/>
                <a:cs typeface="Times New Roman" pitchFamily="18" charset="0"/>
              </a:rPr>
              <a:t>=</a:t>
            </a:r>
            <a:r>
              <a:rPr lang="en-US" altLang="zh-CN" sz="1600" i="1" dirty="0" smtClean="0">
                <a:latin typeface="Times New Roman" pitchFamily="18" charset="0"/>
                <a:cs typeface="Times New Roman" pitchFamily="18" charset="0"/>
              </a:rPr>
              <a:t> PW</a:t>
            </a:r>
            <a:r>
              <a:rPr lang="en-US" altLang="zh-CN" sz="1600" i="1" baseline="-25000" dirty="0" smtClean="0">
                <a:latin typeface="Times New Roman" pitchFamily="18" charset="0"/>
                <a:cs typeface="Times New Roman" pitchFamily="18" charset="0"/>
              </a:rPr>
              <a:t>A </a:t>
            </a:r>
            <a:r>
              <a:rPr lang="en-US" altLang="zh-CN" sz="1800" dirty="0" err="1" smtClean="0">
                <a:cs typeface="Times New Roman" pitchFamily="18" charset="0"/>
              </a:rPr>
              <a:t>x</a:t>
            </a:r>
            <a:r>
              <a:rPr lang="en-US" altLang="zh-CN" sz="1600" dirty="0" err="1" smtClean="0">
                <a:latin typeface="Times New Roman" pitchFamily="18" charset="0"/>
                <a:cs typeface="Times New Roman" pitchFamily="18" charset="0"/>
              </a:rPr>
              <a:t>P</a:t>
            </a:r>
            <a:r>
              <a:rPr lang="zh-CN" altLang="en-US" sz="1600" dirty="0" smtClean="0">
                <a:latin typeface="Times New Roman" pitchFamily="18" charset="0"/>
                <a:cs typeface="Times New Roman" pitchFamily="18" charset="0"/>
              </a:rPr>
              <a:t>，通过安全信道发送</a:t>
            </a:r>
            <a:r>
              <a:rPr lang="en-US" altLang="zh-CN" sz="1600" i="1" dirty="0" smtClean="0">
                <a:latin typeface="Times New Roman" pitchFamily="18" charset="0"/>
                <a:cs typeface="Times New Roman" pitchFamily="18" charset="0"/>
                <a:sym typeface="Symbol"/>
              </a:rPr>
              <a:t>ID</a:t>
            </a:r>
            <a:r>
              <a:rPr lang="en-US" altLang="zh-CN" sz="1600" i="1" baseline="-25000" dirty="0" smtClean="0">
                <a:latin typeface="Times New Roman" pitchFamily="18" charset="0"/>
                <a:cs typeface="Times New Roman" pitchFamily="18" charset="0"/>
                <a:sym typeface="Symbol"/>
              </a:rPr>
              <a:t>A</a:t>
            </a:r>
            <a:r>
              <a:rPr lang="en-US" altLang="zh-CN" sz="1600" dirty="0" smtClean="0">
                <a:latin typeface="Times New Roman" pitchFamily="18" charset="0"/>
                <a:cs typeface="Times New Roman" pitchFamily="18" charset="0"/>
                <a:sym typeface="Symbol"/>
              </a:rPr>
              <a:t>,</a:t>
            </a:r>
            <a:r>
              <a:rPr lang="en-US" altLang="zh-CN" sz="1600" i="1" dirty="0" smtClean="0">
                <a:latin typeface="Times New Roman" pitchFamily="18" charset="0"/>
                <a:cs typeface="Times New Roman" pitchFamily="18" charset="0"/>
                <a:sym typeface="Symbol"/>
              </a:rPr>
              <a:t>U</a:t>
            </a:r>
            <a:r>
              <a:rPr lang="en-US" altLang="zh-CN" sz="1600" i="1" baseline="-25000" dirty="0" smtClean="0">
                <a:latin typeface="Times New Roman" pitchFamily="18" charset="0"/>
                <a:cs typeface="Times New Roman" pitchFamily="18" charset="0"/>
                <a:sym typeface="Symbol"/>
              </a:rPr>
              <a:t>A</a:t>
            </a:r>
            <a:r>
              <a:rPr lang="zh-CN" altLang="en-US" sz="1600" dirty="0" smtClean="0">
                <a:latin typeface="Times New Roman" pitchFamily="18" charset="0"/>
                <a:cs typeface="Times New Roman" pitchFamily="18" charset="0"/>
              </a:rPr>
              <a:t>给服务器</a:t>
            </a:r>
            <a:r>
              <a:rPr lang="en-US" altLang="zh-CN" sz="1600" dirty="0" smtClean="0">
                <a:latin typeface="Times New Roman" pitchFamily="18" charset="0"/>
                <a:cs typeface="Times New Roman" pitchFamily="18" charset="0"/>
              </a:rPr>
              <a:t>S</a:t>
            </a:r>
          </a:p>
          <a:p>
            <a:pPr lvl="1">
              <a:lnSpc>
                <a:spcPct val="100000"/>
              </a:lnSpc>
            </a:pPr>
            <a:r>
              <a:rPr lang="en-US" altLang="zh-CN" sz="1600" dirty="0" smtClean="0">
                <a:latin typeface="Times New Roman" pitchFamily="18" charset="0"/>
                <a:cs typeface="Times New Roman" pitchFamily="18" charset="0"/>
              </a:rPr>
              <a:t>2) </a:t>
            </a:r>
            <a:r>
              <a:rPr lang="zh-CN" altLang="en-US" sz="1600" dirty="0" smtClean="0">
                <a:latin typeface="Times New Roman" pitchFamily="18" charset="0"/>
                <a:cs typeface="Times New Roman" pitchFamily="18" charset="0"/>
              </a:rPr>
              <a:t>服务器</a:t>
            </a:r>
            <a:r>
              <a:rPr lang="en-US" altLang="zh-CN" sz="1600" dirty="0" smtClean="0">
                <a:latin typeface="Times New Roman" pitchFamily="18" charset="0"/>
                <a:cs typeface="Times New Roman" pitchFamily="18" charset="0"/>
              </a:rPr>
              <a:t>S</a:t>
            </a:r>
            <a:r>
              <a:rPr lang="zh-CN" altLang="en-US" sz="1600" dirty="0" smtClean="0">
                <a:latin typeface="Times New Roman" pitchFamily="18" charset="0"/>
                <a:cs typeface="Times New Roman" pitchFamily="18" charset="0"/>
              </a:rPr>
              <a:t>收到上一步消息后把</a:t>
            </a:r>
            <a:r>
              <a:rPr lang="en-US" altLang="zh-CN" sz="1600" dirty="0" smtClean="0">
                <a:latin typeface="Times New Roman" pitchFamily="18" charset="0"/>
                <a:cs typeface="Times New Roman" pitchFamily="18" charset="0"/>
                <a:sym typeface="Symbol"/>
              </a:rPr>
              <a:t>&lt;</a:t>
            </a:r>
            <a:r>
              <a:rPr lang="en-US" altLang="zh-CN" sz="1600" i="1" dirty="0" smtClean="0">
                <a:latin typeface="Times New Roman" pitchFamily="18" charset="0"/>
                <a:cs typeface="Times New Roman" pitchFamily="18" charset="0"/>
                <a:sym typeface="Symbol"/>
              </a:rPr>
              <a:t>ID</a:t>
            </a:r>
            <a:r>
              <a:rPr lang="en-US" altLang="zh-CN" sz="1600" i="1" baseline="-25000" dirty="0" smtClean="0">
                <a:latin typeface="Times New Roman" pitchFamily="18" charset="0"/>
                <a:cs typeface="Times New Roman" pitchFamily="18" charset="0"/>
                <a:sym typeface="Symbol"/>
              </a:rPr>
              <a:t>A</a:t>
            </a:r>
            <a:r>
              <a:rPr lang="en-US" altLang="zh-CN" sz="1600" dirty="0" smtClean="0">
                <a:latin typeface="Times New Roman" pitchFamily="18" charset="0"/>
                <a:cs typeface="Times New Roman" pitchFamily="18" charset="0"/>
                <a:sym typeface="Symbol"/>
              </a:rPr>
              <a:t>,</a:t>
            </a:r>
            <a:r>
              <a:rPr lang="en-US" altLang="zh-CN" sz="1600" i="1" dirty="0" smtClean="0">
                <a:latin typeface="Times New Roman" pitchFamily="18" charset="0"/>
                <a:cs typeface="Times New Roman" pitchFamily="18" charset="0"/>
                <a:sym typeface="Symbol"/>
              </a:rPr>
              <a:t>U</a:t>
            </a:r>
            <a:r>
              <a:rPr lang="en-US" altLang="zh-CN" sz="1600" i="1" baseline="-25000" dirty="0" smtClean="0">
                <a:latin typeface="Times New Roman" pitchFamily="18" charset="0"/>
                <a:cs typeface="Times New Roman" pitchFamily="18" charset="0"/>
                <a:sym typeface="Symbol"/>
              </a:rPr>
              <a:t>A</a:t>
            </a:r>
            <a:r>
              <a:rPr lang="en-US" altLang="zh-CN" sz="1600" dirty="0" smtClean="0">
                <a:latin typeface="Times New Roman" pitchFamily="18" charset="0"/>
                <a:cs typeface="Times New Roman" pitchFamily="18" charset="0"/>
                <a:sym typeface="Symbol"/>
              </a:rPr>
              <a:t>&gt; </a:t>
            </a:r>
            <a:r>
              <a:rPr lang="zh-CN" altLang="en-US" sz="1600" dirty="0" smtClean="0">
                <a:latin typeface="Times New Roman" pitchFamily="18" charset="0"/>
                <a:cs typeface="Times New Roman" pitchFamily="18" charset="0"/>
                <a:sym typeface="Symbol"/>
              </a:rPr>
              <a:t>保存在数据库内</a:t>
            </a:r>
            <a:endParaRPr lang="zh-CN" altLang="en-US" sz="1600" dirty="0">
              <a:latin typeface="Times New Roman" pitchFamily="18" charset="0"/>
              <a:cs typeface="Times New Roman" pitchFamily="18" charset="0"/>
            </a:endParaRPr>
          </a:p>
        </p:txBody>
      </p:sp>
      <p:sp>
        <p:nvSpPr>
          <p:cNvPr id="4" name="灯片编号占位符 3"/>
          <p:cNvSpPr>
            <a:spLocks noGrp="1"/>
          </p:cNvSpPr>
          <p:nvPr>
            <p:ph type="sldNum" sz="quarter" idx="12"/>
          </p:nvPr>
        </p:nvSpPr>
        <p:spPr/>
        <p:txBody>
          <a:bodyPr/>
          <a:lstStyle/>
          <a:p>
            <a:pPr>
              <a:defRPr/>
            </a:pPr>
            <a:fld id="{896E1043-1F2A-4C9B-855A-0B3264F68AF7}" type="slidenum">
              <a:rPr lang="en-US" altLang="zh-CN" smtClean="0"/>
              <a:pPr>
                <a:defRPr/>
              </a:pPr>
              <a:t>45</a:t>
            </a:fld>
            <a:r>
              <a:rPr lang="en-US" altLang="zh-CN" dirty="0" smtClean="0"/>
              <a:t>/</a:t>
            </a:r>
            <a:endParaRPr lang="en-US" altLang="zh-CN" dirty="0"/>
          </a:p>
        </p:txBody>
      </p:sp>
      <p:sp>
        <p:nvSpPr>
          <p:cNvPr id="5" name="标题 1"/>
          <p:cNvSpPr txBox="1">
            <a:spLocks/>
          </p:cNvSpPr>
          <p:nvPr/>
        </p:nvSpPr>
        <p:spPr bwMode="auto">
          <a:xfrm>
            <a:off x="533400" y="381000"/>
            <a:ext cx="7696200" cy="5334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lgn="l" eaLnBrk="0" hangingPunct="0">
              <a:defRPr/>
            </a:pPr>
            <a:r>
              <a:rPr lang="en-US" altLang="zh-CN" sz="3200" kern="0" dirty="0" smtClean="0">
                <a:solidFill>
                  <a:srgbClr val="C3093E"/>
                </a:solidFill>
                <a:effectLst>
                  <a:outerShdw blurRad="38100" dist="38100" dir="2700000" algn="tl">
                    <a:srgbClr val="000000">
                      <a:alpha val="43137"/>
                    </a:srgbClr>
                  </a:outerShdw>
                </a:effectLst>
                <a:latin typeface="+mj-lt"/>
                <a:ea typeface="+mj-ea"/>
                <a:cs typeface="+mj-cs"/>
              </a:rPr>
              <a:t>7.4.2 </a:t>
            </a:r>
            <a:r>
              <a:rPr lang="zh-CN" altLang="en-US" sz="3200" kern="0" dirty="0" smtClean="0">
                <a:solidFill>
                  <a:srgbClr val="C3093E"/>
                </a:solidFill>
                <a:effectLst>
                  <a:outerShdw blurRad="38100" dist="38100" dir="2700000" algn="tl">
                    <a:srgbClr val="000000">
                      <a:alpha val="43137"/>
                    </a:srgbClr>
                  </a:outerShdw>
                </a:effectLst>
                <a:latin typeface="+mj-lt"/>
                <a:ea typeface="+mj-ea"/>
                <a:cs typeface="+mj-cs"/>
              </a:rPr>
              <a:t>基于口令的认证与密钥协商</a:t>
            </a:r>
          </a:p>
        </p:txBody>
      </p:sp>
      <p:sp>
        <p:nvSpPr>
          <p:cNvPr id="6" name="标题 1"/>
          <p:cNvSpPr txBox="1">
            <a:spLocks/>
          </p:cNvSpPr>
          <p:nvPr/>
        </p:nvSpPr>
        <p:spPr bwMode="auto">
          <a:xfrm>
            <a:off x="533400" y="0"/>
            <a:ext cx="7696200" cy="304800"/>
          </a:xfrm>
          <a:prstGeom prst="rect">
            <a:avLst/>
          </a:prstGeom>
          <a:solidFill>
            <a:schemeClr val="accent5"/>
          </a:solidFill>
          <a:ln w="9525">
            <a:noFill/>
            <a:miter lim="800000"/>
            <a:headEnd/>
            <a:tailEnd/>
          </a:ln>
        </p:spPr>
        <p:txBody>
          <a:bodyPr vert="horz" wrap="square" lIns="91440" tIns="45720" rIns="91440" bIns="45720" numCol="1" anchor="b" anchorCtr="0" compatLnSpc="1">
            <a:prstTxWarp prst="textNoShape">
              <a:avLst/>
            </a:prstTxWarp>
          </a:bodyPr>
          <a:lstStyle/>
          <a:p>
            <a:pPr algn="l" eaLnBrk="0" hangingPunct="0">
              <a:defRPr/>
            </a:pPr>
            <a:r>
              <a:rPr lang="zh-CN" altLang="en-US" sz="1800" kern="0" dirty="0" smtClean="0">
                <a:solidFill>
                  <a:srgbClr val="004C00"/>
                </a:solidFill>
                <a:effectLst>
                  <a:outerShdw blurRad="38100" dist="38100" dir="2700000" algn="tl">
                    <a:srgbClr val="000000">
                      <a:alpha val="43137"/>
                    </a:srgbClr>
                  </a:outerShdw>
                </a:effectLst>
                <a:latin typeface="+mj-lt"/>
                <a:ea typeface="+mj-ea"/>
                <a:cs typeface="+mj-cs"/>
              </a:rPr>
              <a:t>第七章 密码协议：</a:t>
            </a:r>
            <a:r>
              <a:rPr lang="en-US" altLang="zh-CN" sz="1800" kern="0" dirty="0" smtClean="0">
                <a:solidFill>
                  <a:srgbClr val="004C00"/>
                </a:solidFill>
                <a:effectLst>
                  <a:outerShdw blurRad="38100" dist="38100" dir="2700000" algn="tl">
                    <a:srgbClr val="000000">
                      <a:alpha val="43137"/>
                    </a:srgbClr>
                  </a:outerShdw>
                </a:effectLst>
                <a:latin typeface="+mj-lt"/>
                <a:ea typeface="+mj-ea"/>
                <a:cs typeface="+mj-cs"/>
              </a:rPr>
              <a:t>7.4 </a:t>
            </a:r>
            <a:r>
              <a:rPr lang="zh-CN" altLang="en-US" sz="1800" kern="0" dirty="0" smtClean="0">
                <a:solidFill>
                  <a:srgbClr val="004C00"/>
                </a:solidFill>
                <a:effectLst>
                  <a:outerShdw blurRad="38100" dist="38100" dir="2700000" algn="tl">
                    <a:srgbClr val="000000">
                      <a:alpha val="43137"/>
                    </a:srgbClr>
                  </a:outerShdw>
                </a:effectLst>
                <a:latin typeface="+mj-lt"/>
                <a:ea typeface="+mj-ea"/>
                <a:cs typeface="+mj-cs"/>
              </a:rPr>
              <a:t>口令认证协议</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28600" y="914400"/>
            <a:ext cx="8763000" cy="5562600"/>
          </a:xfrm>
        </p:spPr>
        <p:txBody>
          <a:bodyPr/>
          <a:lstStyle/>
          <a:p>
            <a:pPr>
              <a:lnSpc>
                <a:spcPct val="100000"/>
              </a:lnSpc>
            </a:pPr>
            <a:r>
              <a:rPr lang="en-US" altLang="zh-CN" sz="2000" dirty="0" smtClean="0">
                <a:latin typeface="Times New Roman" pitchFamily="18" charset="0"/>
                <a:cs typeface="Times New Roman" pitchFamily="18" charset="0"/>
              </a:rPr>
              <a:t>4. </a:t>
            </a:r>
            <a:r>
              <a:rPr lang="zh-CN" altLang="en-US" sz="2000" dirty="0" smtClean="0">
                <a:latin typeface="Times New Roman" pitchFamily="18" charset="0"/>
                <a:cs typeface="Times New Roman" pitchFamily="18" charset="0"/>
              </a:rPr>
              <a:t>用户认证和密钥协商协议</a:t>
            </a:r>
            <a:endParaRPr lang="en-US" altLang="zh-CN" sz="2000" dirty="0" smtClean="0">
              <a:latin typeface="Times New Roman" pitchFamily="18" charset="0"/>
              <a:cs typeface="Times New Roman" pitchFamily="18" charset="0"/>
            </a:endParaRPr>
          </a:p>
          <a:p>
            <a:pPr lvl="1">
              <a:lnSpc>
                <a:spcPct val="100000"/>
              </a:lnSpc>
            </a:pPr>
            <a:r>
              <a:rPr lang="zh-CN" altLang="en-US" sz="2000" dirty="0" smtClean="0">
                <a:latin typeface="Times New Roman" pitchFamily="18" charset="0"/>
                <a:cs typeface="Times New Roman" pitchFamily="18" charset="0"/>
              </a:rPr>
              <a:t>用户希望登陆到远程服务器并和服务器协商会话密钥的时候，首先输入身份</a:t>
            </a:r>
            <a:r>
              <a:rPr lang="en-US" altLang="zh-CN" sz="2000" i="1" dirty="0" smtClean="0">
                <a:latin typeface="Times New Roman" pitchFamily="18" charset="0"/>
                <a:cs typeface="Times New Roman" pitchFamily="18" charset="0"/>
                <a:sym typeface="Symbol"/>
              </a:rPr>
              <a:t>ID</a:t>
            </a:r>
            <a:r>
              <a:rPr lang="en-US" altLang="zh-CN" sz="2000" i="1" baseline="-25000" dirty="0" smtClean="0">
                <a:latin typeface="Times New Roman" pitchFamily="18" charset="0"/>
                <a:cs typeface="Times New Roman" pitchFamily="18" charset="0"/>
                <a:sym typeface="Symbol"/>
              </a:rPr>
              <a:t>A</a:t>
            </a:r>
            <a:r>
              <a:rPr lang="zh-CN" altLang="en-US" sz="2000" dirty="0" smtClean="0">
                <a:latin typeface="Times New Roman" pitchFamily="18" charset="0"/>
                <a:cs typeface="Times New Roman" pitchFamily="18" charset="0"/>
              </a:rPr>
              <a:t>和口令</a:t>
            </a:r>
            <a:r>
              <a:rPr lang="en-US" altLang="zh-CN" sz="2000" dirty="0" smtClean="0">
                <a:latin typeface="Times New Roman" pitchFamily="18" charset="0"/>
                <a:cs typeface="Times New Roman" pitchFamily="18" charset="0"/>
                <a:sym typeface="Symbol"/>
              </a:rPr>
              <a:t>PW</a:t>
            </a:r>
            <a:r>
              <a:rPr lang="en-US" altLang="zh-CN" sz="2000" baseline="-25000" dirty="0" smtClean="0">
                <a:latin typeface="Times New Roman" pitchFamily="18" charset="0"/>
                <a:cs typeface="Times New Roman" pitchFamily="18" charset="0"/>
                <a:sym typeface="Symbol"/>
              </a:rPr>
              <a:t>A </a:t>
            </a:r>
            <a:r>
              <a:rPr lang="zh-CN" altLang="en-US" sz="2000" dirty="0" smtClean="0">
                <a:latin typeface="Times New Roman" pitchFamily="18" charset="0"/>
                <a:cs typeface="Times New Roman" pitchFamily="18" charset="0"/>
              </a:rPr>
              <a:t>，并执行如下协议</a:t>
            </a:r>
            <a:endParaRPr lang="en-US" altLang="zh-CN" sz="2000" dirty="0" smtClean="0">
              <a:latin typeface="Times New Roman" pitchFamily="18" charset="0"/>
              <a:cs typeface="Times New Roman" pitchFamily="18" charset="0"/>
            </a:endParaRPr>
          </a:p>
          <a:p>
            <a:pPr lvl="1">
              <a:lnSpc>
                <a:spcPct val="100000"/>
              </a:lnSpc>
            </a:pPr>
            <a:r>
              <a:rPr lang="en-US" altLang="zh-CN" sz="2000" dirty="0" smtClean="0">
                <a:latin typeface="Times New Roman" pitchFamily="18" charset="0"/>
                <a:cs typeface="Times New Roman" pitchFamily="18" charset="0"/>
              </a:rPr>
              <a:t>1</a:t>
            </a:r>
            <a:r>
              <a:rPr lang="zh-CN" altLang="en-US" sz="2000" dirty="0" smtClean="0">
                <a:latin typeface="Times New Roman" pitchFamily="18" charset="0"/>
                <a:cs typeface="Times New Roman" pitchFamily="18" charset="0"/>
              </a:rPr>
              <a:t>）</a:t>
            </a:r>
            <a:r>
              <a:rPr lang="en-US" altLang="zh-CN" sz="2000" i="1" dirty="0" smtClean="0">
                <a:latin typeface="Times New Roman" pitchFamily="18" charset="0"/>
                <a:cs typeface="Times New Roman" pitchFamily="18" charset="0"/>
              </a:rPr>
              <a:t>U</a:t>
            </a:r>
            <a:r>
              <a:rPr lang="en-US" altLang="zh-CN" sz="2000" i="1" baseline="-25000" dirty="0" smtClean="0">
                <a:latin typeface="Times New Roman" pitchFamily="18" charset="0"/>
                <a:cs typeface="Times New Roman" pitchFamily="18" charset="0"/>
              </a:rPr>
              <a:t>A</a:t>
            </a:r>
            <a:r>
              <a:rPr lang="en-US" altLang="zh-CN" sz="2000" dirty="0" smtClean="0">
                <a:latin typeface="Times New Roman" pitchFamily="18" charset="0"/>
                <a:cs typeface="Times New Roman" pitchFamily="18" charset="0"/>
                <a:sym typeface="Symbol"/>
              </a:rPr>
              <a:t> S:&lt;</a:t>
            </a:r>
            <a:r>
              <a:rPr lang="en-US" altLang="zh-CN" sz="2000" i="1" dirty="0" smtClean="0">
                <a:latin typeface="Times New Roman" pitchFamily="18" charset="0"/>
                <a:cs typeface="Times New Roman" pitchFamily="18" charset="0"/>
                <a:sym typeface="Symbol"/>
              </a:rPr>
              <a:t>ID</a:t>
            </a:r>
            <a:r>
              <a:rPr lang="en-US" altLang="zh-CN" sz="2000" i="1" baseline="-25000" dirty="0" smtClean="0">
                <a:latin typeface="Times New Roman" pitchFamily="18" charset="0"/>
                <a:cs typeface="Times New Roman" pitchFamily="18" charset="0"/>
                <a:sym typeface="Symbol"/>
              </a:rPr>
              <a:t>A</a:t>
            </a:r>
            <a:r>
              <a:rPr lang="en-US" altLang="zh-CN" sz="2000" dirty="0" smtClean="0">
                <a:latin typeface="Times New Roman" pitchFamily="18" charset="0"/>
                <a:cs typeface="Times New Roman" pitchFamily="18" charset="0"/>
                <a:sym typeface="Symbol"/>
              </a:rPr>
              <a:t>,</a:t>
            </a:r>
            <a:r>
              <a:rPr lang="en-US" altLang="zh-CN" sz="2000" i="1" dirty="0" smtClean="0">
                <a:latin typeface="Times New Roman" pitchFamily="18" charset="0"/>
                <a:cs typeface="Times New Roman" pitchFamily="18" charset="0"/>
                <a:sym typeface="Symbol"/>
              </a:rPr>
              <a:t>T</a:t>
            </a:r>
            <a:r>
              <a:rPr lang="en-US" altLang="zh-CN" sz="2000" i="1" baseline="-25000" dirty="0" smtClean="0">
                <a:latin typeface="Times New Roman" pitchFamily="18" charset="0"/>
                <a:cs typeface="Times New Roman" pitchFamily="18" charset="0"/>
                <a:sym typeface="Symbol"/>
              </a:rPr>
              <a:t>A</a:t>
            </a:r>
            <a:r>
              <a:rPr lang="en-US" altLang="zh-CN" sz="2000" dirty="0" smtClean="0">
                <a:latin typeface="Times New Roman" pitchFamily="18" charset="0"/>
                <a:cs typeface="Times New Roman" pitchFamily="18" charset="0"/>
                <a:sym typeface="Symbol"/>
              </a:rPr>
              <a:t>,</a:t>
            </a:r>
            <a:r>
              <a:rPr lang="en-US" altLang="zh-CN" sz="2000" i="1" dirty="0" smtClean="0">
                <a:latin typeface="Times New Roman" pitchFamily="18" charset="0"/>
                <a:cs typeface="Times New Roman" pitchFamily="18" charset="0"/>
                <a:sym typeface="Symbol"/>
              </a:rPr>
              <a:t>R</a:t>
            </a:r>
            <a:r>
              <a:rPr lang="en-US" altLang="zh-CN" sz="2000" i="1" baseline="-25000" dirty="0" smtClean="0">
                <a:latin typeface="Times New Roman" pitchFamily="18" charset="0"/>
                <a:cs typeface="Times New Roman" pitchFamily="18" charset="0"/>
                <a:sym typeface="Symbol"/>
              </a:rPr>
              <a:t>A</a:t>
            </a:r>
            <a:r>
              <a:rPr lang="en-US" altLang="zh-CN" sz="2000" dirty="0" smtClean="0">
                <a:latin typeface="Times New Roman" pitchFamily="18" charset="0"/>
                <a:cs typeface="Times New Roman" pitchFamily="18" charset="0"/>
                <a:sym typeface="Symbol"/>
              </a:rPr>
              <a:t>,</a:t>
            </a:r>
            <a:r>
              <a:rPr lang="en-US" altLang="zh-CN" sz="2000" i="1" dirty="0" smtClean="0">
                <a:latin typeface="Times New Roman" pitchFamily="18" charset="0"/>
                <a:cs typeface="Times New Roman" pitchFamily="18" charset="0"/>
                <a:sym typeface="Symbol"/>
              </a:rPr>
              <a:t>H</a:t>
            </a:r>
            <a:r>
              <a:rPr lang="en-US" altLang="zh-CN" sz="2000" i="1" baseline="-25000" dirty="0" smtClean="0">
                <a:latin typeface="Times New Roman" pitchFamily="18" charset="0"/>
                <a:cs typeface="Times New Roman" pitchFamily="18" charset="0"/>
                <a:sym typeface="Symbol"/>
              </a:rPr>
              <a:t>A</a:t>
            </a:r>
            <a:r>
              <a:rPr lang="en-US" altLang="zh-CN" sz="2000" dirty="0" smtClean="0">
                <a:latin typeface="Times New Roman" pitchFamily="18" charset="0"/>
                <a:cs typeface="Times New Roman" pitchFamily="18" charset="0"/>
                <a:sym typeface="Symbol"/>
              </a:rPr>
              <a:t>&gt;  </a:t>
            </a:r>
            <a:r>
              <a:rPr lang="zh-CN" altLang="en-US" sz="2000" dirty="0" smtClean="0">
                <a:latin typeface="Times New Roman" pitchFamily="18" charset="0"/>
                <a:cs typeface="Times New Roman" pitchFamily="18" charset="0"/>
                <a:sym typeface="Symbol"/>
              </a:rPr>
              <a:t>用户选择一随机数</a:t>
            </a:r>
            <a:r>
              <a:rPr lang="en-US" altLang="zh-CN" sz="2000" dirty="0" smtClean="0">
                <a:latin typeface="Times New Roman" pitchFamily="18" charset="0"/>
                <a:cs typeface="Times New Roman" pitchFamily="18" charset="0"/>
                <a:sym typeface="Symbol"/>
              </a:rPr>
              <a:t>r</a:t>
            </a:r>
            <a:r>
              <a:rPr lang="zh-CN" altLang="en-US" sz="2000" dirty="0" smtClean="0">
                <a:latin typeface="Times New Roman" pitchFamily="18" charset="0"/>
                <a:cs typeface="Times New Roman" pitchFamily="18" charset="0"/>
                <a:sym typeface="Symbol"/>
              </a:rPr>
              <a:t>，并计算</a:t>
            </a:r>
            <a:r>
              <a:rPr lang="en-US" altLang="zh-CN" sz="2000" i="1" dirty="0" smtClean="0">
                <a:latin typeface="Times New Roman" pitchFamily="18" charset="0"/>
                <a:cs typeface="Times New Roman" pitchFamily="18" charset="0"/>
                <a:sym typeface="Symbol"/>
              </a:rPr>
              <a:t>R</a:t>
            </a:r>
            <a:r>
              <a:rPr lang="en-US" altLang="zh-CN" sz="2000" i="1" baseline="-25000" dirty="0" smtClean="0">
                <a:latin typeface="Times New Roman" pitchFamily="18" charset="0"/>
                <a:cs typeface="Times New Roman" pitchFamily="18" charset="0"/>
                <a:sym typeface="Symbol"/>
              </a:rPr>
              <a:t>A</a:t>
            </a:r>
            <a:r>
              <a:rPr lang="en-US" altLang="zh-CN" sz="2000" dirty="0" smtClean="0">
                <a:latin typeface="Times New Roman" pitchFamily="18" charset="0"/>
                <a:cs typeface="Times New Roman" pitchFamily="18" charset="0"/>
                <a:sym typeface="Symbol"/>
              </a:rPr>
              <a:t>=</a:t>
            </a:r>
            <a:r>
              <a:rPr lang="en-US" altLang="zh-CN" sz="2000" i="1" dirty="0" err="1" smtClean="0">
                <a:latin typeface="Times New Roman" pitchFamily="18" charset="0"/>
                <a:cs typeface="Times New Roman" pitchFamily="18" charset="0"/>
                <a:sym typeface="Symbol"/>
              </a:rPr>
              <a:t>rP</a:t>
            </a:r>
            <a:r>
              <a:rPr lang="zh-CN" altLang="en-US" sz="2000" dirty="0" smtClean="0">
                <a:latin typeface="Times New Roman" pitchFamily="18" charset="0"/>
                <a:cs typeface="Times New Roman" pitchFamily="18" charset="0"/>
                <a:sym typeface="Symbol"/>
              </a:rPr>
              <a:t>，</a:t>
            </a:r>
            <a:r>
              <a:rPr lang="en-US" altLang="zh-CN" sz="2000" i="1" dirty="0" smtClean="0">
                <a:latin typeface="Times New Roman" pitchFamily="18" charset="0"/>
                <a:cs typeface="Times New Roman" pitchFamily="18" charset="0"/>
                <a:sym typeface="Symbol"/>
              </a:rPr>
              <a:t>T</a:t>
            </a:r>
            <a:r>
              <a:rPr lang="en-US" altLang="zh-CN" sz="2000" i="1" baseline="-25000" dirty="0" smtClean="0">
                <a:latin typeface="Times New Roman" pitchFamily="18" charset="0"/>
                <a:cs typeface="Times New Roman" pitchFamily="18" charset="0"/>
                <a:sym typeface="Symbol"/>
              </a:rPr>
              <a:t>A</a:t>
            </a:r>
            <a:r>
              <a:rPr lang="en-US" altLang="zh-CN" sz="2000" dirty="0" smtClean="0">
                <a:latin typeface="Times New Roman" pitchFamily="18" charset="0"/>
                <a:cs typeface="Times New Roman" pitchFamily="18" charset="0"/>
                <a:sym typeface="Symbol"/>
              </a:rPr>
              <a:t>=</a:t>
            </a:r>
            <a:r>
              <a:rPr lang="en-US" altLang="zh-CN" sz="2000" i="1" dirty="0" smtClean="0">
                <a:latin typeface="Times New Roman" pitchFamily="18" charset="0"/>
                <a:cs typeface="Times New Roman" pitchFamily="18" charset="0"/>
                <a:sym typeface="Symbol"/>
              </a:rPr>
              <a:t>r</a:t>
            </a:r>
            <a:r>
              <a:rPr lang="en-US" altLang="zh-CN" sz="2000" dirty="0" smtClean="0">
                <a:latin typeface="Times New Roman" pitchFamily="18" charset="0"/>
                <a:cs typeface="Times New Roman" pitchFamily="18" charset="0"/>
                <a:sym typeface="Symbol"/>
              </a:rPr>
              <a:t> </a:t>
            </a:r>
            <a:r>
              <a:rPr lang="en-US" altLang="zh-CN" sz="2000" dirty="0" smtClean="0">
                <a:cs typeface="Times New Roman" pitchFamily="18" charset="0"/>
                <a:sym typeface="Symbol"/>
              </a:rPr>
              <a:t>x</a:t>
            </a:r>
            <a:r>
              <a:rPr lang="en-US" altLang="zh-CN" sz="2000" i="1" dirty="0" smtClean="0">
                <a:latin typeface="Times New Roman" pitchFamily="18" charset="0"/>
                <a:cs typeface="Times New Roman" pitchFamily="18" charset="0"/>
              </a:rPr>
              <a:t> PW</a:t>
            </a:r>
            <a:r>
              <a:rPr lang="en-US" altLang="zh-CN" sz="2000" i="1" baseline="-25000" dirty="0" smtClean="0">
                <a:latin typeface="Times New Roman" pitchFamily="18" charset="0"/>
                <a:cs typeface="Times New Roman" pitchFamily="18" charset="0"/>
              </a:rPr>
              <a:t>A </a:t>
            </a:r>
            <a:r>
              <a:rPr lang="en-US" altLang="zh-CN" sz="2000" dirty="0" err="1" smtClean="0">
                <a:latin typeface="+mj-lt"/>
                <a:cs typeface="Times New Roman" pitchFamily="18" charset="0"/>
                <a:sym typeface="Symbol"/>
              </a:rPr>
              <a:t>x</a:t>
            </a:r>
            <a:r>
              <a:rPr lang="en-US" altLang="zh-CN" sz="2000" dirty="0" err="1" smtClean="0">
                <a:latin typeface="Times New Roman" pitchFamily="18" charset="0"/>
                <a:cs typeface="Times New Roman" pitchFamily="18" charset="0"/>
                <a:sym typeface="Symbol"/>
              </a:rPr>
              <a:t>P+</a:t>
            </a:r>
            <a:r>
              <a:rPr lang="en-US" altLang="zh-CN" sz="2000" i="1" dirty="0" err="1" smtClean="0">
                <a:latin typeface="Times New Roman" pitchFamily="18" charset="0"/>
                <a:cs typeface="Times New Roman" pitchFamily="18" charset="0"/>
                <a:sym typeface="Symbol"/>
              </a:rPr>
              <a:t>rP</a:t>
            </a:r>
            <a:r>
              <a:rPr lang="en-US" altLang="zh-CN" sz="2000" i="1" baseline="-25000" dirty="0" err="1" smtClean="0">
                <a:latin typeface="Times New Roman" pitchFamily="18" charset="0"/>
                <a:cs typeface="Times New Roman" pitchFamily="18" charset="0"/>
                <a:sym typeface="Symbol"/>
              </a:rPr>
              <a:t>S</a:t>
            </a:r>
            <a:r>
              <a:rPr lang="zh-CN" altLang="en-US" sz="2000" dirty="0" smtClean="0">
                <a:latin typeface="Times New Roman" pitchFamily="18" charset="0"/>
                <a:cs typeface="Times New Roman" pitchFamily="18" charset="0"/>
                <a:sym typeface="Symbol"/>
              </a:rPr>
              <a:t>，</a:t>
            </a:r>
            <a:r>
              <a:rPr lang="en-US" altLang="zh-CN" sz="2000" i="1" dirty="0" smtClean="0">
                <a:latin typeface="Times New Roman" pitchFamily="18" charset="0"/>
                <a:cs typeface="Times New Roman" pitchFamily="18" charset="0"/>
                <a:sym typeface="Symbol"/>
              </a:rPr>
              <a:t>H</a:t>
            </a:r>
            <a:r>
              <a:rPr lang="en-US" altLang="zh-CN" sz="2000" i="1" baseline="-25000" dirty="0" smtClean="0">
                <a:latin typeface="Times New Roman" pitchFamily="18" charset="0"/>
                <a:cs typeface="Times New Roman" pitchFamily="18" charset="0"/>
                <a:sym typeface="Symbol"/>
              </a:rPr>
              <a:t>A</a:t>
            </a:r>
            <a:r>
              <a:rPr lang="en-US" altLang="zh-CN" sz="2000" dirty="0" smtClean="0">
                <a:latin typeface="Times New Roman" pitchFamily="18" charset="0"/>
                <a:cs typeface="Times New Roman" pitchFamily="18" charset="0"/>
                <a:sym typeface="Symbol"/>
              </a:rPr>
              <a:t>=h(</a:t>
            </a:r>
            <a:r>
              <a:rPr lang="en-US" altLang="zh-CN" sz="2000" i="1" dirty="0" err="1" smtClean="0">
                <a:latin typeface="Times New Roman" pitchFamily="18" charset="0"/>
                <a:cs typeface="Times New Roman" pitchFamily="18" charset="0"/>
                <a:sym typeface="Symbol"/>
              </a:rPr>
              <a:t>r</a:t>
            </a:r>
            <a:r>
              <a:rPr lang="en-US" altLang="zh-CN" sz="2000" dirty="0" err="1" smtClean="0">
                <a:cs typeface="Times New Roman" pitchFamily="18" charset="0"/>
                <a:sym typeface="Symbol"/>
              </a:rPr>
              <a:t>x</a:t>
            </a:r>
            <a:r>
              <a:rPr lang="en-US" altLang="zh-CN" sz="2000" i="1" dirty="0" err="1" smtClean="0">
                <a:latin typeface="Times New Roman" pitchFamily="18" charset="0"/>
                <a:cs typeface="Times New Roman" pitchFamily="18" charset="0"/>
              </a:rPr>
              <a:t>PW</a:t>
            </a:r>
            <a:r>
              <a:rPr lang="en-US" altLang="zh-CN" sz="2000" i="1" baseline="-25000" dirty="0" err="1" smtClean="0">
                <a:latin typeface="Times New Roman" pitchFamily="18" charset="0"/>
                <a:cs typeface="Times New Roman" pitchFamily="18" charset="0"/>
              </a:rPr>
              <a:t>A</a:t>
            </a:r>
            <a:r>
              <a:rPr lang="en-US" altLang="zh-CN" sz="2000" dirty="0" err="1" smtClean="0">
                <a:cs typeface="Times New Roman" pitchFamily="18" charset="0"/>
                <a:sym typeface="Symbol"/>
              </a:rPr>
              <a:t>x</a:t>
            </a:r>
            <a:r>
              <a:rPr lang="en-US" altLang="zh-CN" sz="2000" i="1" dirty="0" err="1" smtClean="0">
                <a:latin typeface="Times New Roman" pitchFamily="18" charset="0"/>
                <a:cs typeface="Times New Roman" pitchFamily="18" charset="0"/>
                <a:sym typeface="Symbol"/>
              </a:rPr>
              <a:t>P</a:t>
            </a:r>
            <a:r>
              <a:rPr lang="en-US" altLang="zh-CN" sz="2000" i="1" baseline="-25000" dirty="0" err="1" smtClean="0">
                <a:latin typeface="Times New Roman" pitchFamily="18" charset="0"/>
                <a:cs typeface="Times New Roman" pitchFamily="18" charset="0"/>
                <a:sym typeface="Symbol"/>
              </a:rPr>
              <a:t>S</a:t>
            </a:r>
            <a:r>
              <a:rPr lang="zh-CN" altLang="en-US" sz="2000" dirty="0" smtClean="0">
                <a:latin typeface="Times New Roman" pitchFamily="18" charset="0"/>
                <a:cs typeface="Times New Roman" pitchFamily="18" charset="0"/>
                <a:sym typeface="Symbol"/>
              </a:rPr>
              <a:t>，</a:t>
            </a:r>
            <a:r>
              <a:rPr lang="en-US" altLang="zh-CN" sz="2000" i="1" dirty="0" smtClean="0">
                <a:latin typeface="Times New Roman" pitchFamily="18" charset="0"/>
                <a:cs typeface="Times New Roman" pitchFamily="18" charset="0"/>
                <a:sym typeface="Symbol"/>
              </a:rPr>
              <a:t>T</a:t>
            </a:r>
            <a:r>
              <a:rPr lang="en-US" altLang="zh-CN" sz="2000" i="1" baseline="-25000" dirty="0" smtClean="0">
                <a:latin typeface="Times New Roman" pitchFamily="18" charset="0"/>
                <a:cs typeface="Times New Roman" pitchFamily="18" charset="0"/>
                <a:sym typeface="Symbol"/>
              </a:rPr>
              <a:t>A</a:t>
            </a:r>
            <a:r>
              <a:rPr lang="zh-CN" altLang="en-US" sz="2000" dirty="0" smtClean="0">
                <a:latin typeface="Times New Roman" pitchFamily="18" charset="0"/>
                <a:cs typeface="Times New Roman" pitchFamily="18" charset="0"/>
                <a:sym typeface="Symbol"/>
              </a:rPr>
              <a:t>，</a:t>
            </a:r>
            <a:r>
              <a:rPr lang="en-US" altLang="zh-CN" sz="2000" i="1" dirty="0" smtClean="0">
                <a:latin typeface="Times New Roman" pitchFamily="18" charset="0"/>
                <a:cs typeface="Times New Roman" pitchFamily="18" charset="0"/>
                <a:sym typeface="Symbol"/>
              </a:rPr>
              <a:t>R</a:t>
            </a:r>
            <a:r>
              <a:rPr lang="en-US" altLang="zh-CN" sz="2000" i="1" baseline="-25000" dirty="0" smtClean="0">
                <a:latin typeface="Times New Roman" pitchFamily="18" charset="0"/>
                <a:cs typeface="Times New Roman" pitchFamily="18" charset="0"/>
                <a:sym typeface="Symbol"/>
              </a:rPr>
              <a:t>A</a:t>
            </a:r>
            <a:r>
              <a:rPr lang="en-US" altLang="zh-CN" sz="2000" dirty="0" smtClean="0">
                <a:latin typeface="Times New Roman" pitchFamily="18" charset="0"/>
                <a:cs typeface="Times New Roman" pitchFamily="18" charset="0"/>
                <a:sym typeface="Symbol"/>
              </a:rPr>
              <a:t>)</a:t>
            </a:r>
            <a:r>
              <a:rPr lang="zh-CN" altLang="en-US" sz="2000" dirty="0" smtClean="0">
                <a:latin typeface="Times New Roman" pitchFamily="18" charset="0"/>
                <a:cs typeface="Times New Roman" pitchFamily="18" charset="0"/>
                <a:sym typeface="Symbol"/>
              </a:rPr>
              <a:t>，然后给服务器发去消息</a:t>
            </a:r>
            <a:r>
              <a:rPr lang="en-US" altLang="zh-CN" sz="2000" dirty="0" smtClean="0">
                <a:latin typeface="Times New Roman" pitchFamily="18" charset="0"/>
                <a:cs typeface="Times New Roman" pitchFamily="18" charset="0"/>
                <a:sym typeface="Symbol"/>
              </a:rPr>
              <a:t>&lt;</a:t>
            </a:r>
            <a:r>
              <a:rPr lang="en-US" altLang="zh-CN" sz="2000" i="1" dirty="0" smtClean="0">
                <a:latin typeface="Times New Roman" pitchFamily="18" charset="0"/>
                <a:cs typeface="Times New Roman" pitchFamily="18" charset="0"/>
                <a:sym typeface="Symbol"/>
              </a:rPr>
              <a:t>ID</a:t>
            </a:r>
            <a:r>
              <a:rPr lang="en-US" altLang="zh-CN" sz="2000" i="1" baseline="-25000" dirty="0" smtClean="0">
                <a:latin typeface="Times New Roman" pitchFamily="18" charset="0"/>
                <a:cs typeface="Times New Roman" pitchFamily="18" charset="0"/>
                <a:sym typeface="Symbol"/>
              </a:rPr>
              <a:t>A</a:t>
            </a:r>
            <a:r>
              <a:rPr lang="en-US" altLang="zh-CN" sz="2000" dirty="0" smtClean="0">
                <a:latin typeface="Times New Roman" pitchFamily="18" charset="0"/>
                <a:cs typeface="Times New Roman" pitchFamily="18" charset="0"/>
                <a:sym typeface="Symbol"/>
              </a:rPr>
              <a:t>,</a:t>
            </a:r>
            <a:r>
              <a:rPr lang="en-US" altLang="zh-CN" sz="2000" i="1" dirty="0" smtClean="0">
                <a:latin typeface="Times New Roman" pitchFamily="18" charset="0"/>
                <a:cs typeface="Times New Roman" pitchFamily="18" charset="0"/>
                <a:sym typeface="Symbol"/>
              </a:rPr>
              <a:t>T</a:t>
            </a:r>
            <a:r>
              <a:rPr lang="en-US" altLang="zh-CN" sz="2000" i="1" baseline="-25000" dirty="0" smtClean="0">
                <a:latin typeface="Times New Roman" pitchFamily="18" charset="0"/>
                <a:cs typeface="Times New Roman" pitchFamily="18" charset="0"/>
                <a:sym typeface="Symbol"/>
              </a:rPr>
              <a:t>A</a:t>
            </a:r>
            <a:r>
              <a:rPr lang="en-US" altLang="zh-CN" sz="2000" dirty="0" smtClean="0">
                <a:latin typeface="Times New Roman" pitchFamily="18" charset="0"/>
                <a:cs typeface="Times New Roman" pitchFamily="18" charset="0"/>
                <a:sym typeface="Symbol"/>
              </a:rPr>
              <a:t>,</a:t>
            </a:r>
            <a:r>
              <a:rPr lang="en-US" altLang="zh-CN" sz="2000" i="1" dirty="0" smtClean="0">
                <a:latin typeface="Times New Roman" pitchFamily="18" charset="0"/>
                <a:cs typeface="Times New Roman" pitchFamily="18" charset="0"/>
                <a:sym typeface="Symbol"/>
              </a:rPr>
              <a:t>R</a:t>
            </a:r>
            <a:r>
              <a:rPr lang="en-US" altLang="zh-CN" sz="2000" i="1" baseline="-25000" dirty="0" smtClean="0">
                <a:latin typeface="Times New Roman" pitchFamily="18" charset="0"/>
                <a:cs typeface="Times New Roman" pitchFamily="18" charset="0"/>
                <a:sym typeface="Symbol"/>
              </a:rPr>
              <a:t>A</a:t>
            </a:r>
            <a:r>
              <a:rPr lang="en-US" altLang="zh-CN" sz="2000" dirty="0" smtClean="0">
                <a:latin typeface="Times New Roman" pitchFamily="18" charset="0"/>
                <a:cs typeface="Times New Roman" pitchFamily="18" charset="0"/>
                <a:sym typeface="Symbol"/>
              </a:rPr>
              <a:t>,</a:t>
            </a:r>
            <a:r>
              <a:rPr lang="en-US" altLang="zh-CN" sz="2000" i="1" dirty="0" smtClean="0">
                <a:latin typeface="Times New Roman" pitchFamily="18" charset="0"/>
                <a:cs typeface="Times New Roman" pitchFamily="18" charset="0"/>
                <a:sym typeface="Symbol"/>
              </a:rPr>
              <a:t>H</a:t>
            </a:r>
            <a:r>
              <a:rPr lang="en-US" altLang="zh-CN" sz="2000" i="1" baseline="-25000" dirty="0" smtClean="0">
                <a:latin typeface="Times New Roman" pitchFamily="18" charset="0"/>
                <a:cs typeface="Times New Roman" pitchFamily="18" charset="0"/>
                <a:sym typeface="Symbol"/>
              </a:rPr>
              <a:t>A</a:t>
            </a:r>
            <a:r>
              <a:rPr lang="en-US" altLang="zh-CN" sz="2000" dirty="0" smtClean="0">
                <a:latin typeface="Times New Roman" pitchFamily="18" charset="0"/>
                <a:cs typeface="Times New Roman" pitchFamily="18" charset="0"/>
                <a:sym typeface="Symbol"/>
              </a:rPr>
              <a:t>&gt; </a:t>
            </a:r>
            <a:endParaRPr lang="en-US" altLang="zh-CN" sz="2000" dirty="0" smtClean="0">
              <a:latin typeface="Times New Roman" pitchFamily="18" charset="0"/>
              <a:cs typeface="Times New Roman" pitchFamily="18" charset="0"/>
            </a:endParaRPr>
          </a:p>
          <a:p>
            <a:pPr lvl="1">
              <a:lnSpc>
                <a:spcPct val="100000"/>
              </a:lnSpc>
            </a:pPr>
            <a:r>
              <a:rPr lang="en-US" altLang="zh-CN" sz="2000" dirty="0" smtClean="0">
                <a:latin typeface="Times New Roman" pitchFamily="18" charset="0"/>
                <a:cs typeface="Times New Roman" pitchFamily="18" charset="0"/>
              </a:rPr>
              <a:t>2)   </a:t>
            </a:r>
            <a:r>
              <a:rPr lang="en-US" altLang="zh-CN" sz="2000" dirty="0" smtClean="0">
                <a:latin typeface="Times New Roman" pitchFamily="18" charset="0"/>
                <a:cs typeface="Times New Roman" pitchFamily="18" charset="0"/>
                <a:sym typeface="Symbol"/>
              </a:rPr>
              <a:t>S</a:t>
            </a:r>
            <a:r>
              <a:rPr lang="en-US" altLang="zh-CN" sz="2000" i="1" dirty="0" smtClean="0">
                <a:latin typeface="Times New Roman" pitchFamily="18" charset="0"/>
                <a:cs typeface="Times New Roman" pitchFamily="18" charset="0"/>
              </a:rPr>
              <a:t>U</a:t>
            </a:r>
            <a:r>
              <a:rPr lang="en-US" altLang="zh-CN" sz="2000" i="1" baseline="-25000" dirty="0" smtClean="0">
                <a:latin typeface="Times New Roman" pitchFamily="18" charset="0"/>
                <a:cs typeface="Times New Roman" pitchFamily="18" charset="0"/>
              </a:rPr>
              <a:t>A </a:t>
            </a:r>
            <a:r>
              <a:rPr lang="en-US" altLang="zh-CN" sz="2000" dirty="0" smtClean="0">
                <a:latin typeface="Times New Roman" pitchFamily="18" charset="0"/>
                <a:cs typeface="Times New Roman" pitchFamily="18" charset="0"/>
                <a:sym typeface="Symbol"/>
              </a:rPr>
              <a:t>:&lt;</a:t>
            </a:r>
            <a:r>
              <a:rPr lang="en-US" altLang="zh-CN" sz="2000" i="1" dirty="0" smtClean="0">
                <a:latin typeface="Times New Roman" pitchFamily="18" charset="0"/>
                <a:cs typeface="Times New Roman" pitchFamily="18" charset="0"/>
                <a:sym typeface="Symbol"/>
              </a:rPr>
              <a:t>T</a:t>
            </a:r>
            <a:r>
              <a:rPr lang="en-US" altLang="zh-CN" sz="2000" i="1" baseline="-25000" dirty="0" smtClean="0">
                <a:latin typeface="Times New Roman" pitchFamily="18" charset="0"/>
                <a:cs typeface="Times New Roman" pitchFamily="18" charset="0"/>
                <a:sym typeface="Symbol"/>
              </a:rPr>
              <a:t>S</a:t>
            </a:r>
            <a:r>
              <a:rPr lang="en-US" altLang="zh-CN" sz="2000" dirty="0" smtClean="0">
                <a:latin typeface="Times New Roman" pitchFamily="18" charset="0"/>
                <a:cs typeface="Times New Roman" pitchFamily="18" charset="0"/>
                <a:sym typeface="Symbol"/>
              </a:rPr>
              <a:t>, </a:t>
            </a:r>
            <a:r>
              <a:rPr lang="en-US" altLang="zh-CN" sz="2000" i="1" dirty="0" smtClean="0">
                <a:latin typeface="Times New Roman" pitchFamily="18" charset="0"/>
                <a:cs typeface="Times New Roman" pitchFamily="18" charset="0"/>
                <a:sym typeface="Symbol"/>
              </a:rPr>
              <a:t>H</a:t>
            </a:r>
            <a:r>
              <a:rPr lang="en-US" altLang="zh-CN" sz="2000" i="1" baseline="-25000" dirty="0" smtClean="0">
                <a:latin typeface="Times New Roman" pitchFamily="18" charset="0"/>
                <a:cs typeface="Times New Roman" pitchFamily="18" charset="0"/>
                <a:sym typeface="Symbol"/>
              </a:rPr>
              <a:t>S</a:t>
            </a:r>
            <a:r>
              <a:rPr lang="en-US" altLang="zh-CN" sz="2000" dirty="0" smtClean="0">
                <a:latin typeface="Times New Roman" pitchFamily="18" charset="0"/>
                <a:cs typeface="Times New Roman" pitchFamily="18" charset="0"/>
                <a:sym typeface="Symbol"/>
              </a:rPr>
              <a:t>&gt;   </a:t>
            </a:r>
            <a:r>
              <a:rPr lang="zh-CN" altLang="en-US" sz="2000" dirty="0" smtClean="0">
                <a:latin typeface="Times New Roman" pitchFamily="18" charset="0"/>
                <a:cs typeface="Times New Roman" pitchFamily="18" charset="0"/>
                <a:sym typeface="Symbol"/>
              </a:rPr>
              <a:t>服务器接到</a:t>
            </a:r>
            <a:r>
              <a:rPr lang="en-US" altLang="zh-CN" sz="2000" dirty="0" smtClean="0">
                <a:latin typeface="Times New Roman" pitchFamily="18" charset="0"/>
                <a:cs typeface="Times New Roman" pitchFamily="18" charset="0"/>
                <a:sym typeface="Symbol"/>
              </a:rPr>
              <a:t>1</a:t>
            </a:r>
            <a:r>
              <a:rPr lang="zh-CN" altLang="en-US" sz="2000" dirty="0" smtClean="0">
                <a:latin typeface="Times New Roman" pitchFamily="18" charset="0"/>
                <a:cs typeface="Times New Roman" pitchFamily="18" charset="0"/>
                <a:sym typeface="Symbol"/>
              </a:rPr>
              <a:t>）步发来的消息后做如下运算：</a:t>
            </a:r>
            <a:endParaRPr lang="en-US" altLang="zh-CN" sz="2000" dirty="0" smtClean="0">
              <a:latin typeface="Times New Roman" pitchFamily="18" charset="0"/>
              <a:cs typeface="Times New Roman" pitchFamily="18" charset="0"/>
              <a:sym typeface="Symbol"/>
            </a:endParaRPr>
          </a:p>
          <a:p>
            <a:pPr lvl="2">
              <a:lnSpc>
                <a:spcPct val="100000"/>
              </a:lnSpc>
            </a:pPr>
            <a:r>
              <a:rPr lang="en-US" altLang="zh-CN" sz="2000" dirty="0" smtClean="0">
                <a:latin typeface="Times New Roman" pitchFamily="18" charset="0"/>
                <a:cs typeface="Times New Roman" pitchFamily="18" charset="0"/>
                <a:sym typeface="Symbol"/>
              </a:rPr>
              <a:t>(1) </a:t>
            </a:r>
            <a:r>
              <a:rPr lang="zh-CN" altLang="en-US" sz="2000" dirty="0" smtClean="0">
                <a:latin typeface="Times New Roman" pitchFamily="18" charset="0"/>
                <a:cs typeface="Times New Roman" pitchFamily="18" charset="0"/>
                <a:sym typeface="Symbol"/>
              </a:rPr>
              <a:t>验证</a:t>
            </a:r>
            <a:r>
              <a:rPr lang="en-US" altLang="zh-CN" sz="2000" i="1" dirty="0" smtClean="0">
                <a:latin typeface="Times New Roman" pitchFamily="18" charset="0"/>
                <a:cs typeface="Times New Roman" pitchFamily="18" charset="0"/>
                <a:sym typeface="Symbol"/>
              </a:rPr>
              <a:t>ID</a:t>
            </a:r>
            <a:r>
              <a:rPr lang="en-US" altLang="zh-CN" sz="2000" i="1" baseline="-25000" dirty="0" smtClean="0">
                <a:latin typeface="Times New Roman" pitchFamily="18" charset="0"/>
                <a:cs typeface="Times New Roman" pitchFamily="18" charset="0"/>
                <a:sym typeface="Symbol"/>
              </a:rPr>
              <a:t>A</a:t>
            </a:r>
            <a:r>
              <a:rPr lang="zh-CN" altLang="en-US" sz="2000" dirty="0" smtClean="0">
                <a:latin typeface="Times New Roman" pitchFamily="18" charset="0"/>
                <a:cs typeface="Times New Roman" pitchFamily="18" charset="0"/>
                <a:sym typeface="Symbol"/>
              </a:rPr>
              <a:t>的合法性，如果不正确则停止协议，否则继续以下协议</a:t>
            </a:r>
            <a:endParaRPr lang="en-US" altLang="zh-CN" sz="2000" dirty="0" smtClean="0">
              <a:latin typeface="Times New Roman" pitchFamily="18" charset="0"/>
              <a:cs typeface="Times New Roman" pitchFamily="18" charset="0"/>
              <a:sym typeface="Symbol"/>
            </a:endParaRPr>
          </a:p>
          <a:p>
            <a:pPr lvl="2">
              <a:lnSpc>
                <a:spcPct val="100000"/>
              </a:lnSpc>
            </a:pPr>
            <a:r>
              <a:rPr lang="en-US" altLang="zh-CN" sz="2000" dirty="0" smtClean="0">
                <a:latin typeface="Times New Roman" pitchFamily="18" charset="0"/>
                <a:cs typeface="Times New Roman" pitchFamily="18" charset="0"/>
                <a:sym typeface="Symbol"/>
              </a:rPr>
              <a:t>(2) </a:t>
            </a:r>
            <a:r>
              <a:rPr lang="zh-CN" altLang="en-US" sz="2000" dirty="0" smtClean="0">
                <a:latin typeface="Times New Roman" pitchFamily="18" charset="0"/>
                <a:cs typeface="Times New Roman" pitchFamily="18" charset="0"/>
                <a:sym typeface="Symbol"/>
              </a:rPr>
              <a:t>计算</a:t>
            </a:r>
            <a:r>
              <a:rPr lang="en-US" altLang="zh-CN" sz="2000" i="1" dirty="0" smtClean="0">
                <a:latin typeface="Times New Roman" pitchFamily="18" charset="0"/>
                <a:cs typeface="Times New Roman" pitchFamily="18" charset="0"/>
                <a:sym typeface="Symbol"/>
              </a:rPr>
              <a:t>K</a:t>
            </a:r>
            <a:r>
              <a:rPr lang="en-US" altLang="zh-CN" sz="2000" dirty="0" smtClean="0">
                <a:latin typeface="Times New Roman" pitchFamily="18" charset="0"/>
                <a:cs typeface="Times New Roman" pitchFamily="18" charset="0"/>
                <a:sym typeface="Symbol"/>
              </a:rPr>
              <a:t>=</a:t>
            </a:r>
            <a:r>
              <a:rPr lang="en-US" altLang="zh-CN" sz="2000" i="1" dirty="0" err="1" smtClean="0"/>
              <a:t>d</a:t>
            </a:r>
            <a:r>
              <a:rPr lang="en-US" altLang="zh-CN" sz="2000" i="1" baseline="-25000" dirty="0" err="1" smtClean="0"/>
              <a:t>S</a:t>
            </a:r>
            <a:r>
              <a:rPr lang="en-US" altLang="zh-CN" sz="2000" dirty="0" err="1" smtClean="0"/>
              <a:t>x</a:t>
            </a:r>
            <a:r>
              <a:rPr lang="en-US" altLang="zh-CN" sz="2000" i="1" dirty="0" err="1" smtClean="0">
                <a:latin typeface="Times New Roman" pitchFamily="18" charset="0"/>
                <a:cs typeface="Times New Roman" pitchFamily="18" charset="0"/>
                <a:sym typeface="Symbol"/>
              </a:rPr>
              <a:t>R</a:t>
            </a:r>
            <a:r>
              <a:rPr lang="en-US" altLang="zh-CN" sz="2000" i="1" baseline="-25000" dirty="0" err="1" smtClean="0">
                <a:latin typeface="Times New Roman" pitchFamily="18" charset="0"/>
                <a:cs typeface="Times New Roman" pitchFamily="18" charset="0"/>
                <a:sym typeface="Symbol"/>
              </a:rPr>
              <a:t>A</a:t>
            </a:r>
            <a:endParaRPr lang="en-US" altLang="zh-CN" sz="2000" dirty="0" smtClean="0">
              <a:latin typeface="Times New Roman" pitchFamily="18" charset="0"/>
              <a:cs typeface="Times New Roman" pitchFamily="18" charset="0"/>
              <a:sym typeface="Symbol"/>
            </a:endParaRPr>
          </a:p>
          <a:p>
            <a:pPr lvl="2">
              <a:lnSpc>
                <a:spcPct val="100000"/>
              </a:lnSpc>
            </a:pPr>
            <a:r>
              <a:rPr lang="en-US" altLang="zh-CN" sz="2000" dirty="0" smtClean="0">
                <a:latin typeface="Times New Roman" pitchFamily="18" charset="0"/>
                <a:cs typeface="Times New Roman" pitchFamily="18" charset="0"/>
              </a:rPr>
              <a:t>(3) </a:t>
            </a:r>
            <a:r>
              <a:rPr lang="zh-CN" altLang="en-US" sz="2000" dirty="0" smtClean="0">
                <a:latin typeface="Times New Roman" pitchFamily="18" charset="0"/>
                <a:cs typeface="Times New Roman" pitchFamily="18" charset="0"/>
              </a:rPr>
              <a:t>提取</a:t>
            </a:r>
            <a:r>
              <a:rPr lang="en-US" altLang="zh-CN" sz="2000" i="1" dirty="0" err="1" smtClean="0">
                <a:latin typeface="Times New Roman" pitchFamily="18" charset="0"/>
                <a:cs typeface="Times New Roman" pitchFamily="18" charset="0"/>
                <a:sym typeface="Symbol"/>
              </a:rPr>
              <a:t>r</a:t>
            </a:r>
            <a:r>
              <a:rPr lang="en-US" altLang="zh-CN" sz="2000" dirty="0" err="1" smtClean="0">
                <a:cs typeface="Times New Roman" pitchFamily="18" charset="0"/>
                <a:sym typeface="Symbol"/>
              </a:rPr>
              <a:t>x</a:t>
            </a:r>
            <a:r>
              <a:rPr lang="en-US" altLang="zh-CN" sz="2000" i="1" dirty="0" err="1" smtClean="0">
                <a:latin typeface="Times New Roman" pitchFamily="18" charset="0"/>
                <a:cs typeface="Times New Roman" pitchFamily="18" charset="0"/>
              </a:rPr>
              <a:t>U</a:t>
            </a:r>
            <a:r>
              <a:rPr lang="en-US" altLang="zh-CN" sz="2000" i="1" baseline="-25000" dirty="0" err="1" smtClean="0">
                <a:latin typeface="Times New Roman" pitchFamily="18" charset="0"/>
                <a:cs typeface="Times New Roman" pitchFamily="18" charset="0"/>
              </a:rPr>
              <a:t>A</a:t>
            </a:r>
            <a:r>
              <a:rPr lang="en-US" altLang="zh-CN" sz="2000" dirty="0" smtClean="0">
                <a:latin typeface="Times New Roman" pitchFamily="18" charset="0"/>
                <a:cs typeface="Times New Roman" pitchFamily="18" charset="0"/>
                <a:sym typeface="Symbol"/>
              </a:rPr>
              <a:t>=</a:t>
            </a:r>
            <a:r>
              <a:rPr lang="en-US" altLang="zh-CN" sz="2000" i="1" dirty="0" smtClean="0">
                <a:latin typeface="Times New Roman" pitchFamily="18" charset="0"/>
                <a:cs typeface="Times New Roman" pitchFamily="18" charset="0"/>
                <a:sym typeface="Symbol"/>
              </a:rPr>
              <a:t>T</a:t>
            </a:r>
            <a:r>
              <a:rPr lang="en-US" altLang="zh-CN" sz="2000" i="1" baseline="-25000" dirty="0" smtClean="0">
                <a:latin typeface="Times New Roman" pitchFamily="18" charset="0"/>
                <a:cs typeface="Times New Roman" pitchFamily="18" charset="0"/>
                <a:sym typeface="Symbol"/>
              </a:rPr>
              <a:t>A</a:t>
            </a:r>
            <a:r>
              <a:rPr lang="en-US" altLang="zh-CN" sz="2000" dirty="0" smtClean="0">
                <a:latin typeface="Times New Roman" pitchFamily="18" charset="0"/>
                <a:cs typeface="Times New Roman" pitchFamily="18" charset="0"/>
                <a:sym typeface="Symbol"/>
              </a:rPr>
              <a:t>-</a:t>
            </a:r>
            <a:r>
              <a:rPr lang="en-US" altLang="zh-CN" sz="2000" i="1" dirty="0" smtClean="0">
                <a:latin typeface="Times New Roman" pitchFamily="18" charset="0"/>
                <a:cs typeface="Times New Roman" pitchFamily="18" charset="0"/>
                <a:sym typeface="Symbol"/>
              </a:rPr>
              <a:t>K</a:t>
            </a:r>
            <a:r>
              <a:rPr lang="en-US" altLang="zh-CN" sz="2000" dirty="0" smtClean="0">
                <a:latin typeface="Times New Roman" pitchFamily="18" charset="0"/>
                <a:cs typeface="Times New Roman" pitchFamily="18" charset="0"/>
                <a:sym typeface="Symbol"/>
              </a:rPr>
              <a:t>=</a:t>
            </a:r>
            <a:r>
              <a:rPr lang="en-US" altLang="zh-CN" sz="2000" i="1" dirty="0" err="1" smtClean="0">
                <a:latin typeface="Times New Roman" pitchFamily="18" charset="0"/>
                <a:cs typeface="Times New Roman" pitchFamily="18" charset="0"/>
                <a:sym typeface="Symbol"/>
              </a:rPr>
              <a:t>r</a:t>
            </a:r>
            <a:r>
              <a:rPr lang="en-US" altLang="zh-CN" sz="2000" dirty="0" err="1" smtClean="0">
                <a:cs typeface="Times New Roman" pitchFamily="18" charset="0"/>
                <a:sym typeface="Symbol"/>
              </a:rPr>
              <a:t>x</a:t>
            </a:r>
            <a:r>
              <a:rPr lang="en-US" altLang="zh-CN" sz="2000" i="1" dirty="0" err="1" smtClean="0">
                <a:latin typeface="Times New Roman" pitchFamily="18" charset="0"/>
                <a:cs typeface="Times New Roman" pitchFamily="18" charset="0"/>
              </a:rPr>
              <a:t>PW</a:t>
            </a:r>
            <a:r>
              <a:rPr lang="en-US" altLang="zh-CN" sz="2000" i="1" baseline="-25000" dirty="0" err="1" smtClean="0">
                <a:latin typeface="Times New Roman" pitchFamily="18" charset="0"/>
                <a:cs typeface="Times New Roman" pitchFamily="18" charset="0"/>
              </a:rPr>
              <a:t>A</a:t>
            </a:r>
            <a:r>
              <a:rPr lang="en-US" altLang="zh-CN" sz="2000" dirty="0" err="1" smtClean="0">
                <a:cs typeface="Times New Roman" pitchFamily="18" charset="0"/>
                <a:sym typeface="Symbol"/>
              </a:rPr>
              <a:t>x</a:t>
            </a:r>
            <a:r>
              <a:rPr lang="en-US" altLang="zh-CN" sz="2000" i="1" dirty="0" err="1" smtClean="0">
                <a:latin typeface="Times New Roman" pitchFamily="18" charset="0"/>
                <a:cs typeface="Times New Roman" pitchFamily="18" charset="0"/>
                <a:sym typeface="Symbol"/>
              </a:rPr>
              <a:t>P</a:t>
            </a:r>
            <a:r>
              <a:rPr lang="zh-CN" altLang="en-US" sz="2000" dirty="0" smtClean="0">
                <a:latin typeface="Times New Roman" pitchFamily="18" charset="0"/>
                <a:cs typeface="Times New Roman" pitchFamily="18" charset="0"/>
                <a:sym typeface="Symbol"/>
              </a:rPr>
              <a:t>，然后计算</a:t>
            </a:r>
            <a:r>
              <a:rPr lang="en-US" altLang="zh-CN" sz="2000" dirty="0" smtClean="0">
                <a:latin typeface="Times New Roman" pitchFamily="18" charset="0"/>
                <a:cs typeface="Times New Roman" pitchFamily="18" charset="0"/>
                <a:sym typeface="Symbol"/>
              </a:rPr>
              <a:t>H</a:t>
            </a:r>
            <a:r>
              <a:rPr lang="en-US" altLang="zh-CN" sz="2000" baseline="-25000" dirty="0" smtClean="0">
                <a:latin typeface="Times New Roman" pitchFamily="18" charset="0"/>
                <a:cs typeface="Times New Roman" pitchFamily="18" charset="0"/>
                <a:sym typeface="Symbol"/>
              </a:rPr>
              <a:t>A</a:t>
            </a:r>
            <a:r>
              <a:rPr lang="en-US" altLang="zh-CN" sz="2000" baseline="30000" dirty="0" smtClean="0">
                <a:latin typeface="Times New Roman" pitchFamily="18" charset="0"/>
                <a:cs typeface="Times New Roman" pitchFamily="18" charset="0"/>
                <a:sym typeface="Symbol"/>
              </a:rPr>
              <a:t>*</a:t>
            </a:r>
            <a:r>
              <a:rPr lang="en-US" altLang="zh-CN" sz="2000" dirty="0" smtClean="0">
                <a:latin typeface="Times New Roman" pitchFamily="18" charset="0"/>
                <a:cs typeface="Times New Roman" pitchFamily="18" charset="0"/>
                <a:sym typeface="Symbol"/>
              </a:rPr>
              <a:t>=h(</a:t>
            </a:r>
            <a:r>
              <a:rPr lang="en-US" altLang="zh-CN" sz="2000" i="1" dirty="0" err="1" smtClean="0"/>
              <a:t>d</a:t>
            </a:r>
            <a:r>
              <a:rPr lang="en-US" altLang="zh-CN" sz="2000" i="1" baseline="-25000" dirty="0" err="1" smtClean="0"/>
              <a:t>S</a:t>
            </a:r>
            <a:r>
              <a:rPr lang="en-US" altLang="zh-CN" sz="2000" dirty="0" err="1" smtClean="0"/>
              <a:t>x</a:t>
            </a:r>
            <a:r>
              <a:rPr lang="en-US" altLang="zh-CN" sz="2000" dirty="0" smtClean="0">
                <a:latin typeface="Times New Roman" pitchFamily="18" charset="0"/>
                <a:cs typeface="Times New Roman" pitchFamily="18" charset="0"/>
                <a:sym typeface="Symbol"/>
              </a:rPr>
              <a:t>(</a:t>
            </a:r>
            <a:r>
              <a:rPr lang="en-US" altLang="zh-CN" sz="2000" i="1" dirty="0" smtClean="0">
                <a:latin typeface="Times New Roman" pitchFamily="18" charset="0"/>
                <a:cs typeface="Times New Roman" pitchFamily="18" charset="0"/>
                <a:sym typeface="Symbol"/>
              </a:rPr>
              <a:t>T</a:t>
            </a:r>
            <a:r>
              <a:rPr lang="en-US" altLang="zh-CN" sz="2000" i="1" baseline="-25000" dirty="0" smtClean="0">
                <a:latin typeface="Times New Roman" pitchFamily="18" charset="0"/>
                <a:cs typeface="Times New Roman" pitchFamily="18" charset="0"/>
                <a:sym typeface="Symbol"/>
              </a:rPr>
              <a:t>A</a:t>
            </a:r>
            <a:r>
              <a:rPr lang="en-US" altLang="zh-CN" sz="2000" dirty="0" smtClean="0">
                <a:latin typeface="Times New Roman" pitchFamily="18" charset="0"/>
                <a:cs typeface="Times New Roman" pitchFamily="18" charset="0"/>
                <a:sym typeface="Symbol"/>
              </a:rPr>
              <a:t>-</a:t>
            </a:r>
            <a:r>
              <a:rPr lang="en-US" altLang="zh-CN" sz="2000" i="1" dirty="0" smtClean="0">
                <a:latin typeface="Times New Roman" pitchFamily="18" charset="0"/>
                <a:cs typeface="Times New Roman" pitchFamily="18" charset="0"/>
                <a:sym typeface="Symbol"/>
              </a:rPr>
              <a:t>K</a:t>
            </a:r>
            <a:r>
              <a:rPr lang="en-US" altLang="zh-CN" sz="2000" dirty="0" smtClean="0">
                <a:latin typeface="Times New Roman" pitchFamily="18" charset="0"/>
                <a:cs typeface="Times New Roman" pitchFamily="18" charset="0"/>
                <a:sym typeface="Symbol"/>
              </a:rPr>
              <a:t>),</a:t>
            </a:r>
            <a:r>
              <a:rPr lang="en-US" altLang="zh-CN" sz="2000" i="1" dirty="0" smtClean="0">
                <a:latin typeface="Times New Roman" pitchFamily="18" charset="0"/>
                <a:cs typeface="Times New Roman" pitchFamily="18" charset="0"/>
                <a:sym typeface="Symbol"/>
              </a:rPr>
              <a:t> T</a:t>
            </a:r>
            <a:r>
              <a:rPr lang="en-US" altLang="zh-CN" sz="2000" i="1" baseline="-25000" dirty="0" smtClean="0">
                <a:latin typeface="Times New Roman" pitchFamily="18" charset="0"/>
                <a:cs typeface="Times New Roman" pitchFamily="18" charset="0"/>
                <a:sym typeface="Symbol"/>
              </a:rPr>
              <a:t>A</a:t>
            </a:r>
            <a:r>
              <a:rPr lang="zh-CN" altLang="en-US" sz="2000" dirty="0" smtClean="0">
                <a:latin typeface="Times New Roman" pitchFamily="18" charset="0"/>
                <a:cs typeface="Times New Roman" pitchFamily="18" charset="0"/>
                <a:sym typeface="Symbol"/>
              </a:rPr>
              <a:t>，</a:t>
            </a:r>
            <a:r>
              <a:rPr lang="en-US" altLang="zh-CN" sz="2000" i="1" dirty="0" smtClean="0">
                <a:latin typeface="Times New Roman" pitchFamily="18" charset="0"/>
                <a:cs typeface="Times New Roman" pitchFamily="18" charset="0"/>
                <a:sym typeface="Symbol"/>
              </a:rPr>
              <a:t>R</a:t>
            </a:r>
            <a:r>
              <a:rPr lang="en-US" altLang="zh-CN" sz="2000" i="1" baseline="-25000" dirty="0" smtClean="0">
                <a:latin typeface="Times New Roman" pitchFamily="18" charset="0"/>
                <a:cs typeface="Times New Roman" pitchFamily="18" charset="0"/>
                <a:sym typeface="Symbol"/>
              </a:rPr>
              <a:t>A</a:t>
            </a:r>
            <a:r>
              <a:rPr lang="en-US" altLang="zh-CN" sz="2000" dirty="0" smtClean="0">
                <a:latin typeface="Times New Roman" pitchFamily="18" charset="0"/>
                <a:cs typeface="Times New Roman" pitchFamily="18" charset="0"/>
                <a:sym typeface="Symbol"/>
              </a:rPr>
              <a:t>)</a:t>
            </a:r>
          </a:p>
          <a:p>
            <a:pPr lvl="2">
              <a:lnSpc>
                <a:spcPct val="100000"/>
              </a:lnSpc>
            </a:pPr>
            <a:r>
              <a:rPr lang="en-US" altLang="zh-CN" sz="2000" dirty="0" smtClean="0">
                <a:latin typeface="Times New Roman" pitchFamily="18" charset="0"/>
                <a:cs typeface="Times New Roman" pitchFamily="18" charset="0"/>
                <a:sym typeface="Symbol"/>
              </a:rPr>
              <a:t>(4) </a:t>
            </a:r>
            <a:r>
              <a:rPr lang="zh-CN" altLang="en-US" sz="2000" dirty="0" smtClean="0">
                <a:latin typeface="Times New Roman" pitchFamily="18" charset="0"/>
                <a:cs typeface="Times New Roman" pitchFamily="18" charset="0"/>
                <a:sym typeface="Symbol"/>
              </a:rPr>
              <a:t>验证</a:t>
            </a:r>
            <a:r>
              <a:rPr lang="en-US" altLang="zh-CN" sz="2000" dirty="0" smtClean="0">
                <a:latin typeface="Times New Roman" pitchFamily="18" charset="0"/>
                <a:cs typeface="Times New Roman" pitchFamily="18" charset="0"/>
                <a:sym typeface="Symbol"/>
              </a:rPr>
              <a:t>H</a:t>
            </a:r>
            <a:r>
              <a:rPr lang="en-US" altLang="zh-CN" sz="2000" baseline="-25000" dirty="0" smtClean="0">
                <a:latin typeface="Times New Roman" pitchFamily="18" charset="0"/>
                <a:cs typeface="Times New Roman" pitchFamily="18" charset="0"/>
                <a:sym typeface="Symbol"/>
              </a:rPr>
              <a:t>A</a:t>
            </a:r>
            <a:r>
              <a:rPr lang="en-US" altLang="zh-CN" sz="2000" baseline="30000" dirty="0" smtClean="0">
                <a:latin typeface="Times New Roman" pitchFamily="18" charset="0"/>
                <a:cs typeface="Times New Roman" pitchFamily="18" charset="0"/>
                <a:sym typeface="Symbol"/>
              </a:rPr>
              <a:t>*</a:t>
            </a:r>
            <a:r>
              <a:rPr lang="zh-CN" altLang="en-US" sz="2000" dirty="0" smtClean="0">
                <a:latin typeface="Times New Roman" pitchFamily="18" charset="0"/>
                <a:cs typeface="Times New Roman" pitchFamily="18" charset="0"/>
                <a:sym typeface="Symbol"/>
              </a:rPr>
              <a:t>是否等于</a:t>
            </a:r>
            <a:r>
              <a:rPr lang="en-US" altLang="zh-CN" sz="2000" dirty="0" smtClean="0">
                <a:latin typeface="Times New Roman" pitchFamily="18" charset="0"/>
                <a:cs typeface="Times New Roman" pitchFamily="18" charset="0"/>
                <a:sym typeface="Symbol"/>
              </a:rPr>
              <a:t>H</a:t>
            </a:r>
            <a:r>
              <a:rPr lang="en-US" altLang="zh-CN" sz="2000" baseline="-25000" dirty="0" smtClean="0">
                <a:latin typeface="Times New Roman" pitchFamily="18" charset="0"/>
                <a:cs typeface="Times New Roman" pitchFamily="18" charset="0"/>
                <a:sym typeface="Symbol"/>
              </a:rPr>
              <a:t>A</a:t>
            </a:r>
            <a:r>
              <a:rPr lang="zh-CN" altLang="en-US" sz="2000" dirty="0" smtClean="0">
                <a:latin typeface="Times New Roman" pitchFamily="18" charset="0"/>
                <a:cs typeface="Times New Roman" pitchFamily="18" charset="0"/>
                <a:sym typeface="Symbol"/>
              </a:rPr>
              <a:t>，如果不等终止协议，否则继续执行</a:t>
            </a:r>
            <a:endParaRPr lang="en-US" altLang="zh-CN" sz="2000" dirty="0" smtClean="0">
              <a:latin typeface="Times New Roman" pitchFamily="18" charset="0"/>
              <a:cs typeface="Times New Roman" pitchFamily="18" charset="0"/>
              <a:sym typeface="Symbol"/>
            </a:endParaRPr>
          </a:p>
          <a:p>
            <a:pPr lvl="2">
              <a:lnSpc>
                <a:spcPct val="100000"/>
              </a:lnSpc>
            </a:pPr>
            <a:r>
              <a:rPr lang="en-US" altLang="zh-CN" sz="2000" dirty="0" smtClean="0">
                <a:latin typeface="Times New Roman" pitchFamily="18" charset="0"/>
                <a:cs typeface="Times New Roman" pitchFamily="18" charset="0"/>
                <a:sym typeface="Symbol"/>
              </a:rPr>
              <a:t>(5) </a:t>
            </a:r>
            <a:r>
              <a:rPr lang="zh-CN" altLang="en-US" sz="2000" dirty="0" smtClean="0">
                <a:latin typeface="Times New Roman" pitchFamily="18" charset="0"/>
                <a:cs typeface="Times New Roman" pitchFamily="18" charset="0"/>
                <a:sym typeface="Symbol"/>
              </a:rPr>
              <a:t>选择一个随机数</a:t>
            </a:r>
            <a:r>
              <a:rPr lang="en-US" altLang="zh-CN" sz="2000" dirty="0" smtClean="0">
                <a:latin typeface="Times New Roman" pitchFamily="18" charset="0"/>
                <a:cs typeface="Times New Roman" pitchFamily="18" charset="0"/>
                <a:sym typeface="Symbol"/>
              </a:rPr>
              <a:t>s</a:t>
            </a:r>
            <a:r>
              <a:rPr lang="zh-CN" altLang="en-US" sz="2000" dirty="0" smtClean="0">
                <a:latin typeface="Times New Roman" pitchFamily="18" charset="0"/>
                <a:cs typeface="Times New Roman" pitchFamily="18" charset="0"/>
                <a:sym typeface="Symbol"/>
              </a:rPr>
              <a:t>，并计算</a:t>
            </a:r>
            <a:r>
              <a:rPr lang="en-US" altLang="zh-CN" sz="2000" i="1" dirty="0" smtClean="0">
                <a:latin typeface="Times New Roman" pitchFamily="18" charset="0"/>
                <a:cs typeface="Times New Roman" pitchFamily="18" charset="0"/>
                <a:sym typeface="Symbol"/>
              </a:rPr>
              <a:t>T</a:t>
            </a:r>
            <a:r>
              <a:rPr lang="en-US" altLang="zh-CN" sz="2000" i="1" baseline="-25000" dirty="0" smtClean="0">
                <a:latin typeface="Times New Roman" pitchFamily="18" charset="0"/>
                <a:cs typeface="Times New Roman" pitchFamily="18" charset="0"/>
                <a:sym typeface="Symbol"/>
              </a:rPr>
              <a:t>s</a:t>
            </a:r>
            <a:r>
              <a:rPr lang="en-US" altLang="zh-CN" sz="2000" dirty="0" smtClean="0">
                <a:latin typeface="Times New Roman" pitchFamily="18" charset="0"/>
                <a:cs typeface="Times New Roman" pitchFamily="18" charset="0"/>
                <a:sym typeface="Symbol"/>
              </a:rPr>
              <a:t>=</a:t>
            </a:r>
            <a:r>
              <a:rPr lang="en-US" altLang="zh-CN" sz="2000" i="1" dirty="0" err="1" smtClean="0">
                <a:latin typeface="Times New Roman" pitchFamily="18" charset="0"/>
                <a:cs typeface="Times New Roman" pitchFamily="18" charset="0"/>
                <a:sym typeface="Symbol"/>
              </a:rPr>
              <a:t>r</a:t>
            </a:r>
            <a:r>
              <a:rPr lang="en-US" altLang="zh-CN" sz="2000" dirty="0" err="1" smtClean="0">
                <a:cs typeface="Times New Roman" pitchFamily="18" charset="0"/>
                <a:sym typeface="Symbol"/>
              </a:rPr>
              <a:t>x</a:t>
            </a:r>
            <a:r>
              <a:rPr lang="en-US" altLang="zh-CN" sz="2000" i="1" dirty="0" err="1" smtClean="0">
                <a:latin typeface="Times New Roman" pitchFamily="18" charset="0"/>
                <a:cs typeface="Times New Roman" pitchFamily="18" charset="0"/>
              </a:rPr>
              <a:t>U</a:t>
            </a:r>
            <a:r>
              <a:rPr lang="en-US" altLang="zh-CN" sz="2000" i="1" baseline="-25000" dirty="0" err="1" smtClean="0">
                <a:latin typeface="Times New Roman" pitchFamily="18" charset="0"/>
                <a:cs typeface="Times New Roman" pitchFamily="18" charset="0"/>
              </a:rPr>
              <a:t>A</a:t>
            </a:r>
            <a:r>
              <a:rPr lang="en-US" altLang="zh-CN" sz="2000" dirty="0" err="1" smtClean="0">
                <a:cs typeface="Times New Roman" pitchFamily="18" charset="0"/>
                <a:sym typeface="Symbol"/>
              </a:rPr>
              <a:t>+</a:t>
            </a:r>
            <a:r>
              <a:rPr lang="en-US" altLang="zh-CN" sz="2000" i="1" dirty="0" err="1" smtClean="0">
                <a:latin typeface="Times New Roman" pitchFamily="18" charset="0"/>
                <a:cs typeface="Times New Roman" pitchFamily="18" charset="0"/>
                <a:sym typeface="Symbol"/>
              </a:rPr>
              <a:t>s</a:t>
            </a:r>
            <a:r>
              <a:rPr lang="en-US" altLang="zh-CN" sz="2000" dirty="0" err="1" smtClean="0">
                <a:cs typeface="Times New Roman" pitchFamily="18" charset="0"/>
                <a:sym typeface="Symbol"/>
              </a:rPr>
              <a:t>x</a:t>
            </a:r>
            <a:r>
              <a:rPr lang="en-US" altLang="zh-CN" sz="2000" i="1" dirty="0" err="1" smtClean="0">
                <a:latin typeface="Times New Roman" pitchFamily="18" charset="0"/>
                <a:cs typeface="Times New Roman" pitchFamily="18" charset="0"/>
                <a:sym typeface="Symbol"/>
              </a:rPr>
              <a:t>P</a:t>
            </a:r>
            <a:r>
              <a:rPr lang="en-US" altLang="zh-CN" sz="2000" i="1" baseline="-25000" dirty="0" err="1" smtClean="0">
                <a:latin typeface="Times New Roman" pitchFamily="18" charset="0"/>
                <a:cs typeface="Times New Roman" pitchFamily="18" charset="0"/>
                <a:sym typeface="Symbol"/>
              </a:rPr>
              <a:t>S</a:t>
            </a:r>
            <a:r>
              <a:rPr lang="zh-CN" altLang="en-US" sz="2000" dirty="0" smtClean="0">
                <a:latin typeface="Times New Roman" pitchFamily="18" charset="0"/>
                <a:cs typeface="Times New Roman" pitchFamily="18" charset="0"/>
                <a:sym typeface="Symbol"/>
              </a:rPr>
              <a:t>和</a:t>
            </a:r>
            <a:r>
              <a:rPr lang="en-US" altLang="zh-CN" sz="2000" i="1" dirty="0" smtClean="0">
                <a:latin typeface="Times New Roman" pitchFamily="18" charset="0"/>
                <a:cs typeface="Times New Roman" pitchFamily="18" charset="0"/>
                <a:sym typeface="Symbol"/>
              </a:rPr>
              <a:t>H</a:t>
            </a:r>
            <a:r>
              <a:rPr lang="en-US" altLang="zh-CN" sz="2000" i="1" baseline="-25000" dirty="0" smtClean="0">
                <a:latin typeface="Times New Roman" pitchFamily="18" charset="0"/>
                <a:cs typeface="Times New Roman" pitchFamily="18" charset="0"/>
                <a:sym typeface="Symbol"/>
              </a:rPr>
              <a:t>s</a:t>
            </a:r>
            <a:r>
              <a:rPr lang="en-US" altLang="zh-CN" sz="2000" dirty="0" smtClean="0">
                <a:latin typeface="Times New Roman" pitchFamily="18" charset="0"/>
                <a:cs typeface="Times New Roman" pitchFamily="18" charset="0"/>
                <a:sym typeface="Symbol"/>
              </a:rPr>
              <a:t>=h(</a:t>
            </a:r>
            <a:r>
              <a:rPr lang="en-US" altLang="zh-CN" sz="2000" i="1" dirty="0" err="1" smtClean="0">
                <a:latin typeface="Times New Roman" pitchFamily="18" charset="0"/>
                <a:cs typeface="Times New Roman" pitchFamily="18" charset="0"/>
                <a:sym typeface="Symbol"/>
              </a:rPr>
              <a:t>s</a:t>
            </a:r>
            <a:r>
              <a:rPr lang="en-US" altLang="zh-CN" sz="2000" dirty="0" err="1" smtClean="0">
                <a:cs typeface="Times New Roman" pitchFamily="18" charset="0"/>
                <a:sym typeface="Symbol"/>
              </a:rPr>
              <a:t>x</a:t>
            </a:r>
            <a:r>
              <a:rPr lang="en-US" altLang="zh-CN" sz="2000" i="1" dirty="0" err="1" smtClean="0">
                <a:latin typeface="Times New Roman" pitchFamily="18" charset="0"/>
                <a:cs typeface="Times New Roman" pitchFamily="18" charset="0"/>
                <a:sym typeface="Symbol"/>
              </a:rPr>
              <a:t>P</a:t>
            </a:r>
            <a:r>
              <a:rPr lang="en-US" altLang="zh-CN" sz="2000" i="1" baseline="-25000" dirty="0" err="1" smtClean="0">
                <a:latin typeface="Times New Roman" pitchFamily="18" charset="0"/>
                <a:cs typeface="Times New Roman" pitchFamily="18" charset="0"/>
                <a:sym typeface="Symbol"/>
              </a:rPr>
              <a:t>S</a:t>
            </a:r>
            <a:r>
              <a:rPr lang="en-US" altLang="zh-CN" sz="2000" dirty="0" smtClean="0">
                <a:latin typeface="Times New Roman" pitchFamily="18" charset="0"/>
                <a:cs typeface="Times New Roman" pitchFamily="18" charset="0"/>
                <a:sym typeface="Symbol"/>
              </a:rPr>
              <a:t>)</a:t>
            </a:r>
          </a:p>
          <a:p>
            <a:pPr lvl="2">
              <a:lnSpc>
                <a:spcPct val="100000"/>
              </a:lnSpc>
            </a:pPr>
            <a:r>
              <a:rPr lang="en-US" altLang="zh-CN" sz="2000" dirty="0" smtClean="0">
                <a:latin typeface="Times New Roman" pitchFamily="18" charset="0"/>
                <a:cs typeface="Times New Roman" pitchFamily="18" charset="0"/>
                <a:sym typeface="Symbol"/>
              </a:rPr>
              <a:t>(6) </a:t>
            </a:r>
            <a:r>
              <a:rPr lang="zh-CN" altLang="en-US" sz="2000" dirty="0" smtClean="0">
                <a:latin typeface="Times New Roman" pitchFamily="18" charset="0"/>
                <a:cs typeface="Times New Roman" pitchFamily="18" charset="0"/>
                <a:sym typeface="Symbol"/>
              </a:rPr>
              <a:t>服务器发送消息</a:t>
            </a:r>
            <a:r>
              <a:rPr lang="en-US" altLang="zh-CN" sz="2000" dirty="0" smtClean="0">
                <a:latin typeface="Times New Roman" pitchFamily="18" charset="0"/>
                <a:cs typeface="Times New Roman" pitchFamily="18" charset="0"/>
                <a:sym typeface="Symbol"/>
              </a:rPr>
              <a:t>&lt;</a:t>
            </a:r>
            <a:r>
              <a:rPr lang="en-US" altLang="zh-CN" sz="2000" i="1" dirty="0" smtClean="0">
                <a:latin typeface="Times New Roman" pitchFamily="18" charset="0"/>
                <a:cs typeface="Times New Roman" pitchFamily="18" charset="0"/>
                <a:sym typeface="Symbol"/>
              </a:rPr>
              <a:t>T</a:t>
            </a:r>
            <a:r>
              <a:rPr lang="en-US" altLang="zh-CN" sz="2000" i="1" baseline="-25000" dirty="0" smtClean="0">
                <a:latin typeface="Times New Roman" pitchFamily="18" charset="0"/>
                <a:cs typeface="Times New Roman" pitchFamily="18" charset="0"/>
                <a:sym typeface="Symbol"/>
              </a:rPr>
              <a:t>S</a:t>
            </a:r>
            <a:r>
              <a:rPr lang="en-US" altLang="zh-CN" sz="2000" dirty="0" smtClean="0">
                <a:latin typeface="Times New Roman" pitchFamily="18" charset="0"/>
                <a:cs typeface="Times New Roman" pitchFamily="18" charset="0"/>
                <a:sym typeface="Symbol"/>
              </a:rPr>
              <a:t>, </a:t>
            </a:r>
            <a:r>
              <a:rPr lang="en-US" altLang="zh-CN" sz="2000" i="1" dirty="0" smtClean="0">
                <a:latin typeface="Times New Roman" pitchFamily="18" charset="0"/>
                <a:cs typeface="Times New Roman" pitchFamily="18" charset="0"/>
                <a:sym typeface="Symbol"/>
              </a:rPr>
              <a:t>H</a:t>
            </a:r>
            <a:r>
              <a:rPr lang="en-US" altLang="zh-CN" sz="2000" i="1" baseline="-25000" dirty="0" smtClean="0">
                <a:latin typeface="Times New Roman" pitchFamily="18" charset="0"/>
                <a:cs typeface="Times New Roman" pitchFamily="18" charset="0"/>
                <a:sym typeface="Symbol"/>
              </a:rPr>
              <a:t>S</a:t>
            </a:r>
            <a:r>
              <a:rPr lang="en-US" altLang="zh-CN" sz="2000" dirty="0" smtClean="0">
                <a:latin typeface="Times New Roman" pitchFamily="18" charset="0"/>
                <a:cs typeface="Times New Roman" pitchFamily="18" charset="0"/>
                <a:sym typeface="Symbol"/>
              </a:rPr>
              <a:t>&gt;</a:t>
            </a:r>
            <a:r>
              <a:rPr lang="zh-CN" altLang="en-US" sz="2000" dirty="0" smtClean="0">
                <a:latin typeface="Times New Roman" pitchFamily="18" charset="0"/>
                <a:cs typeface="Times New Roman" pitchFamily="18" charset="0"/>
                <a:sym typeface="Symbol"/>
              </a:rPr>
              <a:t>给用户</a:t>
            </a:r>
            <a:r>
              <a:rPr lang="en-US" altLang="zh-CN" sz="2000" dirty="0" smtClean="0">
                <a:latin typeface="Times New Roman" pitchFamily="18" charset="0"/>
                <a:cs typeface="Times New Roman" pitchFamily="18" charset="0"/>
                <a:sym typeface="Symbol"/>
              </a:rPr>
              <a:t> </a:t>
            </a:r>
          </a:p>
        </p:txBody>
      </p:sp>
      <p:sp>
        <p:nvSpPr>
          <p:cNvPr id="4" name="灯片编号占位符 3"/>
          <p:cNvSpPr>
            <a:spLocks noGrp="1"/>
          </p:cNvSpPr>
          <p:nvPr>
            <p:ph type="sldNum" sz="quarter" idx="12"/>
          </p:nvPr>
        </p:nvSpPr>
        <p:spPr/>
        <p:txBody>
          <a:bodyPr/>
          <a:lstStyle/>
          <a:p>
            <a:pPr>
              <a:defRPr/>
            </a:pPr>
            <a:fld id="{896E1043-1F2A-4C9B-855A-0B3264F68AF7}" type="slidenum">
              <a:rPr lang="en-US" altLang="zh-CN" smtClean="0"/>
              <a:pPr>
                <a:defRPr/>
              </a:pPr>
              <a:t>46</a:t>
            </a:fld>
            <a:r>
              <a:rPr lang="en-US" altLang="zh-CN" dirty="0" smtClean="0"/>
              <a:t>/</a:t>
            </a:r>
            <a:endParaRPr lang="en-US" altLang="zh-CN" dirty="0"/>
          </a:p>
        </p:txBody>
      </p:sp>
      <p:sp>
        <p:nvSpPr>
          <p:cNvPr id="5" name="标题 1"/>
          <p:cNvSpPr txBox="1">
            <a:spLocks/>
          </p:cNvSpPr>
          <p:nvPr/>
        </p:nvSpPr>
        <p:spPr bwMode="auto">
          <a:xfrm>
            <a:off x="533400" y="381000"/>
            <a:ext cx="7696200" cy="5334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lgn="l" eaLnBrk="0" hangingPunct="0">
              <a:defRPr/>
            </a:pPr>
            <a:r>
              <a:rPr lang="en-US" altLang="zh-CN" sz="3200" kern="0" dirty="0" smtClean="0">
                <a:solidFill>
                  <a:srgbClr val="C3093E"/>
                </a:solidFill>
                <a:effectLst>
                  <a:outerShdw blurRad="38100" dist="38100" dir="2700000" algn="tl">
                    <a:srgbClr val="000000">
                      <a:alpha val="43137"/>
                    </a:srgbClr>
                  </a:outerShdw>
                </a:effectLst>
                <a:latin typeface="+mj-lt"/>
                <a:ea typeface="+mj-ea"/>
                <a:cs typeface="+mj-cs"/>
              </a:rPr>
              <a:t>7.4.2 </a:t>
            </a:r>
            <a:r>
              <a:rPr lang="zh-CN" altLang="en-US" sz="3200" kern="0" dirty="0" smtClean="0">
                <a:solidFill>
                  <a:srgbClr val="C3093E"/>
                </a:solidFill>
                <a:effectLst>
                  <a:outerShdw blurRad="38100" dist="38100" dir="2700000" algn="tl">
                    <a:srgbClr val="000000">
                      <a:alpha val="43137"/>
                    </a:srgbClr>
                  </a:outerShdw>
                </a:effectLst>
                <a:latin typeface="+mj-lt"/>
                <a:ea typeface="+mj-ea"/>
                <a:cs typeface="+mj-cs"/>
              </a:rPr>
              <a:t>基于口令的认证与密钥协商</a:t>
            </a:r>
          </a:p>
        </p:txBody>
      </p:sp>
      <p:sp>
        <p:nvSpPr>
          <p:cNvPr id="6" name="标题 1"/>
          <p:cNvSpPr txBox="1">
            <a:spLocks/>
          </p:cNvSpPr>
          <p:nvPr/>
        </p:nvSpPr>
        <p:spPr bwMode="auto">
          <a:xfrm>
            <a:off x="533400" y="0"/>
            <a:ext cx="7696200" cy="304800"/>
          </a:xfrm>
          <a:prstGeom prst="rect">
            <a:avLst/>
          </a:prstGeom>
          <a:solidFill>
            <a:schemeClr val="accent5"/>
          </a:solidFill>
          <a:ln w="9525">
            <a:noFill/>
            <a:miter lim="800000"/>
            <a:headEnd/>
            <a:tailEnd/>
          </a:ln>
        </p:spPr>
        <p:txBody>
          <a:bodyPr vert="horz" wrap="square" lIns="91440" tIns="45720" rIns="91440" bIns="45720" numCol="1" anchor="b" anchorCtr="0" compatLnSpc="1">
            <a:prstTxWarp prst="textNoShape">
              <a:avLst/>
            </a:prstTxWarp>
          </a:bodyPr>
          <a:lstStyle/>
          <a:p>
            <a:pPr algn="l" eaLnBrk="0" hangingPunct="0">
              <a:defRPr/>
            </a:pPr>
            <a:r>
              <a:rPr lang="zh-CN" altLang="en-US" sz="1800" kern="0" dirty="0" smtClean="0">
                <a:solidFill>
                  <a:srgbClr val="004C00"/>
                </a:solidFill>
                <a:effectLst>
                  <a:outerShdw blurRad="38100" dist="38100" dir="2700000" algn="tl">
                    <a:srgbClr val="000000">
                      <a:alpha val="43137"/>
                    </a:srgbClr>
                  </a:outerShdw>
                </a:effectLst>
                <a:latin typeface="+mj-lt"/>
                <a:ea typeface="+mj-ea"/>
                <a:cs typeface="+mj-cs"/>
              </a:rPr>
              <a:t>第七章 密码协议：</a:t>
            </a:r>
            <a:r>
              <a:rPr lang="en-US" altLang="zh-CN" sz="1800" kern="0" dirty="0" smtClean="0">
                <a:solidFill>
                  <a:srgbClr val="004C00"/>
                </a:solidFill>
                <a:effectLst>
                  <a:outerShdw blurRad="38100" dist="38100" dir="2700000" algn="tl">
                    <a:srgbClr val="000000">
                      <a:alpha val="43137"/>
                    </a:srgbClr>
                  </a:outerShdw>
                </a:effectLst>
                <a:latin typeface="+mj-lt"/>
                <a:ea typeface="+mj-ea"/>
                <a:cs typeface="+mj-cs"/>
              </a:rPr>
              <a:t>7.4 </a:t>
            </a:r>
            <a:r>
              <a:rPr lang="zh-CN" altLang="en-US" sz="1800" kern="0" dirty="0" smtClean="0">
                <a:solidFill>
                  <a:srgbClr val="004C00"/>
                </a:solidFill>
                <a:effectLst>
                  <a:outerShdw blurRad="38100" dist="38100" dir="2700000" algn="tl">
                    <a:srgbClr val="000000">
                      <a:alpha val="43137"/>
                    </a:srgbClr>
                  </a:outerShdw>
                </a:effectLst>
                <a:latin typeface="+mj-lt"/>
                <a:ea typeface="+mj-ea"/>
                <a:cs typeface="+mj-cs"/>
              </a:rPr>
              <a:t>口令认证协议</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896E1043-1F2A-4C9B-855A-0B3264F68AF7}" type="slidenum">
              <a:rPr lang="en-US" altLang="zh-CN" smtClean="0"/>
              <a:pPr>
                <a:defRPr/>
              </a:pPr>
              <a:t>47</a:t>
            </a:fld>
            <a:r>
              <a:rPr lang="en-US" altLang="zh-CN" dirty="0" smtClean="0"/>
              <a:t>/</a:t>
            </a:r>
            <a:endParaRPr lang="en-US" altLang="zh-CN" dirty="0"/>
          </a:p>
        </p:txBody>
      </p:sp>
      <p:sp>
        <p:nvSpPr>
          <p:cNvPr id="5" name="标题 1"/>
          <p:cNvSpPr txBox="1">
            <a:spLocks/>
          </p:cNvSpPr>
          <p:nvPr/>
        </p:nvSpPr>
        <p:spPr bwMode="auto">
          <a:xfrm>
            <a:off x="533400" y="381000"/>
            <a:ext cx="7696200" cy="5334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3200" b="1" i="0" u="none" strike="noStrike" kern="0" cap="none" spc="0" normalizeH="0" baseline="0" noProof="0" dirty="0" smtClean="0">
                <a:ln>
                  <a:noFill/>
                </a:ln>
                <a:solidFill>
                  <a:srgbClr val="C3093E"/>
                </a:solidFill>
                <a:effectLst>
                  <a:outerShdw blurRad="38100" dist="38100" dir="2700000" algn="tl">
                    <a:srgbClr val="000000">
                      <a:alpha val="43137"/>
                    </a:srgbClr>
                  </a:outerShdw>
                </a:effectLst>
                <a:uLnTx/>
                <a:uFillTx/>
                <a:latin typeface="+mj-lt"/>
                <a:ea typeface="+mj-ea"/>
                <a:cs typeface="+mj-cs"/>
              </a:rPr>
              <a:t>7.4.2 </a:t>
            </a:r>
            <a:r>
              <a:rPr kumimoji="0" lang="zh-CN" altLang="en-US" sz="3200" b="1" i="0" u="none" strike="noStrike" kern="0" cap="none" spc="0" normalizeH="0" baseline="0" noProof="0" dirty="0" smtClean="0">
                <a:ln>
                  <a:noFill/>
                </a:ln>
                <a:solidFill>
                  <a:srgbClr val="C3093E"/>
                </a:solidFill>
                <a:effectLst>
                  <a:outerShdw blurRad="38100" dist="38100" dir="2700000" algn="tl">
                    <a:srgbClr val="000000">
                      <a:alpha val="43137"/>
                    </a:srgbClr>
                  </a:outerShdw>
                </a:effectLst>
                <a:uLnTx/>
                <a:uFillTx/>
                <a:latin typeface="+mj-lt"/>
                <a:ea typeface="+mj-ea"/>
                <a:cs typeface="+mj-cs"/>
              </a:rPr>
              <a:t>基于口令的认证与密钥协商</a:t>
            </a:r>
            <a:endParaRPr kumimoji="0" lang="zh-CN" altLang="en-US" sz="3200" b="1" i="0" u="none" strike="noStrike" kern="0" cap="none" spc="0" normalizeH="0" baseline="0" noProof="0" dirty="0">
              <a:ln>
                <a:noFill/>
              </a:ln>
              <a:solidFill>
                <a:srgbClr val="C3093E"/>
              </a:solidFill>
              <a:effectLst>
                <a:outerShdw blurRad="38100" dist="38100" dir="2700000" algn="tl">
                  <a:srgbClr val="000000">
                    <a:alpha val="43137"/>
                  </a:srgbClr>
                </a:outerShdw>
              </a:effectLst>
              <a:uLnTx/>
              <a:uFillTx/>
              <a:latin typeface="+mj-lt"/>
              <a:ea typeface="+mj-ea"/>
              <a:cs typeface="+mj-cs"/>
            </a:endParaRPr>
          </a:p>
        </p:txBody>
      </p:sp>
      <p:sp>
        <p:nvSpPr>
          <p:cNvPr id="6" name="标题 1"/>
          <p:cNvSpPr txBox="1">
            <a:spLocks/>
          </p:cNvSpPr>
          <p:nvPr/>
        </p:nvSpPr>
        <p:spPr bwMode="auto">
          <a:xfrm>
            <a:off x="533400" y="0"/>
            <a:ext cx="7696200" cy="304800"/>
          </a:xfrm>
          <a:prstGeom prst="rect">
            <a:avLst/>
          </a:prstGeom>
          <a:solidFill>
            <a:schemeClr val="accent5"/>
          </a:solidFill>
          <a:ln w="9525">
            <a:noFill/>
            <a:miter lim="800000"/>
            <a:headEnd/>
            <a:tailEnd/>
          </a:ln>
        </p:spPr>
        <p:txBody>
          <a:bodyPr vert="horz" wrap="square" lIns="91440" tIns="45720" rIns="91440" bIns="45720" numCol="1" anchor="b" anchorCtr="0" compatLnSpc="1">
            <a:prstTxWarp prst="textNoShape">
              <a:avLst/>
            </a:prstTxWarp>
          </a:bodyPr>
          <a:lstStyle/>
          <a:p>
            <a:pPr algn="l" eaLnBrk="0" hangingPunct="0">
              <a:defRPr/>
            </a:pPr>
            <a:r>
              <a:rPr lang="zh-CN" altLang="en-US" sz="1800" kern="0" dirty="0" smtClean="0">
                <a:solidFill>
                  <a:srgbClr val="004C00"/>
                </a:solidFill>
                <a:effectLst>
                  <a:outerShdw blurRad="38100" dist="38100" dir="2700000" algn="tl">
                    <a:srgbClr val="000000">
                      <a:alpha val="43137"/>
                    </a:srgbClr>
                  </a:outerShdw>
                </a:effectLst>
                <a:latin typeface="+mj-lt"/>
                <a:ea typeface="+mj-ea"/>
                <a:cs typeface="+mj-cs"/>
              </a:rPr>
              <a:t>第七章 密码协议：</a:t>
            </a:r>
            <a:r>
              <a:rPr lang="en-US" altLang="zh-CN" sz="1800" kern="0" dirty="0" smtClean="0">
                <a:solidFill>
                  <a:srgbClr val="004C00"/>
                </a:solidFill>
                <a:effectLst>
                  <a:outerShdw blurRad="38100" dist="38100" dir="2700000" algn="tl">
                    <a:srgbClr val="000000">
                      <a:alpha val="43137"/>
                    </a:srgbClr>
                  </a:outerShdw>
                </a:effectLst>
                <a:latin typeface="+mj-lt"/>
                <a:ea typeface="+mj-ea"/>
                <a:cs typeface="+mj-cs"/>
              </a:rPr>
              <a:t>7.4 </a:t>
            </a:r>
            <a:r>
              <a:rPr lang="zh-CN" altLang="en-US" sz="1800" kern="0" dirty="0" smtClean="0">
                <a:solidFill>
                  <a:srgbClr val="004C00"/>
                </a:solidFill>
                <a:effectLst>
                  <a:outerShdw blurRad="38100" dist="38100" dir="2700000" algn="tl">
                    <a:srgbClr val="000000">
                      <a:alpha val="43137"/>
                    </a:srgbClr>
                  </a:outerShdw>
                </a:effectLst>
                <a:latin typeface="+mj-lt"/>
                <a:ea typeface="+mj-ea"/>
                <a:cs typeface="+mj-cs"/>
              </a:rPr>
              <a:t>口令认证协议</a:t>
            </a:r>
          </a:p>
        </p:txBody>
      </p:sp>
      <p:sp>
        <p:nvSpPr>
          <p:cNvPr id="10" name="内容占位符 9"/>
          <p:cNvSpPr>
            <a:spLocks noGrp="1"/>
          </p:cNvSpPr>
          <p:nvPr>
            <p:ph idx="1"/>
          </p:nvPr>
        </p:nvSpPr>
        <p:spPr/>
        <p:txBody>
          <a:bodyPr/>
          <a:lstStyle/>
          <a:p>
            <a:pPr lvl="1"/>
            <a:r>
              <a:rPr lang="en-US" altLang="zh-CN" sz="2000" dirty="0" smtClean="0">
                <a:latin typeface="Times New Roman" pitchFamily="18" charset="0"/>
                <a:cs typeface="Times New Roman" pitchFamily="18" charset="0"/>
              </a:rPr>
              <a:t>3</a:t>
            </a:r>
            <a:r>
              <a:rPr lang="zh-CN" altLang="en-US" sz="2000" dirty="0" smtClean="0">
                <a:latin typeface="Times New Roman" pitchFamily="18" charset="0"/>
                <a:cs typeface="Times New Roman" pitchFamily="18" charset="0"/>
              </a:rPr>
              <a:t>）</a:t>
            </a:r>
            <a:r>
              <a:rPr lang="en-US" altLang="zh-CN" sz="2000" i="1" dirty="0" smtClean="0">
                <a:latin typeface="Times New Roman" pitchFamily="18" charset="0"/>
                <a:cs typeface="Times New Roman" pitchFamily="18" charset="0"/>
              </a:rPr>
              <a:t>U</a:t>
            </a:r>
            <a:r>
              <a:rPr lang="en-US" altLang="zh-CN" sz="2000" i="1" baseline="-25000" dirty="0" smtClean="0">
                <a:latin typeface="Times New Roman" pitchFamily="18" charset="0"/>
                <a:cs typeface="Times New Roman" pitchFamily="18" charset="0"/>
              </a:rPr>
              <a:t>A</a:t>
            </a:r>
            <a:r>
              <a:rPr lang="en-US" altLang="zh-CN" sz="2000" dirty="0" smtClean="0">
                <a:latin typeface="Times New Roman" pitchFamily="18" charset="0"/>
                <a:cs typeface="Times New Roman" pitchFamily="18" charset="0"/>
                <a:sym typeface="Symbol"/>
              </a:rPr>
              <a:t> S:&lt;</a:t>
            </a:r>
            <a:r>
              <a:rPr lang="en-US" altLang="zh-CN" sz="2000" i="1" dirty="0" smtClean="0">
                <a:latin typeface="Times New Roman" pitchFamily="18" charset="0"/>
                <a:cs typeface="Times New Roman" pitchFamily="18" charset="0"/>
                <a:sym typeface="Symbol"/>
              </a:rPr>
              <a:t>ID</a:t>
            </a:r>
            <a:r>
              <a:rPr lang="en-US" altLang="zh-CN" sz="2000" i="1" baseline="-25000" dirty="0" smtClean="0">
                <a:latin typeface="Times New Roman" pitchFamily="18" charset="0"/>
                <a:cs typeface="Times New Roman" pitchFamily="18" charset="0"/>
                <a:sym typeface="Symbol"/>
              </a:rPr>
              <a:t>A</a:t>
            </a:r>
            <a:r>
              <a:rPr lang="en-US" altLang="zh-CN" sz="2000" dirty="0" smtClean="0">
                <a:latin typeface="Times New Roman" pitchFamily="18" charset="0"/>
                <a:cs typeface="Times New Roman" pitchFamily="18" charset="0"/>
                <a:sym typeface="Symbol"/>
              </a:rPr>
              <a:t>, </a:t>
            </a:r>
            <a:r>
              <a:rPr lang="en-US" altLang="zh-CN" sz="2000" i="1" dirty="0" smtClean="0">
                <a:latin typeface="Times New Roman" pitchFamily="18" charset="0"/>
                <a:cs typeface="Times New Roman" pitchFamily="18" charset="0"/>
                <a:sym typeface="Symbol"/>
              </a:rPr>
              <a:t>H</a:t>
            </a:r>
            <a:r>
              <a:rPr lang="en-US" altLang="zh-CN" sz="2000" i="1" baseline="-25000" dirty="0" smtClean="0">
                <a:latin typeface="Times New Roman" pitchFamily="18" charset="0"/>
                <a:cs typeface="Times New Roman" pitchFamily="18" charset="0"/>
                <a:sym typeface="Symbol"/>
              </a:rPr>
              <a:t>AS</a:t>
            </a:r>
            <a:r>
              <a:rPr lang="en-US" altLang="zh-CN" sz="2000" dirty="0" smtClean="0">
                <a:latin typeface="Times New Roman" pitchFamily="18" charset="0"/>
                <a:cs typeface="Times New Roman" pitchFamily="18" charset="0"/>
                <a:sym typeface="Symbol"/>
              </a:rPr>
              <a:t>&gt;  </a:t>
            </a:r>
          </a:p>
          <a:p>
            <a:pPr lvl="2"/>
            <a:r>
              <a:rPr lang="en-US" altLang="zh-CN" sz="2000" dirty="0" smtClean="0">
                <a:latin typeface="Times New Roman" pitchFamily="18" charset="0"/>
                <a:cs typeface="Times New Roman" pitchFamily="18" charset="0"/>
                <a:sym typeface="Symbol"/>
              </a:rPr>
              <a:t>(1) </a:t>
            </a:r>
            <a:r>
              <a:rPr lang="zh-CN" altLang="en-US" sz="2000" dirty="0" smtClean="0">
                <a:latin typeface="Times New Roman" pitchFamily="18" charset="0"/>
                <a:cs typeface="Times New Roman" pitchFamily="18" charset="0"/>
                <a:sym typeface="Symbol"/>
              </a:rPr>
              <a:t>用户接到</a:t>
            </a:r>
            <a:r>
              <a:rPr lang="en-US" altLang="zh-CN" sz="2000" dirty="0" smtClean="0">
                <a:latin typeface="Times New Roman" pitchFamily="18" charset="0"/>
                <a:cs typeface="Times New Roman" pitchFamily="18" charset="0"/>
                <a:sym typeface="Symbol"/>
              </a:rPr>
              <a:t>2)</a:t>
            </a:r>
            <a:r>
              <a:rPr lang="zh-CN" altLang="en-US" sz="2000" dirty="0" smtClean="0">
                <a:latin typeface="Times New Roman" pitchFamily="18" charset="0"/>
                <a:cs typeface="Times New Roman" pitchFamily="18" charset="0"/>
                <a:sym typeface="Symbol"/>
              </a:rPr>
              <a:t>中服务器发来的消息后，执行如下协议</a:t>
            </a:r>
            <a:endParaRPr lang="en-US" altLang="zh-CN" sz="2000" dirty="0" smtClean="0">
              <a:latin typeface="Times New Roman" pitchFamily="18" charset="0"/>
              <a:cs typeface="Times New Roman" pitchFamily="18" charset="0"/>
              <a:sym typeface="Symbol"/>
            </a:endParaRPr>
          </a:p>
          <a:p>
            <a:pPr lvl="2"/>
            <a:r>
              <a:rPr lang="en-US" altLang="zh-CN" sz="2000" dirty="0" smtClean="0">
                <a:latin typeface="Times New Roman" pitchFamily="18" charset="0"/>
                <a:cs typeface="Times New Roman" pitchFamily="18" charset="0"/>
                <a:sym typeface="Symbol"/>
              </a:rPr>
              <a:t>(2) </a:t>
            </a:r>
            <a:r>
              <a:rPr lang="zh-CN" altLang="en-US" sz="2000" dirty="0" smtClean="0">
                <a:latin typeface="Times New Roman" pitchFamily="18" charset="0"/>
                <a:cs typeface="Times New Roman" pitchFamily="18" charset="0"/>
                <a:sym typeface="Symbol"/>
              </a:rPr>
              <a:t>计算</a:t>
            </a:r>
            <a:r>
              <a:rPr lang="en-US" altLang="zh-CN" sz="2000" i="1" dirty="0" err="1" smtClean="0">
                <a:latin typeface="Times New Roman" pitchFamily="18" charset="0"/>
                <a:cs typeface="Times New Roman" pitchFamily="18" charset="0"/>
                <a:sym typeface="Symbol"/>
              </a:rPr>
              <a:t>s</a:t>
            </a:r>
            <a:r>
              <a:rPr lang="en-US" altLang="zh-CN" sz="2000" dirty="0" err="1" smtClean="0">
                <a:cs typeface="Times New Roman" pitchFamily="18" charset="0"/>
                <a:sym typeface="Symbol"/>
              </a:rPr>
              <a:t>x</a:t>
            </a:r>
            <a:r>
              <a:rPr lang="en-US" altLang="zh-CN" sz="2000" i="1" dirty="0" err="1" smtClean="0">
                <a:latin typeface="Times New Roman" pitchFamily="18" charset="0"/>
                <a:cs typeface="Times New Roman" pitchFamily="18" charset="0"/>
                <a:sym typeface="Symbol"/>
              </a:rPr>
              <a:t>P</a:t>
            </a:r>
            <a:r>
              <a:rPr lang="en-US" altLang="zh-CN" sz="2000" i="1" baseline="-25000" dirty="0" err="1" smtClean="0">
                <a:latin typeface="Times New Roman" pitchFamily="18" charset="0"/>
                <a:cs typeface="Times New Roman" pitchFamily="18" charset="0"/>
                <a:sym typeface="Symbol"/>
              </a:rPr>
              <a:t>S</a:t>
            </a:r>
            <a:r>
              <a:rPr lang="en-US" altLang="zh-CN" sz="2000" dirty="0" smtClean="0">
                <a:latin typeface="Times New Roman" pitchFamily="18" charset="0"/>
                <a:cs typeface="Times New Roman" pitchFamily="18" charset="0"/>
                <a:sym typeface="Symbol"/>
              </a:rPr>
              <a:t>=</a:t>
            </a:r>
            <a:r>
              <a:rPr lang="en-US" altLang="zh-CN" sz="2000" i="1" dirty="0" smtClean="0">
                <a:latin typeface="Times New Roman" pitchFamily="18" charset="0"/>
                <a:cs typeface="Times New Roman" pitchFamily="18" charset="0"/>
                <a:sym typeface="Symbol"/>
              </a:rPr>
              <a:t>T</a:t>
            </a:r>
            <a:r>
              <a:rPr lang="en-US" altLang="zh-CN" sz="2000" i="1" baseline="-25000" dirty="0" smtClean="0">
                <a:latin typeface="Times New Roman" pitchFamily="18" charset="0"/>
                <a:cs typeface="Times New Roman" pitchFamily="18" charset="0"/>
                <a:sym typeface="Symbol"/>
              </a:rPr>
              <a:t>S</a:t>
            </a:r>
            <a:r>
              <a:rPr lang="en-US" altLang="zh-CN" sz="2000" dirty="0" smtClean="0">
                <a:latin typeface="Times New Roman" pitchFamily="18" charset="0"/>
                <a:cs typeface="Times New Roman" pitchFamily="18" charset="0"/>
                <a:sym typeface="Symbol"/>
              </a:rPr>
              <a:t>-</a:t>
            </a:r>
            <a:r>
              <a:rPr lang="en-US" altLang="zh-CN" sz="2000" i="1" dirty="0" err="1" smtClean="0">
                <a:latin typeface="Times New Roman" pitchFamily="18" charset="0"/>
                <a:cs typeface="Times New Roman" pitchFamily="18" charset="0"/>
                <a:sym typeface="Symbol"/>
              </a:rPr>
              <a:t>r</a:t>
            </a:r>
            <a:r>
              <a:rPr lang="en-US" altLang="zh-CN" sz="2000" dirty="0" err="1" smtClean="0">
                <a:cs typeface="Times New Roman" pitchFamily="18" charset="0"/>
                <a:sym typeface="Symbol"/>
              </a:rPr>
              <a:t>x</a:t>
            </a:r>
            <a:r>
              <a:rPr lang="en-US" altLang="zh-CN" sz="2000" i="1" dirty="0" err="1" smtClean="0">
                <a:latin typeface="Times New Roman" pitchFamily="18" charset="0"/>
                <a:cs typeface="Times New Roman" pitchFamily="18" charset="0"/>
              </a:rPr>
              <a:t>U</a:t>
            </a:r>
            <a:r>
              <a:rPr lang="en-US" altLang="zh-CN" sz="2000" i="1" baseline="-25000" dirty="0" err="1" smtClean="0">
                <a:latin typeface="Times New Roman" pitchFamily="18" charset="0"/>
                <a:cs typeface="Times New Roman" pitchFamily="18" charset="0"/>
              </a:rPr>
              <a:t>A</a:t>
            </a:r>
            <a:r>
              <a:rPr lang="en-US" altLang="zh-CN" sz="2000" dirty="0" smtClean="0">
                <a:latin typeface="Times New Roman" pitchFamily="18" charset="0"/>
                <a:cs typeface="Times New Roman" pitchFamily="18" charset="0"/>
                <a:sym typeface="Symbol"/>
              </a:rPr>
              <a:t>, </a:t>
            </a:r>
            <a:r>
              <a:rPr lang="en-US" altLang="zh-CN" sz="2000" i="1" dirty="0" smtClean="0">
                <a:latin typeface="Times New Roman" pitchFamily="18" charset="0"/>
                <a:cs typeface="Times New Roman" pitchFamily="18" charset="0"/>
                <a:sym typeface="Symbol"/>
              </a:rPr>
              <a:t>H</a:t>
            </a:r>
            <a:r>
              <a:rPr lang="en-US" altLang="zh-CN" sz="2000" i="1" baseline="-25000" dirty="0" smtClean="0">
                <a:latin typeface="Times New Roman" pitchFamily="18" charset="0"/>
                <a:cs typeface="Times New Roman" pitchFamily="18" charset="0"/>
                <a:sym typeface="Symbol"/>
              </a:rPr>
              <a:t>S</a:t>
            </a:r>
            <a:r>
              <a:rPr lang="en-US" altLang="zh-CN" sz="2000" baseline="30000" dirty="0" smtClean="0">
                <a:latin typeface="Times New Roman" pitchFamily="18" charset="0"/>
                <a:cs typeface="Times New Roman" pitchFamily="18" charset="0"/>
                <a:sym typeface="Symbol"/>
              </a:rPr>
              <a:t>*</a:t>
            </a:r>
            <a:r>
              <a:rPr lang="en-US" altLang="zh-CN" sz="2000" dirty="0" smtClean="0">
                <a:latin typeface="Times New Roman" pitchFamily="18" charset="0"/>
                <a:cs typeface="Times New Roman" pitchFamily="18" charset="0"/>
                <a:sym typeface="Symbol"/>
              </a:rPr>
              <a:t>=</a:t>
            </a:r>
            <a:r>
              <a:rPr lang="en-US" altLang="zh-CN" sz="2000" i="1" dirty="0" smtClean="0">
                <a:latin typeface="Times New Roman" pitchFamily="18" charset="0"/>
                <a:cs typeface="Times New Roman" pitchFamily="18" charset="0"/>
                <a:sym typeface="Symbol"/>
              </a:rPr>
              <a:t>h</a:t>
            </a:r>
            <a:r>
              <a:rPr lang="en-US" altLang="zh-CN" sz="2000" dirty="0" smtClean="0">
                <a:latin typeface="Times New Roman" pitchFamily="18" charset="0"/>
                <a:cs typeface="Times New Roman" pitchFamily="18" charset="0"/>
                <a:sym typeface="Symbol"/>
              </a:rPr>
              <a:t>(</a:t>
            </a:r>
            <a:r>
              <a:rPr lang="en-US" altLang="zh-CN" sz="2000" i="1" dirty="0" err="1" smtClean="0">
                <a:latin typeface="Times New Roman" pitchFamily="18" charset="0"/>
                <a:cs typeface="Times New Roman" pitchFamily="18" charset="0"/>
                <a:sym typeface="Symbol"/>
              </a:rPr>
              <a:t>s</a:t>
            </a:r>
            <a:r>
              <a:rPr lang="en-US" altLang="zh-CN" sz="2000" dirty="0" err="1" smtClean="0">
                <a:cs typeface="Times New Roman" pitchFamily="18" charset="0"/>
                <a:sym typeface="Symbol"/>
              </a:rPr>
              <a:t>x</a:t>
            </a:r>
            <a:r>
              <a:rPr lang="en-US" altLang="zh-CN" sz="2000" i="1" dirty="0" err="1" smtClean="0">
                <a:latin typeface="Times New Roman" pitchFamily="18" charset="0"/>
                <a:cs typeface="Times New Roman" pitchFamily="18" charset="0"/>
                <a:sym typeface="Symbol"/>
              </a:rPr>
              <a:t>P</a:t>
            </a:r>
            <a:r>
              <a:rPr lang="en-US" altLang="zh-CN" sz="2000" i="1" baseline="-25000" dirty="0" err="1" smtClean="0">
                <a:latin typeface="Times New Roman" pitchFamily="18" charset="0"/>
                <a:cs typeface="Times New Roman" pitchFamily="18" charset="0"/>
                <a:sym typeface="Symbol"/>
              </a:rPr>
              <a:t>S</a:t>
            </a:r>
            <a:r>
              <a:rPr lang="en-US" altLang="zh-CN" sz="2000" dirty="0" smtClean="0">
                <a:latin typeface="Times New Roman" pitchFamily="18" charset="0"/>
                <a:cs typeface="Times New Roman" pitchFamily="18" charset="0"/>
                <a:sym typeface="Symbol"/>
              </a:rPr>
              <a:t>)</a:t>
            </a:r>
          </a:p>
          <a:p>
            <a:pPr lvl="2"/>
            <a:r>
              <a:rPr lang="en-US" altLang="zh-CN" sz="2000" dirty="0" smtClean="0">
                <a:latin typeface="Times New Roman" pitchFamily="18" charset="0"/>
                <a:cs typeface="Times New Roman" pitchFamily="18" charset="0"/>
                <a:sym typeface="Symbol"/>
              </a:rPr>
              <a:t>(3) </a:t>
            </a:r>
            <a:r>
              <a:rPr lang="zh-CN" altLang="en-US" sz="2000" dirty="0" smtClean="0">
                <a:latin typeface="Times New Roman" pitchFamily="18" charset="0"/>
                <a:cs typeface="Times New Roman" pitchFamily="18" charset="0"/>
                <a:sym typeface="Symbol"/>
              </a:rPr>
              <a:t>检查</a:t>
            </a:r>
            <a:r>
              <a:rPr lang="en-US" altLang="zh-CN" sz="2000" i="1" dirty="0" smtClean="0">
                <a:latin typeface="Times New Roman" pitchFamily="18" charset="0"/>
                <a:cs typeface="Times New Roman" pitchFamily="18" charset="0"/>
                <a:sym typeface="Symbol"/>
              </a:rPr>
              <a:t>H</a:t>
            </a:r>
            <a:r>
              <a:rPr lang="en-US" altLang="zh-CN" sz="2000" i="1" baseline="-25000" dirty="0" smtClean="0">
                <a:latin typeface="Times New Roman" pitchFamily="18" charset="0"/>
                <a:cs typeface="Times New Roman" pitchFamily="18" charset="0"/>
                <a:sym typeface="Symbol"/>
              </a:rPr>
              <a:t>S</a:t>
            </a:r>
            <a:r>
              <a:rPr lang="en-US" altLang="zh-CN" sz="2000" baseline="30000" dirty="0" smtClean="0">
                <a:latin typeface="Times New Roman" pitchFamily="18" charset="0"/>
                <a:cs typeface="Times New Roman" pitchFamily="18" charset="0"/>
                <a:sym typeface="Symbol"/>
              </a:rPr>
              <a:t>*</a:t>
            </a:r>
            <a:r>
              <a:rPr lang="zh-CN" altLang="en-US" sz="2000" dirty="0" smtClean="0">
                <a:latin typeface="Times New Roman" pitchFamily="18" charset="0"/>
                <a:cs typeface="Times New Roman" pitchFamily="18" charset="0"/>
                <a:sym typeface="Symbol"/>
              </a:rPr>
              <a:t>是否等于</a:t>
            </a:r>
            <a:r>
              <a:rPr lang="en-US" altLang="zh-CN" sz="2000" i="1" dirty="0" smtClean="0">
                <a:latin typeface="Times New Roman" pitchFamily="18" charset="0"/>
                <a:cs typeface="Times New Roman" pitchFamily="18" charset="0"/>
                <a:sym typeface="Symbol"/>
              </a:rPr>
              <a:t>H</a:t>
            </a:r>
            <a:r>
              <a:rPr lang="en-US" altLang="zh-CN" sz="2000" i="1" baseline="-25000" dirty="0" smtClean="0">
                <a:latin typeface="Times New Roman" pitchFamily="18" charset="0"/>
                <a:cs typeface="Times New Roman" pitchFamily="18" charset="0"/>
                <a:sym typeface="Symbol"/>
              </a:rPr>
              <a:t>S</a:t>
            </a:r>
            <a:r>
              <a:rPr lang="zh-CN" altLang="en-US" sz="2000" dirty="0" smtClean="0">
                <a:latin typeface="Times New Roman" pitchFamily="18" charset="0"/>
                <a:cs typeface="Times New Roman" pitchFamily="18" charset="0"/>
                <a:sym typeface="Symbol"/>
              </a:rPr>
              <a:t>，如果不等则停止协议，否则继续</a:t>
            </a:r>
            <a:endParaRPr lang="en-US" altLang="zh-CN" sz="2000" dirty="0" smtClean="0">
              <a:latin typeface="Times New Roman" pitchFamily="18" charset="0"/>
              <a:cs typeface="Times New Roman" pitchFamily="18" charset="0"/>
              <a:sym typeface="Symbol"/>
            </a:endParaRPr>
          </a:p>
          <a:p>
            <a:pPr lvl="2"/>
            <a:r>
              <a:rPr lang="en-US" altLang="zh-CN" sz="2000" dirty="0" smtClean="0">
                <a:latin typeface="Times New Roman" pitchFamily="18" charset="0"/>
                <a:cs typeface="Times New Roman" pitchFamily="18" charset="0"/>
                <a:sym typeface="Symbol"/>
              </a:rPr>
              <a:t>(4) </a:t>
            </a:r>
            <a:r>
              <a:rPr lang="zh-CN" altLang="en-US" sz="2000" dirty="0" smtClean="0">
                <a:latin typeface="Times New Roman" pitchFamily="18" charset="0"/>
                <a:cs typeface="Times New Roman" pitchFamily="18" charset="0"/>
                <a:sym typeface="Symbol"/>
              </a:rPr>
              <a:t>计算</a:t>
            </a:r>
            <a:r>
              <a:rPr lang="en-US" altLang="zh-CN" sz="2000" i="1" dirty="0" smtClean="0">
                <a:latin typeface="Times New Roman" pitchFamily="18" charset="0"/>
                <a:cs typeface="Times New Roman" pitchFamily="18" charset="0"/>
                <a:sym typeface="Symbol"/>
              </a:rPr>
              <a:t>H</a:t>
            </a:r>
            <a:r>
              <a:rPr lang="en-US" altLang="zh-CN" sz="2000" i="1" baseline="-25000" dirty="0" smtClean="0">
                <a:latin typeface="Times New Roman" pitchFamily="18" charset="0"/>
                <a:cs typeface="Times New Roman" pitchFamily="18" charset="0"/>
                <a:sym typeface="Symbol"/>
              </a:rPr>
              <a:t>AS</a:t>
            </a:r>
            <a:r>
              <a:rPr lang="en-US" altLang="zh-CN" sz="2000" dirty="0" smtClean="0">
                <a:latin typeface="Times New Roman" pitchFamily="18" charset="0"/>
                <a:cs typeface="Times New Roman" pitchFamily="18" charset="0"/>
                <a:sym typeface="Symbol"/>
              </a:rPr>
              <a:t>=(</a:t>
            </a:r>
            <a:r>
              <a:rPr lang="en-US" altLang="zh-CN" sz="2000" i="1" dirty="0" err="1" smtClean="0">
                <a:latin typeface="Times New Roman" pitchFamily="18" charset="0"/>
                <a:cs typeface="Times New Roman" pitchFamily="18" charset="0"/>
                <a:sym typeface="Symbol"/>
              </a:rPr>
              <a:t>r</a:t>
            </a:r>
            <a:r>
              <a:rPr lang="en-US" altLang="zh-CN" sz="2000" dirty="0" err="1" smtClean="0">
                <a:cs typeface="Times New Roman" pitchFamily="18" charset="0"/>
                <a:sym typeface="Symbol"/>
              </a:rPr>
              <a:t>x</a:t>
            </a:r>
            <a:r>
              <a:rPr lang="en-US" altLang="zh-CN" sz="2000" i="1" dirty="0" err="1" smtClean="0">
                <a:latin typeface="Times New Roman" pitchFamily="18" charset="0"/>
                <a:cs typeface="Times New Roman" pitchFamily="18" charset="0"/>
              </a:rPr>
              <a:t>U</a:t>
            </a:r>
            <a:r>
              <a:rPr lang="en-US" altLang="zh-CN" sz="2000" i="1" baseline="-25000" dirty="0" err="1" smtClean="0">
                <a:latin typeface="Times New Roman" pitchFamily="18" charset="0"/>
                <a:cs typeface="Times New Roman" pitchFamily="18" charset="0"/>
              </a:rPr>
              <a:t>A</a:t>
            </a:r>
            <a:r>
              <a:rPr lang="en-US" altLang="zh-CN" sz="2000" dirty="0" smtClean="0">
                <a:latin typeface="Times New Roman" pitchFamily="18" charset="0"/>
                <a:cs typeface="Times New Roman" pitchFamily="18" charset="0"/>
                <a:sym typeface="Symbol"/>
              </a:rPr>
              <a:t>,</a:t>
            </a:r>
            <a:r>
              <a:rPr lang="en-US" altLang="zh-CN" sz="2000" i="1" dirty="0" smtClean="0">
                <a:latin typeface="Times New Roman" pitchFamily="18" charset="0"/>
                <a:cs typeface="Times New Roman" pitchFamily="18" charset="0"/>
                <a:sym typeface="Symbol"/>
              </a:rPr>
              <a:t> </a:t>
            </a:r>
            <a:r>
              <a:rPr lang="en-US" altLang="zh-CN" sz="2000" i="1" dirty="0" err="1" smtClean="0">
                <a:latin typeface="Times New Roman" pitchFamily="18" charset="0"/>
                <a:cs typeface="Times New Roman" pitchFamily="18" charset="0"/>
                <a:sym typeface="Symbol"/>
              </a:rPr>
              <a:t>s</a:t>
            </a:r>
            <a:r>
              <a:rPr lang="en-US" altLang="zh-CN" sz="2000" dirty="0" err="1" smtClean="0">
                <a:cs typeface="Times New Roman" pitchFamily="18" charset="0"/>
                <a:sym typeface="Symbol"/>
              </a:rPr>
              <a:t>x</a:t>
            </a:r>
            <a:r>
              <a:rPr lang="en-US" altLang="zh-CN" sz="2000" i="1" dirty="0" err="1" smtClean="0">
                <a:latin typeface="Times New Roman" pitchFamily="18" charset="0"/>
                <a:cs typeface="Times New Roman" pitchFamily="18" charset="0"/>
                <a:sym typeface="Symbol"/>
              </a:rPr>
              <a:t>P</a:t>
            </a:r>
            <a:r>
              <a:rPr lang="en-US" altLang="zh-CN" sz="2000" i="1" baseline="-25000" dirty="0" err="1" smtClean="0">
                <a:latin typeface="Times New Roman" pitchFamily="18" charset="0"/>
                <a:cs typeface="Times New Roman" pitchFamily="18" charset="0"/>
                <a:sym typeface="Symbol"/>
              </a:rPr>
              <a:t>S</a:t>
            </a:r>
            <a:r>
              <a:rPr lang="en-US" altLang="zh-CN" sz="2000" dirty="0" smtClean="0">
                <a:latin typeface="Times New Roman" pitchFamily="18" charset="0"/>
                <a:cs typeface="Times New Roman" pitchFamily="18" charset="0"/>
                <a:sym typeface="Symbol"/>
              </a:rPr>
              <a:t>)</a:t>
            </a:r>
            <a:r>
              <a:rPr lang="zh-CN" altLang="en-US" sz="2000" dirty="0" smtClean="0">
                <a:latin typeface="Times New Roman" pitchFamily="18" charset="0"/>
                <a:cs typeface="Times New Roman" pitchFamily="18" charset="0"/>
                <a:sym typeface="Symbol"/>
              </a:rPr>
              <a:t>并发送消息</a:t>
            </a:r>
            <a:r>
              <a:rPr lang="en-US" altLang="zh-CN" sz="2000" i="1" dirty="0" smtClean="0">
                <a:latin typeface="Times New Roman" pitchFamily="18" charset="0"/>
                <a:cs typeface="Times New Roman" pitchFamily="18" charset="0"/>
                <a:sym typeface="Symbol"/>
              </a:rPr>
              <a:t>ID</a:t>
            </a:r>
            <a:r>
              <a:rPr lang="en-US" altLang="zh-CN" sz="2000" i="1" baseline="-25000" dirty="0" smtClean="0">
                <a:latin typeface="Times New Roman" pitchFamily="18" charset="0"/>
                <a:cs typeface="Times New Roman" pitchFamily="18" charset="0"/>
                <a:sym typeface="Symbol"/>
              </a:rPr>
              <a:t>A</a:t>
            </a:r>
            <a:r>
              <a:rPr lang="en-US" altLang="zh-CN" sz="2000" dirty="0" smtClean="0">
                <a:latin typeface="Times New Roman" pitchFamily="18" charset="0"/>
                <a:cs typeface="Times New Roman" pitchFamily="18" charset="0"/>
                <a:sym typeface="Symbol"/>
              </a:rPr>
              <a:t>, </a:t>
            </a:r>
            <a:r>
              <a:rPr lang="en-US" altLang="zh-CN" sz="2000" i="1" dirty="0" smtClean="0">
                <a:latin typeface="Times New Roman" pitchFamily="18" charset="0"/>
                <a:cs typeface="Times New Roman" pitchFamily="18" charset="0"/>
                <a:sym typeface="Symbol"/>
              </a:rPr>
              <a:t>H</a:t>
            </a:r>
            <a:r>
              <a:rPr lang="en-US" altLang="zh-CN" sz="2000" i="1" baseline="-25000" dirty="0" smtClean="0">
                <a:latin typeface="Times New Roman" pitchFamily="18" charset="0"/>
                <a:cs typeface="Times New Roman" pitchFamily="18" charset="0"/>
                <a:sym typeface="Symbol"/>
              </a:rPr>
              <a:t>AS</a:t>
            </a:r>
            <a:r>
              <a:rPr lang="zh-CN" altLang="en-US" sz="2000" dirty="0" smtClean="0">
                <a:latin typeface="Times New Roman" pitchFamily="18" charset="0"/>
                <a:cs typeface="Times New Roman" pitchFamily="18" charset="0"/>
                <a:sym typeface="Symbol"/>
              </a:rPr>
              <a:t>给服务器</a:t>
            </a:r>
            <a:endParaRPr lang="en-US" altLang="zh-CN" sz="2000" dirty="0" smtClean="0">
              <a:latin typeface="Times New Roman" pitchFamily="18" charset="0"/>
              <a:cs typeface="Times New Roman" pitchFamily="18" charset="0"/>
              <a:sym typeface="Symbol"/>
            </a:endParaRPr>
          </a:p>
          <a:p>
            <a:pPr lvl="1"/>
            <a:r>
              <a:rPr lang="en-US" altLang="zh-CN" sz="2000" dirty="0" smtClean="0">
                <a:latin typeface="Times New Roman" pitchFamily="18" charset="0"/>
                <a:cs typeface="Times New Roman" pitchFamily="18" charset="0"/>
                <a:sym typeface="Symbol"/>
              </a:rPr>
              <a:t>4</a:t>
            </a:r>
            <a:r>
              <a:rPr lang="zh-CN" altLang="en-US" sz="2000" dirty="0" smtClean="0">
                <a:latin typeface="Times New Roman" pitchFamily="18" charset="0"/>
                <a:cs typeface="Times New Roman" pitchFamily="18" charset="0"/>
                <a:sym typeface="Symbol"/>
              </a:rPr>
              <a:t>）</a:t>
            </a:r>
            <a:r>
              <a:rPr lang="en-US" altLang="zh-CN" sz="2000" dirty="0" smtClean="0">
                <a:latin typeface="Times New Roman" pitchFamily="18" charset="0"/>
                <a:cs typeface="Times New Roman" pitchFamily="18" charset="0"/>
              </a:rPr>
              <a:t> </a:t>
            </a:r>
            <a:r>
              <a:rPr lang="en-US" altLang="zh-CN" sz="2000" dirty="0" smtClean="0">
                <a:latin typeface="Times New Roman" pitchFamily="18" charset="0"/>
                <a:cs typeface="Times New Roman" pitchFamily="18" charset="0"/>
                <a:sym typeface="Symbol"/>
              </a:rPr>
              <a:t>S</a:t>
            </a:r>
            <a:r>
              <a:rPr lang="en-US" altLang="zh-CN" sz="2000" i="1" dirty="0" smtClean="0">
                <a:latin typeface="Times New Roman" pitchFamily="18" charset="0"/>
                <a:cs typeface="Times New Roman" pitchFamily="18" charset="0"/>
              </a:rPr>
              <a:t>U</a:t>
            </a:r>
            <a:r>
              <a:rPr lang="en-US" altLang="zh-CN" sz="2000" i="1" baseline="-25000" dirty="0" smtClean="0">
                <a:latin typeface="Times New Roman" pitchFamily="18" charset="0"/>
                <a:cs typeface="Times New Roman" pitchFamily="18" charset="0"/>
              </a:rPr>
              <a:t>A </a:t>
            </a:r>
            <a:r>
              <a:rPr lang="en-US" altLang="zh-CN" sz="2000" dirty="0" smtClean="0">
                <a:latin typeface="Times New Roman" pitchFamily="18" charset="0"/>
                <a:cs typeface="Times New Roman" pitchFamily="18" charset="0"/>
                <a:sym typeface="Symbol"/>
              </a:rPr>
              <a:t>: Access granted/denied</a:t>
            </a:r>
          </a:p>
          <a:p>
            <a:pPr lvl="2"/>
            <a:r>
              <a:rPr lang="zh-CN" altLang="en-US" sz="2000" dirty="0" smtClean="0">
                <a:latin typeface="Times New Roman" pitchFamily="18" charset="0"/>
                <a:cs typeface="Times New Roman" pitchFamily="18" charset="0"/>
                <a:sym typeface="Symbol"/>
              </a:rPr>
              <a:t>服务器</a:t>
            </a:r>
            <a:r>
              <a:rPr lang="en-US" altLang="zh-CN" sz="2000" dirty="0" smtClean="0">
                <a:latin typeface="Times New Roman" pitchFamily="18" charset="0"/>
                <a:cs typeface="Times New Roman" pitchFamily="18" charset="0"/>
                <a:sym typeface="Symbol"/>
              </a:rPr>
              <a:t>S</a:t>
            </a:r>
            <a:r>
              <a:rPr lang="zh-CN" altLang="en-US" sz="2000" dirty="0" smtClean="0">
                <a:latin typeface="Times New Roman" pitchFamily="18" charset="0"/>
                <a:cs typeface="Times New Roman" pitchFamily="18" charset="0"/>
                <a:sym typeface="Symbol"/>
              </a:rPr>
              <a:t>计算</a:t>
            </a:r>
            <a:r>
              <a:rPr lang="en-US" altLang="zh-CN" sz="2000" dirty="0" smtClean="0">
                <a:latin typeface="Times New Roman" pitchFamily="18" charset="0"/>
                <a:cs typeface="Times New Roman" pitchFamily="18" charset="0"/>
                <a:sym typeface="Symbol"/>
              </a:rPr>
              <a:t> </a:t>
            </a:r>
            <a:r>
              <a:rPr lang="en-US" altLang="zh-CN" sz="2000" i="1" dirty="0" smtClean="0">
                <a:latin typeface="Times New Roman" pitchFamily="18" charset="0"/>
                <a:cs typeface="Times New Roman" pitchFamily="18" charset="0"/>
                <a:sym typeface="Symbol"/>
              </a:rPr>
              <a:t>H</a:t>
            </a:r>
            <a:r>
              <a:rPr lang="en-US" altLang="zh-CN" sz="2000" i="1" baseline="-25000" dirty="0" smtClean="0">
                <a:latin typeface="Times New Roman" pitchFamily="18" charset="0"/>
                <a:cs typeface="Times New Roman" pitchFamily="18" charset="0"/>
                <a:sym typeface="Symbol"/>
              </a:rPr>
              <a:t>SA</a:t>
            </a:r>
            <a:r>
              <a:rPr lang="en-US" altLang="zh-CN" sz="2000" dirty="0" smtClean="0">
                <a:latin typeface="Times New Roman" pitchFamily="18" charset="0"/>
                <a:cs typeface="Times New Roman" pitchFamily="18" charset="0"/>
                <a:sym typeface="Symbol"/>
              </a:rPr>
              <a:t>=(</a:t>
            </a:r>
            <a:r>
              <a:rPr lang="en-US" altLang="zh-CN" sz="2000" i="1" dirty="0" err="1" smtClean="0">
                <a:latin typeface="Times New Roman" pitchFamily="18" charset="0"/>
                <a:cs typeface="Times New Roman" pitchFamily="18" charset="0"/>
                <a:sym typeface="Symbol"/>
              </a:rPr>
              <a:t>r</a:t>
            </a:r>
            <a:r>
              <a:rPr lang="en-US" altLang="zh-CN" sz="2000" dirty="0" err="1" smtClean="0">
                <a:cs typeface="Times New Roman" pitchFamily="18" charset="0"/>
                <a:sym typeface="Symbol"/>
              </a:rPr>
              <a:t>x</a:t>
            </a:r>
            <a:r>
              <a:rPr lang="en-US" altLang="zh-CN" sz="2000" i="1" dirty="0" err="1" smtClean="0">
                <a:latin typeface="Times New Roman" pitchFamily="18" charset="0"/>
                <a:cs typeface="Times New Roman" pitchFamily="18" charset="0"/>
              </a:rPr>
              <a:t>U</a:t>
            </a:r>
            <a:r>
              <a:rPr lang="en-US" altLang="zh-CN" sz="2000" i="1" baseline="-25000" dirty="0" err="1" smtClean="0">
                <a:latin typeface="Times New Roman" pitchFamily="18" charset="0"/>
                <a:cs typeface="Times New Roman" pitchFamily="18" charset="0"/>
              </a:rPr>
              <a:t>A</a:t>
            </a:r>
            <a:r>
              <a:rPr lang="en-US" altLang="zh-CN" sz="2000" dirty="0" smtClean="0">
                <a:latin typeface="Times New Roman" pitchFamily="18" charset="0"/>
                <a:cs typeface="Times New Roman" pitchFamily="18" charset="0"/>
                <a:sym typeface="Symbol"/>
              </a:rPr>
              <a:t>,</a:t>
            </a:r>
            <a:r>
              <a:rPr lang="en-US" altLang="zh-CN" sz="2000" i="1" dirty="0" smtClean="0">
                <a:latin typeface="Times New Roman" pitchFamily="18" charset="0"/>
                <a:cs typeface="Times New Roman" pitchFamily="18" charset="0"/>
                <a:sym typeface="Symbol"/>
              </a:rPr>
              <a:t> </a:t>
            </a:r>
            <a:r>
              <a:rPr lang="en-US" altLang="zh-CN" sz="2000" i="1" dirty="0" err="1" smtClean="0">
                <a:latin typeface="Times New Roman" pitchFamily="18" charset="0"/>
                <a:cs typeface="Times New Roman" pitchFamily="18" charset="0"/>
                <a:sym typeface="Symbol"/>
              </a:rPr>
              <a:t>s</a:t>
            </a:r>
            <a:r>
              <a:rPr lang="en-US" altLang="zh-CN" sz="2000" dirty="0" err="1" smtClean="0">
                <a:cs typeface="Times New Roman" pitchFamily="18" charset="0"/>
                <a:sym typeface="Symbol"/>
              </a:rPr>
              <a:t>x</a:t>
            </a:r>
            <a:r>
              <a:rPr lang="en-US" altLang="zh-CN" sz="2000" i="1" dirty="0" err="1" smtClean="0">
                <a:latin typeface="Times New Roman" pitchFamily="18" charset="0"/>
                <a:cs typeface="Times New Roman" pitchFamily="18" charset="0"/>
                <a:sym typeface="Symbol"/>
              </a:rPr>
              <a:t>P</a:t>
            </a:r>
            <a:r>
              <a:rPr lang="en-US" altLang="zh-CN" sz="2000" i="1" baseline="-25000" dirty="0" err="1" smtClean="0">
                <a:latin typeface="Times New Roman" pitchFamily="18" charset="0"/>
                <a:cs typeface="Times New Roman" pitchFamily="18" charset="0"/>
                <a:sym typeface="Symbol"/>
              </a:rPr>
              <a:t>S</a:t>
            </a:r>
            <a:r>
              <a:rPr lang="en-US" altLang="zh-CN" sz="2000" dirty="0" smtClean="0">
                <a:latin typeface="Times New Roman" pitchFamily="18" charset="0"/>
                <a:cs typeface="Times New Roman" pitchFamily="18" charset="0"/>
                <a:sym typeface="Symbol"/>
              </a:rPr>
              <a:t>),</a:t>
            </a:r>
            <a:r>
              <a:rPr lang="zh-CN" altLang="en-US" sz="2000" dirty="0" smtClean="0">
                <a:latin typeface="Times New Roman" pitchFamily="18" charset="0"/>
                <a:cs typeface="Times New Roman" pitchFamily="18" charset="0"/>
                <a:sym typeface="Symbol"/>
              </a:rPr>
              <a:t>并把</a:t>
            </a:r>
            <a:r>
              <a:rPr lang="en-US" altLang="zh-CN" sz="2000" i="1" dirty="0" smtClean="0">
                <a:latin typeface="Times New Roman" pitchFamily="18" charset="0"/>
                <a:cs typeface="Times New Roman" pitchFamily="18" charset="0"/>
                <a:sym typeface="Symbol"/>
              </a:rPr>
              <a:t>H</a:t>
            </a:r>
            <a:r>
              <a:rPr lang="en-US" altLang="zh-CN" sz="2000" i="1" baseline="-25000" dirty="0" smtClean="0">
                <a:latin typeface="Times New Roman" pitchFamily="18" charset="0"/>
                <a:cs typeface="Times New Roman" pitchFamily="18" charset="0"/>
                <a:sym typeface="Symbol"/>
              </a:rPr>
              <a:t>SA</a:t>
            </a:r>
            <a:r>
              <a:rPr lang="zh-CN" altLang="en-US" sz="2000" dirty="0" smtClean="0">
                <a:latin typeface="Times New Roman" pitchFamily="18" charset="0"/>
                <a:cs typeface="Times New Roman" pitchFamily="18" charset="0"/>
                <a:sym typeface="Symbol"/>
              </a:rPr>
              <a:t>和</a:t>
            </a:r>
            <a:r>
              <a:rPr lang="en-US" altLang="zh-CN" sz="2000" i="1" dirty="0" smtClean="0">
                <a:latin typeface="Times New Roman" pitchFamily="18" charset="0"/>
                <a:cs typeface="Times New Roman" pitchFamily="18" charset="0"/>
                <a:sym typeface="Symbol"/>
              </a:rPr>
              <a:t>H</a:t>
            </a:r>
            <a:r>
              <a:rPr lang="en-US" altLang="zh-CN" sz="2000" i="1" baseline="-25000" dirty="0" smtClean="0">
                <a:latin typeface="Times New Roman" pitchFamily="18" charset="0"/>
                <a:cs typeface="Times New Roman" pitchFamily="18" charset="0"/>
                <a:sym typeface="Symbol"/>
              </a:rPr>
              <a:t>AS</a:t>
            </a:r>
            <a:r>
              <a:rPr lang="zh-CN" altLang="en-US" sz="2000" dirty="0" smtClean="0">
                <a:latin typeface="Times New Roman" pitchFamily="18" charset="0"/>
                <a:cs typeface="Times New Roman" pitchFamily="18" charset="0"/>
                <a:sym typeface="Symbol"/>
              </a:rPr>
              <a:t>比较，如果不等则服务器发</a:t>
            </a:r>
            <a:r>
              <a:rPr lang="en-US" altLang="zh-CN" sz="2000" dirty="0" smtClean="0">
                <a:latin typeface="Times New Roman" pitchFamily="18" charset="0"/>
                <a:cs typeface="Times New Roman" pitchFamily="18" charset="0"/>
                <a:sym typeface="Symbol"/>
              </a:rPr>
              <a:t>Access denied</a:t>
            </a:r>
            <a:r>
              <a:rPr lang="zh-CN" altLang="en-US" sz="2000" dirty="0" smtClean="0">
                <a:latin typeface="Times New Roman" pitchFamily="18" charset="0"/>
                <a:cs typeface="Times New Roman" pitchFamily="18" charset="0"/>
                <a:sym typeface="Symbol"/>
              </a:rPr>
              <a:t>给用户，否则发送</a:t>
            </a:r>
            <a:r>
              <a:rPr lang="en-US" altLang="zh-CN" sz="2000" dirty="0" smtClean="0">
                <a:latin typeface="Times New Roman" pitchFamily="18" charset="0"/>
                <a:cs typeface="Times New Roman" pitchFamily="18" charset="0"/>
                <a:sym typeface="Symbol"/>
              </a:rPr>
              <a:t>Access granted</a:t>
            </a:r>
            <a:r>
              <a:rPr lang="zh-CN" altLang="en-US" sz="2000" dirty="0" smtClean="0">
                <a:latin typeface="Times New Roman" pitchFamily="18" charset="0"/>
                <a:cs typeface="Times New Roman" pitchFamily="18" charset="0"/>
                <a:sym typeface="Symbol"/>
              </a:rPr>
              <a:t>给用户表示认证成功</a:t>
            </a:r>
            <a:endParaRPr lang="en-US" altLang="zh-CN" sz="2000" dirty="0" smtClean="0">
              <a:latin typeface="Times New Roman" pitchFamily="18" charset="0"/>
              <a:cs typeface="Times New Roman" pitchFamily="18" charset="0"/>
              <a:sym typeface="Symbol"/>
            </a:endParaRPr>
          </a:p>
          <a:p>
            <a:pPr lvl="2"/>
            <a:r>
              <a:rPr lang="zh-CN" altLang="en-US" sz="2000" dirty="0" smtClean="0">
                <a:latin typeface="Times New Roman" pitchFamily="18" charset="0"/>
                <a:cs typeface="Times New Roman" pitchFamily="18" charset="0"/>
                <a:sym typeface="Symbol"/>
              </a:rPr>
              <a:t>当协议执行完毕，用户和服务器共享秘密会话密钥</a:t>
            </a:r>
            <a:r>
              <a:rPr lang="en-US" altLang="zh-CN" sz="2000" dirty="0" smtClean="0">
                <a:latin typeface="Times New Roman" pitchFamily="18" charset="0"/>
                <a:cs typeface="Times New Roman" pitchFamily="18" charset="0"/>
                <a:sym typeface="Symbol"/>
              </a:rPr>
              <a:t>SK=h(</a:t>
            </a:r>
            <a:r>
              <a:rPr lang="en-US" altLang="zh-CN" sz="2000" i="1" dirty="0" smtClean="0">
                <a:latin typeface="Times New Roman" pitchFamily="18" charset="0"/>
                <a:cs typeface="Times New Roman" pitchFamily="18" charset="0"/>
                <a:sym typeface="Symbol"/>
              </a:rPr>
              <a:t>ID</a:t>
            </a:r>
            <a:r>
              <a:rPr lang="en-US" altLang="zh-CN" sz="2000" i="1" baseline="-25000" dirty="0" smtClean="0">
                <a:latin typeface="Times New Roman" pitchFamily="18" charset="0"/>
                <a:cs typeface="Times New Roman" pitchFamily="18" charset="0"/>
                <a:sym typeface="Symbol"/>
              </a:rPr>
              <a:t>A</a:t>
            </a:r>
            <a:r>
              <a:rPr lang="en-US" altLang="zh-CN" sz="2000" dirty="0" smtClean="0">
                <a:latin typeface="Times New Roman" pitchFamily="18" charset="0"/>
                <a:cs typeface="Times New Roman" pitchFamily="18" charset="0"/>
                <a:sym typeface="Symbol"/>
              </a:rPr>
              <a:t>, </a:t>
            </a:r>
            <a:r>
              <a:rPr lang="en-US" altLang="zh-CN" sz="2000" i="1" dirty="0" smtClean="0">
                <a:latin typeface="Times New Roman" pitchFamily="18" charset="0"/>
                <a:cs typeface="Times New Roman" pitchFamily="18" charset="0"/>
                <a:sym typeface="Symbol"/>
              </a:rPr>
              <a:t>T</a:t>
            </a:r>
            <a:r>
              <a:rPr lang="en-US" altLang="zh-CN" sz="2000" i="1" baseline="-25000" dirty="0" smtClean="0">
                <a:latin typeface="Times New Roman" pitchFamily="18" charset="0"/>
                <a:cs typeface="Times New Roman" pitchFamily="18" charset="0"/>
                <a:sym typeface="Symbol"/>
              </a:rPr>
              <a:t>A</a:t>
            </a:r>
            <a:r>
              <a:rPr lang="zh-CN" altLang="en-US" sz="2000" dirty="0" smtClean="0">
                <a:latin typeface="Times New Roman" pitchFamily="18" charset="0"/>
                <a:cs typeface="Times New Roman" pitchFamily="18" charset="0"/>
                <a:sym typeface="Symbol"/>
              </a:rPr>
              <a:t>，</a:t>
            </a:r>
            <a:r>
              <a:rPr lang="en-US" altLang="zh-CN" sz="2000" i="1" dirty="0" smtClean="0">
                <a:latin typeface="Times New Roman" pitchFamily="18" charset="0"/>
                <a:cs typeface="Times New Roman" pitchFamily="18" charset="0"/>
                <a:sym typeface="Symbol"/>
              </a:rPr>
              <a:t>T</a:t>
            </a:r>
            <a:r>
              <a:rPr lang="en-US" altLang="zh-CN" sz="2000" i="1" baseline="-25000" dirty="0" smtClean="0">
                <a:latin typeface="Times New Roman" pitchFamily="18" charset="0"/>
                <a:cs typeface="Times New Roman" pitchFamily="18" charset="0"/>
                <a:sym typeface="Symbol"/>
              </a:rPr>
              <a:t>S</a:t>
            </a:r>
            <a:r>
              <a:rPr lang="zh-CN" altLang="en-US" sz="2000" dirty="0" smtClean="0">
                <a:latin typeface="Times New Roman" pitchFamily="18" charset="0"/>
                <a:cs typeface="Times New Roman" pitchFamily="18" charset="0"/>
                <a:sym typeface="Symbol"/>
              </a:rPr>
              <a:t>，</a:t>
            </a:r>
            <a:r>
              <a:rPr lang="en-US" altLang="zh-CN" sz="2000" i="1" dirty="0" smtClean="0">
                <a:latin typeface="Times New Roman" pitchFamily="18" charset="0"/>
                <a:cs typeface="Times New Roman" pitchFamily="18" charset="0"/>
                <a:sym typeface="Symbol"/>
              </a:rPr>
              <a:t>R</a:t>
            </a:r>
            <a:r>
              <a:rPr lang="en-US" altLang="zh-CN" sz="2000" i="1" baseline="-25000" dirty="0" smtClean="0">
                <a:latin typeface="Times New Roman" pitchFamily="18" charset="0"/>
                <a:cs typeface="Times New Roman" pitchFamily="18" charset="0"/>
                <a:sym typeface="Symbol"/>
              </a:rPr>
              <a:t>A</a:t>
            </a:r>
            <a:r>
              <a:rPr lang="zh-CN" altLang="en-US" sz="2000" dirty="0" smtClean="0">
                <a:latin typeface="Times New Roman" pitchFamily="18" charset="0"/>
                <a:cs typeface="Times New Roman" pitchFamily="18" charset="0"/>
                <a:sym typeface="Symbol"/>
              </a:rPr>
              <a:t>，</a:t>
            </a:r>
            <a:r>
              <a:rPr lang="en-US" altLang="zh-CN" sz="2000" i="1" dirty="0" smtClean="0">
                <a:latin typeface="Times New Roman" pitchFamily="18" charset="0"/>
                <a:cs typeface="Times New Roman" pitchFamily="18" charset="0"/>
                <a:sym typeface="Symbol"/>
              </a:rPr>
              <a:t> H</a:t>
            </a:r>
            <a:r>
              <a:rPr lang="en-US" altLang="zh-CN" sz="2000" i="1" baseline="-25000" dirty="0" smtClean="0">
                <a:latin typeface="Times New Roman" pitchFamily="18" charset="0"/>
                <a:cs typeface="Times New Roman" pitchFamily="18" charset="0"/>
                <a:sym typeface="Symbol"/>
              </a:rPr>
              <a:t>S </a:t>
            </a:r>
            <a:r>
              <a:rPr lang="zh-CN" altLang="en-US" sz="2000" dirty="0" smtClean="0">
                <a:latin typeface="Times New Roman" pitchFamily="18" charset="0"/>
                <a:cs typeface="Times New Roman" pitchFamily="18" charset="0"/>
                <a:sym typeface="Symbol"/>
              </a:rPr>
              <a:t>， </a:t>
            </a:r>
            <a:r>
              <a:rPr lang="en-US" altLang="zh-CN" sz="2000" i="1" dirty="0" smtClean="0">
                <a:latin typeface="Times New Roman" pitchFamily="18" charset="0"/>
                <a:cs typeface="Times New Roman" pitchFamily="18" charset="0"/>
                <a:sym typeface="Symbol"/>
              </a:rPr>
              <a:t>H</a:t>
            </a:r>
            <a:r>
              <a:rPr lang="en-US" altLang="zh-CN" sz="2000" i="1" baseline="-25000" dirty="0" smtClean="0">
                <a:latin typeface="Times New Roman" pitchFamily="18" charset="0"/>
                <a:cs typeface="Times New Roman" pitchFamily="18" charset="0"/>
                <a:sym typeface="Symbol"/>
              </a:rPr>
              <a:t>AS</a:t>
            </a:r>
            <a:r>
              <a:rPr lang="en-US" altLang="zh-CN" sz="2000" dirty="0" smtClean="0">
                <a:latin typeface="Times New Roman" pitchFamily="18" charset="0"/>
                <a:cs typeface="Times New Roman" pitchFamily="18" charset="0"/>
                <a:sym typeface="Symbol"/>
              </a:rPr>
              <a:t> </a:t>
            </a:r>
            <a:r>
              <a:rPr lang="zh-CN" altLang="en-US" sz="2000" dirty="0" smtClean="0">
                <a:latin typeface="Times New Roman" pitchFamily="18" charset="0"/>
                <a:cs typeface="Times New Roman" pitchFamily="18" charset="0"/>
                <a:sym typeface="Symbol"/>
              </a:rPr>
              <a:t>，</a:t>
            </a:r>
            <a:r>
              <a:rPr lang="en-US" altLang="zh-CN" sz="2000" i="1" dirty="0" smtClean="0">
                <a:latin typeface="Times New Roman" pitchFamily="18" charset="0"/>
                <a:cs typeface="Times New Roman" pitchFamily="18" charset="0"/>
                <a:sym typeface="Symbol"/>
              </a:rPr>
              <a:t>K</a:t>
            </a:r>
            <a:r>
              <a:rPr lang="en-US" altLang="zh-CN" sz="2000" dirty="0" smtClean="0">
                <a:latin typeface="Times New Roman" pitchFamily="18" charset="0"/>
                <a:cs typeface="Times New Roman" pitchFamily="18" charset="0"/>
                <a:sym typeface="Symbol"/>
              </a:rPr>
              <a:t>)</a:t>
            </a:r>
            <a:r>
              <a:rPr lang="zh-CN" altLang="en-US" sz="2000" dirty="0" smtClean="0">
                <a:latin typeface="Times New Roman" pitchFamily="18" charset="0"/>
                <a:cs typeface="Times New Roman" pitchFamily="18" charset="0"/>
                <a:sym typeface="Symbol"/>
              </a:rPr>
              <a:t>其中</a:t>
            </a:r>
            <a:r>
              <a:rPr lang="en-US" altLang="zh-CN" sz="2000" dirty="0" smtClean="0">
                <a:latin typeface="Times New Roman" pitchFamily="18" charset="0"/>
                <a:cs typeface="Times New Roman" pitchFamily="18" charset="0"/>
                <a:sym typeface="Symbol"/>
              </a:rPr>
              <a:t>K=(</a:t>
            </a:r>
            <a:r>
              <a:rPr lang="en-US" altLang="zh-CN" sz="2000" i="1" dirty="0" err="1" smtClean="0">
                <a:latin typeface="Times New Roman" pitchFamily="18" charset="0"/>
                <a:cs typeface="Times New Roman" pitchFamily="18" charset="0"/>
                <a:sym typeface="Symbol"/>
              </a:rPr>
              <a:t>r</a:t>
            </a:r>
            <a:r>
              <a:rPr lang="en-US" altLang="zh-CN" sz="2000" dirty="0" err="1" smtClean="0">
                <a:cs typeface="Times New Roman" pitchFamily="18" charset="0"/>
                <a:sym typeface="Symbol"/>
              </a:rPr>
              <a:t>x</a:t>
            </a:r>
            <a:r>
              <a:rPr lang="en-US" altLang="zh-CN" sz="2000" i="1" dirty="0" err="1" smtClean="0">
                <a:latin typeface="Times New Roman" pitchFamily="18" charset="0"/>
                <a:cs typeface="Times New Roman" pitchFamily="18" charset="0"/>
              </a:rPr>
              <a:t>PW</a:t>
            </a:r>
            <a:r>
              <a:rPr lang="en-US" altLang="zh-CN" sz="2000" i="1" baseline="-25000" dirty="0" err="1" smtClean="0">
                <a:latin typeface="Times New Roman" pitchFamily="18" charset="0"/>
                <a:cs typeface="Times New Roman" pitchFamily="18" charset="0"/>
              </a:rPr>
              <a:t>A</a:t>
            </a:r>
            <a:r>
              <a:rPr lang="en-US" altLang="zh-CN" sz="2000" dirty="0" smtClean="0">
                <a:latin typeface="Times New Roman" pitchFamily="18" charset="0"/>
                <a:cs typeface="Times New Roman" pitchFamily="18" charset="0"/>
                <a:sym typeface="Symbol"/>
              </a:rPr>
              <a:t>)</a:t>
            </a:r>
            <a:r>
              <a:rPr lang="en-US" altLang="zh-CN" sz="2000" dirty="0" err="1" smtClean="0">
                <a:cs typeface="Times New Roman" pitchFamily="18" charset="0"/>
                <a:sym typeface="Symbol"/>
              </a:rPr>
              <a:t>x</a:t>
            </a:r>
            <a:r>
              <a:rPr lang="en-US" altLang="zh-CN" sz="2000" i="1" dirty="0" err="1" smtClean="0">
                <a:latin typeface="Times New Roman" pitchFamily="18" charset="0"/>
                <a:cs typeface="Times New Roman" pitchFamily="18" charset="0"/>
                <a:sym typeface="Symbol"/>
              </a:rPr>
              <a:t>s</a:t>
            </a:r>
            <a:r>
              <a:rPr lang="en-US" altLang="zh-CN" sz="2000" dirty="0" err="1" smtClean="0">
                <a:cs typeface="Times New Roman" pitchFamily="18" charset="0"/>
                <a:sym typeface="Symbol"/>
              </a:rPr>
              <a:t>x</a:t>
            </a:r>
            <a:r>
              <a:rPr lang="en-US" altLang="zh-CN" sz="2000" i="1" dirty="0" err="1" smtClean="0">
                <a:latin typeface="Times New Roman" pitchFamily="18" charset="0"/>
                <a:cs typeface="Times New Roman" pitchFamily="18" charset="0"/>
                <a:sym typeface="Symbol"/>
              </a:rPr>
              <a:t>P</a:t>
            </a:r>
            <a:r>
              <a:rPr lang="en-US" altLang="zh-CN" sz="2000" i="1" baseline="-25000" dirty="0" err="1" smtClean="0">
                <a:latin typeface="Times New Roman" pitchFamily="18" charset="0"/>
                <a:cs typeface="Times New Roman" pitchFamily="18" charset="0"/>
                <a:sym typeface="Symbol"/>
              </a:rPr>
              <a:t>S</a:t>
            </a:r>
            <a:r>
              <a:rPr lang="en-US" altLang="zh-CN" sz="2000" dirty="0" smtClean="0">
                <a:latin typeface="Times New Roman" pitchFamily="18" charset="0"/>
                <a:cs typeface="Times New Roman" pitchFamily="18" charset="0"/>
                <a:sym typeface="Symbol"/>
              </a:rPr>
              <a:t>=(</a:t>
            </a:r>
            <a:r>
              <a:rPr lang="en-US" altLang="zh-CN" sz="2000" i="1" dirty="0" err="1" smtClean="0">
                <a:latin typeface="Times New Roman" pitchFamily="18" charset="0"/>
                <a:cs typeface="Times New Roman" pitchFamily="18" charset="0"/>
                <a:sym typeface="Symbol"/>
              </a:rPr>
              <a:t>s</a:t>
            </a:r>
            <a:r>
              <a:rPr lang="en-US" altLang="zh-CN" sz="2000" dirty="0" err="1" smtClean="0">
                <a:cs typeface="Times New Roman" pitchFamily="18" charset="0"/>
                <a:sym typeface="Symbol"/>
              </a:rPr>
              <a:t>x</a:t>
            </a:r>
            <a:r>
              <a:rPr lang="en-US" altLang="zh-CN" sz="2000" i="1" dirty="0" err="1" smtClean="0">
                <a:latin typeface="Times New Roman" pitchFamily="18" charset="0"/>
                <a:cs typeface="Times New Roman" pitchFamily="18" charset="0"/>
                <a:sym typeface="Symbol"/>
              </a:rPr>
              <a:t>d</a:t>
            </a:r>
            <a:r>
              <a:rPr lang="en-US" altLang="zh-CN" sz="2000" i="1" baseline="-25000" dirty="0" err="1" smtClean="0">
                <a:latin typeface="Times New Roman" pitchFamily="18" charset="0"/>
                <a:cs typeface="Times New Roman" pitchFamily="18" charset="0"/>
                <a:sym typeface="Symbol"/>
              </a:rPr>
              <a:t>S</a:t>
            </a:r>
            <a:r>
              <a:rPr lang="en-US" altLang="zh-CN" sz="2000" dirty="0" smtClean="0">
                <a:latin typeface="Times New Roman" pitchFamily="18" charset="0"/>
                <a:cs typeface="Times New Roman" pitchFamily="18" charset="0"/>
                <a:sym typeface="Symbol"/>
              </a:rPr>
              <a:t>)</a:t>
            </a:r>
            <a:r>
              <a:rPr lang="en-US" altLang="zh-CN" sz="2000" i="1" dirty="0" smtClean="0">
                <a:latin typeface="Times New Roman" pitchFamily="18" charset="0"/>
                <a:cs typeface="Times New Roman" pitchFamily="18" charset="0"/>
                <a:sym typeface="Symbol"/>
              </a:rPr>
              <a:t> </a:t>
            </a:r>
            <a:r>
              <a:rPr lang="en-US" altLang="zh-CN" sz="2000" dirty="0" err="1" smtClean="0">
                <a:cs typeface="Times New Roman" pitchFamily="18" charset="0"/>
                <a:sym typeface="Symbol"/>
              </a:rPr>
              <a:t>x</a:t>
            </a:r>
            <a:r>
              <a:rPr lang="en-US" altLang="zh-CN" sz="2000" i="1" dirty="0" err="1" smtClean="0">
                <a:latin typeface="Times New Roman" pitchFamily="18" charset="0"/>
                <a:cs typeface="Times New Roman" pitchFamily="18" charset="0"/>
                <a:sym typeface="Symbol"/>
              </a:rPr>
              <a:t>r</a:t>
            </a:r>
            <a:r>
              <a:rPr lang="en-US" altLang="zh-CN" sz="2000" dirty="0" err="1" smtClean="0">
                <a:cs typeface="Times New Roman" pitchFamily="18" charset="0"/>
                <a:sym typeface="Symbol"/>
              </a:rPr>
              <a:t>x</a:t>
            </a:r>
            <a:r>
              <a:rPr lang="en-US" altLang="zh-CN" sz="2000" i="1" dirty="0" err="1" smtClean="0">
                <a:latin typeface="Times New Roman" pitchFamily="18" charset="0"/>
                <a:cs typeface="Times New Roman" pitchFamily="18" charset="0"/>
              </a:rPr>
              <a:t>U</a:t>
            </a:r>
            <a:r>
              <a:rPr lang="en-US" altLang="zh-CN" sz="2000" i="1" baseline="-25000" dirty="0" err="1" smtClean="0">
                <a:latin typeface="Times New Roman" pitchFamily="18" charset="0"/>
                <a:cs typeface="Times New Roman" pitchFamily="18" charset="0"/>
              </a:rPr>
              <a:t>A</a:t>
            </a:r>
            <a:r>
              <a:rPr lang="en-US" altLang="zh-CN" sz="2000" dirty="0" smtClean="0">
                <a:latin typeface="Times New Roman" pitchFamily="18" charset="0"/>
                <a:cs typeface="Times New Roman" pitchFamily="18" charset="0"/>
                <a:sym typeface="Symbol"/>
              </a:rPr>
              <a:t>=</a:t>
            </a:r>
            <a:r>
              <a:rPr lang="en-US" altLang="zh-CN" sz="2000" i="1" dirty="0" err="1" smtClean="0">
                <a:latin typeface="Times New Roman" pitchFamily="18" charset="0"/>
                <a:cs typeface="Times New Roman" pitchFamily="18" charset="0"/>
                <a:sym typeface="Symbol"/>
              </a:rPr>
              <a:t>r</a:t>
            </a:r>
            <a:r>
              <a:rPr lang="en-US" altLang="zh-CN" sz="2000" dirty="0" err="1" smtClean="0">
                <a:cs typeface="Times New Roman" pitchFamily="18" charset="0"/>
                <a:sym typeface="Symbol"/>
              </a:rPr>
              <a:t>x</a:t>
            </a:r>
            <a:r>
              <a:rPr lang="en-US" altLang="zh-CN" sz="2000" i="1" dirty="0" smtClean="0">
                <a:latin typeface="Times New Roman" pitchFamily="18" charset="0"/>
                <a:cs typeface="Times New Roman" pitchFamily="18" charset="0"/>
                <a:sym typeface="Symbol"/>
              </a:rPr>
              <a:t> </a:t>
            </a:r>
            <a:r>
              <a:rPr lang="en-US" altLang="zh-CN" sz="2000" i="1" dirty="0" err="1" smtClean="0">
                <a:latin typeface="Times New Roman" pitchFamily="18" charset="0"/>
                <a:cs typeface="Times New Roman" pitchFamily="18" charset="0"/>
                <a:sym typeface="Symbol"/>
              </a:rPr>
              <a:t>s</a:t>
            </a:r>
            <a:r>
              <a:rPr lang="en-US" altLang="zh-CN" sz="2000" dirty="0" err="1" smtClean="0">
                <a:cs typeface="Times New Roman" pitchFamily="18" charset="0"/>
                <a:sym typeface="Symbol"/>
              </a:rPr>
              <a:t>x</a:t>
            </a:r>
            <a:r>
              <a:rPr lang="en-US" altLang="zh-CN" sz="2000" i="1" dirty="0" err="1" smtClean="0">
                <a:latin typeface="Times New Roman" pitchFamily="18" charset="0"/>
                <a:cs typeface="Times New Roman" pitchFamily="18" charset="0"/>
                <a:sym typeface="Symbol"/>
              </a:rPr>
              <a:t>d</a:t>
            </a:r>
            <a:r>
              <a:rPr lang="en-US" altLang="zh-CN" sz="2000" i="1" baseline="-25000" dirty="0" err="1" smtClean="0">
                <a:latin typeface="Times New Roman" pitchFamily="18" charset="0"/>
                <a:cs typeface="Times New Roman" pitchFamily="18" charset="0"/>
                <a:sym typeface="Symbol"/>
              </a:rPr>
              <a:t>S</a:t>
            </a:r>
            <a:r>
              <a:rPr lang="en-US" altLang="zh-CN" sz="2000" dirty="0" err="1" smtClean="0">
                <a:cs typeface="Times New Roman" pitchFamily="18" charset="0"/>
                <a:sym typeface="Symbol"/>
              </a:rPr>
              <a:t>x</a:t>
            </a:r>
            <a:r>
              <a:rPr lang="en-US" altLang="zh-CN" sz="2000" i="1" dirty="0" err="1" smtClean="0">
                <a:latin typeface="Times New Roman" pitchFamily="18" charset="0"/>
                <a:cs typeface="Times New Roman" pitchFamily="18" charset="0"/>
              </a:rPr>
              <a:t>PW</a:t>
            </a:r>
            <a:r>
              <a:rPr lang="en-US" altLang="zh-CN" sz="2000" i="1" baseline="-25000" dirty="0" err="1" smtClean="0">
                <a:latin typeface="Times New Roman" pitchFamily="18" charset="0"/>
                <a:cs typeface="Times New Roman" pitchFamily="18" charset="0"/>
              </a:rPr>
              <a:t>A</a:t>
            </a:r>
            <a:r>
              <a:rPr lang="en-US" altLang="zh-CN" sz="2000" dirty="0" err="1" smtClean="0">
                <a:cs typeface="Times New Roman" pitchFamily="18" charset="0"/>
                <a:sym typeface="Symbol"/>
              </a:rPr>
              <a:t>x</a:t>
            </a:r>
            <a:r>
              <a:rPr lang="en-US" altLang="zh-CN" sz="2000" i="1" dirty="0" err="1" smtClean="0">
                <a:latin typeface="Times New Roman" pitchFamily="18" charset="0"/>
                <a:cs typeface="Times New Roman" pitchFamily="18" charset="0"/>
                <a:sym typeface="Symbol"/>
              </a:rPr>
              <a:t>P</a:t>
            </a:r>
            <a:endParaRPr lang="zh-CN" altLang="en-US" sz="2000" dirty="0">
              <a:latin typeface="Times New Roman" pitchFamily="18" charset="0"/>
              <a:cs typeface="Times New Roman" pitchFamily="18" charset="0"/>
              <a:sym typeface="Symbol"/>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7.5 </a:t>
            </a:r>
            <a:r>
              <a:rPr lang="zh-CN" altLang="en-US" dirty="0" smtClean="0"/>
              <a:t>身份识别技术</a:t>
            </a:r>
            <a:endParaRPr lang="zh-CN" altLang="en-US" dirty="0"/>
          </a:p>
        </p:txBody>
      </p:sp>
      <p:sp>
        <p:nvSpPr>
          <p:cNvPr id="4" name="灯片编号占位符 3"/>
          <p:cNvSpPr>
            <a:spLocks noGrp="1"/>
          </p:cNvSpPr>
          <p:nvPr>
            <p:ph type="sldNum" sz="quarter" idx="12"/>
          </p:nvPr>
        </p:nvSpPr>
        <p:spPr>
          <a:xfrm>
            <a:off x="7391400" y="6477000"/>
            <a:ext cx="1295400" cy="304800"/>
          </a:xfrm>
        </p:spPr>
        <p:txBody>
          <a:bodyPr/>
          <a:lstStyle/>
          <a:p>
            <a:pPr>
              <a:defRPr/>
            </a:pPr>
            <a:fld id="{896E1043-1F2A-4C9B-855A-0B3264F68AF7}" type="slidenum">
              <a:rPr lang="en-US" altLang="zh-CN" smtClean="0"/>
              <a:pPr>
                <a:defRPr/>
              </a:pPr>
              <a:t>48</a:t>
            </a:fld>
            <a:r>
              <a:rPr lang="en-US" altLang="zh-CN" dirty="0" smtClean="0"/>
              <a:t>/</a:t>
            </a:r>
            <a:endParaRPr lang="en-US" altLang="zh-CN" dirty="0"/>
          </a:p>
        </p:txBody>
      </p:sp>
      <p:sp>
        <p:nvSpPr>
          <p:cNvPr id="5" name="标题 1"/>
          <p:cNvSpPr txBox="1">
            <a:spLocks/>
          </p:cNvSpPr>
          <p:nvPr/>
        </p:nvSpPr>
        <p:spPr bwMode="auto">
          <a:xfrm>
            <a:off x="533400" y="0"/>
            <a:ext cx="7696200" cy="304800"/>
          </a:xfrm>
          <a:prstGeom prst="rect">
            <a:avLst/>
          </a:prstGeom>
          <a:solidFill>
            <a:schemeClr val="accent5"/>
          </a:solidFill>
          <a:ln w="9525">
            <a:noFill/>
            <a:miter lim="800000"/>
            <a:headEnd/>
            <a:tailEnd/>
          </a:ln>
        </p:spPr>
        <p:txBody>
          <a:bodyPr vert="horz" wrap="square" lIns="91440" tIns="45720" rIns="91440" bIns="45720" numCol="1" anchor="b" anchorCtr="0" compatLnSpc="1">
            <a:prstTxWarp prst="textNoShape">
              <a:avLst/>
            </a:prstTxWarp>
          </a:bodyPr>
          <a:lstStyle/>
          <a:p>
            <a:pPr algn="l" eaLnBrk="0" hangingPunct="0">
              <a:defRPr/>
            </a:pPr>
            <a:r>
              <a:rPr lang="zh-CN" altLang="en-US" sz="1800" kern="0" dirty="0" smtClean="0">
                <a:solidFill>
                  <a:srgbClr val="004C00"/>
                </a:solidFill>
                <a:effectLst>
                  <a:outerShdw blurRad="38100" dist="38100" dir="2700000" algn="tl">
                    <a:srgbClr val="000000">
                      <a:alpha val="43137"/>
                    </a:srgbClr>
                  </a:outerShdw>
                </a:effectLst>
                <a:latin typeface="+mj-lt"/>
                <a:ea typeface="+mj-ea"/>
                <a:cs typeface="+mj-cs"/>
              </a:rPr>
              <a:t>第七章 密码协议：</a:t>
            </a:r>
            <a:r>
              <a:rPr lang="en-US" altLang="zh-CN" sz="1800" kern="0" dirty="0" smtClean="0">
                <a:solidFill>
                  <a:srgbClr val="004C00"/>
                </a:solidFill>
                <a:effectLst>
                  <a:outerShdw blurRad="38100" dist="38100" dir="2700000" algn="tl">
                    <a:srgbClr val="000000">
                      <a:alpha val="43137"/>
                    </a:srgbClr>
                  </a:outerShdw>
                </a:effectLst>
                <a:latin typeface="+mj-lt"/>
                <a:ea typeface="+mj-ea"/>
                <a:cs typeface="+mj-cs"/>
              </a:rPr>
              <a:t>7.5 </a:t>
            </a:r>
            <a:r>
              <a:rPr lang="zh-CN" altLang="en-US" sz="1800" kern="0" dirty="0" smtClean="0">
                <a:solidFill>
                  <a:srgbClr val="004C00"/>
                </a:solidFill>
                <a:effectLst>
                  <a:outerShdw blurRad="38100" dist="38100" dir="2700000" algn="tl">
                    <a:srgbClr val="000000">
                      <a:alpha val="43137"/>
                    </a:srgbClr>
                  </a:outerShdw>
                </a:effectLst>
                <a:latin typeface="+mj-lt"/>
                <a:ea typeface="+mj-ea"/>
                <a:cs typeface="+mj-cs"/>
              </a:rPr>
              <a:t>身份识别技术</a:t>
            </a:r>
          </a:p>
        </p:txBody>
      </p:sp>
      <p:sp>
        <p:nvSpPr>
          <p:cNvPr id="8" name="内容占位符 7"/>
          <p:cNvSpPr>
            <a:spLocks noGrp="1"/>
          </p:cNvSpPr>
          <p:nvPr>
            <p:ph idx="1"/>
          </p:nvPr>
        </p:nvSpPr>
        <p:spPr>
          <a:xfrm>
            <a:off x="457200" y="990600"/>
            <a:ext cx="8534400" cy="5486400"/>
          </a:xfrm>
        </p:spPr>
        <p:txBody>
          <a:bodyPr/>
          <a:lstStyle/>
          <a:p>
            <a:pPr eaLnBrk="1" hangingPunct="1">
              <a:lnSpc>
                <a:spcPct val="100000"/>
              </a:lnSpc>
            </a:pPr>
            <a:r>
              <a:rPr lang="zh-CN" altLang="en-US" sz="2400" dirty="0" smtClean="0"/>
              <a:t>在很多情况下，用户都需证明自己的身份</a:t>
            </a:r>
          </a:p>
          <a:p>
            <a:pPr lvl="1" eaLnBrk="1" hangingPunct="1">
              <a:lnSpc>
                <a:spcPct val="100000"/>
              </a:lnSpc>
            </a:pPr>
            <a:r>
              <a:rPr lang="zh-CN" altLang="en-US" sz="2000" dirty="0" smtClean="0"/>
              <a:t>如登录计算机系统</a:t>
            </a:r>
          </a:p>
          <a:p>
            <a:pPr lvl="1" eaLnBrk="1" hangingPunct="1">
              <a:lnSpc>
                <a:spcPct val="100000"/>
              </a:lnSpc>
            </a:pPr>
            <a:r>
              <a:rPr lang="zh-CN" altLang="en-US" sz="2000" dirty="0" smtClean="0"/>
              <a:t>存取电子银行中的账目数据库</a:t>
            </a:r>
          </a:p>
          <a:p>
            <a:pPr lvl="1" eaLnBrk="1" hangingPunct="1">
              <a:lnSpc>
                <a:spcPct val="100000"/>
              </a:lnSpc>
            </a:pPr>
            <a:r>
              <a:rPr lang="zh-CN" altLang="en-US" sz="2000" dirty="0" smtClean="0"/>
              <a:t>从自动出纳机</a:t>
            </a:r>
            <a:r>
              <a:rPr lang="en-US" altLang="zh-CN" sz="2000" dirty="0" smtClean="0"/>
              <a:t>ATM(automatic teller machine)</a:t>
            </a:r>
            <a:r>
              <a:rPr lang="zh-CN" altLang="en-US" sz="2000" dirty="0" smtClean="0"/>
              <a:t>取款等</a:t>
            </a:r>
          </a:p>
          <a:p>
            <a:pPr eaLnBrk="1" hangingPunct="1">
              <a:lnSpc>
                <a:spcPct val="100000"/>
              </a:lnSpc>
            </a:pPr>
            <a:r>
              <a:rPr lang="zh-CN" altLang="en-US" sz="2400" dirty="0" smtClean="0"/>
              <a:t>传统的方法</a:t>
            </a:r>
          </a:p>
          <a:p>
            <a:pPr lvl="1" eaLnBrk="1" hangingPunct="1">
              <a:lnSpc>
                <a:spcPct val="100000"/>
              </a:lnSpc>
            </a:pPr>
            <a:r>
              <a:rPr lang="zh-CN" altLang="en-US" sz="2000" dirty="0" smtClean="0"/>
              <a:t>使用通行字</a:t>
            </a:r>
            <a:r>
              <a:rPr lang="en-US" altLang="zh-CN" sz="2000" dirty="0" smtClean="0"/>
              <a:t>(</a:t>
            </a:r>
            <a:r>
              <a:rPr lang="zh-CN" altLang="en-US" sz="2000" dirty="0" smtClean="0"/>
              <a:t>口令</a:t>
            </a:r>
            <a:r>
              <a:rPr lang="en-US" altLang="zh-CN" sz="2000" dirty="0" smtClean="0"/>
              <a:t>)</a:t>
            </a:r>
          </a:p>
          <a:p>
            <a:pPr lvl="1" eaLnBrk="1" hangingPunct="1">
              <a:lnSpc>
                <a:spcPct val="100000"/>
              </a:lnSpc>
            </a:pPr>
            <a:r>
              <a:rPr lang="zh-CN" altLang="en-US" sz="2000" dirty="0" smtClean="0"/>
              <a:t>个人身份识别号</a:t>
            </a:r>
            <a:r>
              <a:rPr lang="en-US" altLang="zh-CN" sz="2000" dirty="0" smtClean="0"/>
              <a:t>PIN(personal identification number)</a:t>
            </a:r>
            <a:r>
              <a:rPr lang="zh-CN" altLang="en-US" sz="2000" dirty="0" smtClean="0"/>
              <a:t>来证明自己的身份</a:t>
            </a:r>
          </a:p>
          <a:p>
            <a:pPr lvl="1" eaLnBrk="1" hangingPunct="1">
              <a:lnSpc>
                <a:spcPct val="100000"/>
              </a:lnSpc>
            </a:pPr>
            <a:r>
              <a:rPr lang="zh-CN" altLang="en-US" sz="2000" dirty="0" smtClean="0">
                <a:solidFill>
                  <a:srgbClr val="0000FF"/>
                </a:solidFill>
              </a:rPr>
              <a:t>这些方法的缺点是检验用户通行字或</a:t>
            </a:r>
            <a:r>
              <a:rPr lang="en-US" altLang="zh-CN" sz="2000" dirty="0" smtClean="0">
                <a:solidFill>
                  <a:srgbClr val="0000FF"/>
                </a:solidFill>
              </a:rPr>
              <a:t>PIN</a:t>
            </a:r>
            <a:r>
              <a:rPr lang="zh-CN" altLang="en-US" sz="2000" dirty="0" smtClean="0">
                <a:solidFill>
                  <a:srgbClr val="0000FF"/>
                </a:solidFill>
              </a:rPr>
              <a:t>的人或系统可使用用户的通行字或</a:t>
            </a:r>
            <a:r>
              <a:rPr lang="en-US" altLang="zh-CN" sz="2000" dirty="0" smtClean="0">
                <a:solidFill>
                  <a:srgbClr val="0000FF"/>
                </a:solidFill>
              </a:rPr>
              <a:t>PIN</a:t>
            </a:r>
            <a:r>
              <a:rPr lang="zh-CN" altLang="en-US" sz="2000" dirty="0" smtClean="0">
                <a:solidFill>
                  <a:srgbClr val="0000FF"/>
                </a:solidFill>
              </a:rPr>
              <a:t>冒充用户</a:t>
            </a:r>
            <a:endParaRPr lang="zh-CN" altLang="en-US" sz="2000" dirty="0" smtClean="0"/>
          </a:p>
          <a:p>
            <a:pPr eaLnBrk="1" hangingPunct="1">
              <a:lnSpc>
                <a:spcPct val="100000"/>
              </a:lnSpc>
            </a:pPr>
            <a:r>
              <a:rPr lang="zh-CN" altLang="en-US" sz="2400" dirty="0" smtClean="0"/>
              <a:t>身份的零知识证明技术</a:t>
            </a:r>
          </a:p>
          <a:p>
            <a:pPr lvl="1" eaLnBrk="1" hangingPunct="1">
              <a:lnSpc>
                <a:spcPct val="100000"/>
              </a:lnSpc>
            </a:pPr>
            <a:r>
              <a:rPr lang="zh-CN" altLang="en-US" sz="2000" dirty="0" smtClean="0"/>
              <a:t>使用户在不泄露自己的通行字或</a:t>
            </a:r>
            <a:r>
              <a:rPr lang="en-US" altLang="zh-CN" sz="2000" dirty="0" smtClean="0"/>
              <a:t>PIN</a:t>
            </a:r>
            <a:r>
              <a:rPr lang="zh-CN" altLang="en-US" sz="2000" dirty="0" smtClean="0"/>
              <a:t>的情况下向他人证实自己的身份</a:t>
            </a:r>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7.5.1 </a:t>
            </a:r>
            <a:r>
              <a:rPr lang="zh-CN" altLang="en-US" dirty="0" smtClean="0"/>
              <a:t>交互证明系统</a:t>
            </a:r>
            <a:endParaRPr lang="zh-CN" altLang="en-US" dirty="0"/>
          </a:p>
        </p:txBody>
      </p:sp>
      <p:sp>
        <p:nvSpPr>
          <p:cNvPr id="4" name="灯片编号占位符 3"/>
          <p:cNvSpPr>
            <a:spLocks noGrp="1"/>
          </p:cNvSpPr>
          <p:nvPr>
            <p:ph type="sldNum" sz="quarter" idx="12"/>
          </p:nvPr>
        </p:nvSpPr>
        <p:spPr>
          <a:xfrm>
            <a:off x="7391400" y="6477000"/>
            <a:ext cx="1295400" cy="304800"/>
          </a:xfrm>
        </p:spPr>
        <p:txBody>
          <a:bodyPr/>
          <a:lstStyle/>
          <a:p>
            <a:pPr>
              <a:defRPr/>
            </a:pPr>
            <a:fld id="{896E1043-1F2A-4C9B-855A-0B3264F68AF7}" type="slidenum">
              <a:rPr lang="en-US" altLang="zh-CN" smtClean="0"/>
              <a:pPr>
                <a:defRPr/>
              </a:pPr>
              <a:t>49</a:t>
            </a:fld>
            <a:r>
              <a:rPr lang="en-US" altLang="zh-CN" dirty="0" smtClean="0"/>
              <a:t>/</a:t>
            </a:r>
            <a:endParaRPr lang="en-US" altLang="zh-CN" dirty="0"/>
          </a:p>
        </p:txBody>
      </p:sp>
      <p:sp>
        <p:nvSpPr>
          <p:cNvPr id="5" name="标题 1"/>
          <p:cNvSpPr txBox="1">
            <a:spLocks/>
          </p:cNvSpPr>
          <p:nvPr/>
        </p:nvSpPr>
        <p:spPr bwMode="auto">
          <a:xfrm>
            <a:off x="533400" y="0"/>
            <a:ext cx="7696200" cy="304800"/>
          </a:xfrm>
          <a:prstGeom prst="rect">
            <a:avLst/>
          </a:prstGeom>
          <a:solidFill>
            <a:schemeClr val="accent5"/>
          </a:solidFill>
          <a:ln w="9525">
            <a:noFill/>
            <a:miter lim="800000"/>
            <a:headEnd/>
            <a:tailEnd/>
          </a:ln>
        </p:spPr>
        <p:txBody>
          <a:bodyPr vert="horz" wrap="square" lIns="91440" tIns="45720" rIns="91440" bIns="45720" numCol="1" anchor="b" anchorCtr="0" compatLnSpc="1">
            <a:prstTxWarp prst="textNoShape">
              <a:avLst/>
            </a:prstTxWarp>
          </a:bodyPr>
          <a:lstStyle/>
          <a:p>
            <a:pPr algn="l" eaLnBrk="0" hangingPunct="0">
              <a:defRPr/>
            </a:pPr>
            <a:r>
              <a:rPr lang="zh-CN" altLang="en-US" sz="1800" kern="0" dirty="0" smtClean="0">
                <a:solidFill>
                  <a:srgbClr val="004C00"/>
                </a:solidFill>
                <a:effectLst>
                  <a:outerShdw blurRad="38100" dist="38100" dir="2700000" algn="tl">
                    <a:srgbClr val="000000">
                      <a:alpha val="43137"/>
                    </a:srgbClr>
                  </a:outerShdw>
                </a:effectLst>
                <a:latin typeface="+mj-lt"/>
                <a:ea typeface="+mj-ea"/>
                <a:cs typeface="+mj-cs"/>
              </a:rPr>
              <a:t>第七章 密码协议：</a:t>
            </a:r>
            <a:r>
              <a:rPr lang="en-US" altLang="zh-CN" sz="1800" kern="0" dirty="0" smtClean="0">
                <a:solidFill>
                  <a:srgbClr val="004C00"/>
                </a:solidFill>
                <a:effectLst>
                  <a:outerShdw blurRad="38100" dist="38100" dir="2700000" algn="tl">
                    <a:srgbClr val="000000">
                      <a:alpha val="43137"/>
                    </a:srgbClr>
                  </a:outerShdw>
                </a:effectLst>
                <a:latin typeface="+mj-lt"/>
                <a:ea typeface="+mj-ea"/>
                <a:cs typeface="+mj-cs"/>
              </a:rPr>
              <a:t>7.5 </a:t>
            </a:r>
            <a:r>
              <a:rPr lang="zh-CN" altLang="en-US" sz="1800" kern="0" dirty="0" smtClean="0">
                <a:solidFill>
                  <a:srgbClr val="004C00"/>
                </a:solidFill>
                <a:effectLst>
                  <a:outerShdw blurRad="38100" dist="38100" dir="2700000" algn="tl">
                    <a:srgbClr val="000000">
                      <a:alpha val="43137"/>
                    </a:srgbClr>
                  </a:outerShdw>
                </a:effectLst>
                <a:latin typeface="+mj-lt"/>
                <a:ea typeface="+mj-ea"/>
                <a:cs typeface="+mj-cs"/>
              </a:rPr>
              <a:t>身份识别技术</a:t>
            </a:r>
          </a:p>
        </p:txBody>
      </p:sp>
      <p:sp>
        <p:nvSpPr>
          <p:cNvPr id="8" name="内容占位符 7"/>
          <p:cNvSpPr>
            <a:spLocks noGrp="1"/>
          </p:cNvSpPr>
          <p:nvPr>
            <p:ph idx="1"/>
          </p:nvPr>
        </p:nvSpPr>
        <p:spPr>
          <a:xfrm>
            <a:off x="457200" y="990600"/>
            <a:ext cx="8534400" cy="5486400"/>
          </a:xfrm>
        </p:spPr>
        <p:txBody>
          <a:bodyPr/>
          <a:lstStyle/>
          <a:p>
            <a:pPr eaLnBrk="1" hangingPunct="1">
              <a:lnSpc>
                <a:spcPct val="110000"/>
              </a:lnSpc>
            </a:pPr>
            <a:r>
              <a:rPr lang="zh-CN" altLang="en-US" dirty="0" smtClean="0"/>
              <a:t>交互证明系统由两方参与，分别称为</a:t>
            </a:r>
          </a:p>
          <a:p>
            <a:pPr lvl="1" eaLnBrk="1" hangingPunct="1">
              <a:lnSpc>
                <a:spcPct val="110000"/>
              </a:lnSpc>
            </a:pPr>
            <a:r>
              <a:rPr lang="zh-CN" altLang="en-US" sz="2000" dirty="0" smtClean="0">
                <a:solidFill>
                  <a:srgbClr val="0000FF"/>
                </a:solidFill>
              </a:rPr>
              <a:t>证明者</a:t>
            </a:r>
            <a:r>
              <a:rPr lang="en-US" altLang="zh-CN" sz="2000" dirty="0" smtClean="0"/>
              <a:t>(</a:t>
            </a:r>
            <a:r>
              <a:rPr lang="en-US" altLang="zh-CN" sz="2000" dirty="0" err="1" smtClean="0"/>
              <a:t>prover</a:t>
            </a:r>
            <a:r>
              <a:rPr lang="zh-CN" altLang="en-US" sz="2000" dirty="0" smtClean="0"/>
              <a:t>，简记为</a:t>
            </a:r>
            <a:r>
              <a:rPr lang="en-US" altLang="zh-CN" sz="2000" dirty="0" smtClean="0"/>
              <a:t>P)</a:t>
            </a:r>
            <a:r>
              <a:rPr lang="zh-CN" altLang="en-US" sz="2000" dirty="0" smtClean="0"/>
              <a:t>和</a:t>
            </a:r>
            <a:r>
              <a:rPr lang="zh-CN" altLang="en-US" sz="2000" dirty="0" smtClean="0">
                <a:solidFill>
                  <a:srgbClr val="0000FF"/>
                </a:solidFill>
              </a:rPr>
              <a:t>验证者</a:t>
            </a:r>
            <a:r>
              <a:rPr lang="en-US" altLang="zh-CN" sz="2000" dirty="0" smtClean="0"/>
              <a:t>(verifier</a:t>
            </a:r>
            <a:r>
              <a:rPr lang="zh-CN" altLang="en-US" sz="2000" dirty="0" smtClean="0"/>
              <a:t>，简记为</a:t>
            </a:r>
            <a:r>
              <a:rPr lang="en-US" altLang="zh-CN" sz="2000" dirty="0" smtClean="0"/>
              <a:t>V)</a:t>
            </a:r>
          </a:p>
          <a:p>
            <a:pPr lvl="1" eaLnBrk="1" hangingPunct="1">
              <a:lnSpc>
                <a:spcPct val="110000"/>
              </a:lnSpc>
            </a:pPr>
            <a:r>
              <a:rPr lang="zh-CN" altLang="en-US" sz="2000" dirty="0" smtClean="0"/>
              <a:t>其中</a:t>
            </a:r>
            <a:r>
              <a:rPr lang="en-US" altLang="zh-CN" sz="2000" dirty="0" smtClean="0"/>
              <a:t>P</a:t>
            </a:r>
            <a:r>
              <a:rPr lang="zh-CN" altLang="en-US" sz="2000" dirty="0" smtClean="0"/>
              <a:t>知道某一秘密（如公钥密码体制的秘密钥或一平方剩余</a:t>
            </a:r>
            <a:r>
              <a:rPr lang="en-US" altLang="zh-CN" sz="2000" dirty="0" smtClean="0"/>
              <a:t>x</a:t>
            </a:r>
            <a:r>
              <a:rPr lang="zh-CN" altLang="en-US" sz="2000" dirty="0" smtClean="0"/>
              <a:t>的平方根），</a:t>
            </a:r>
            <a:r>
              <a:rPr lang="en-US" altLang="zh-CN" sz="2000" dirty="0" smtClean="0"/>
              <a:t>P</a:t>
            </a:r>
            <a:r>
              <a:rPr lang="zh-CN" altLang="en-US" sz="2000" dirty="0" smtClean="0"/>
              <a:t>希望使</a:t>
            </a:r>
            <a:r>
              <a:rPr lang="en-US" altLang="zh-CN" sz="2000" dirty="0" smtClean="0"/>
              <a:t>V</a:t>
            </a:r>
            <a:r>
              <a:rPr lang="zh-CN" altLang="en-US" sz="2000" dirty="0" smtClean="0"/>
              <a:t>相信自己的确掌握这一秘密</a:t>
            </a:r>
          </a:p>
          <a:p>
            <a:pPr eaLnBrk="1" hangingPunct="1">
              <a:lnSpc>
                <a:spcPct val="110000"/>
              </a:lnSpc>
            </a:pPr>
            <a:r>
              <a:rPr lang="zh-CN" altLang="en-US" dirty="0" smtClean="0">
                <a:solidFill>
                  <a:srgbClr val="0000FF"/>
                </a:solidFill>
              </a:rPr>
              <a:t>交互证明由若干轮组成</a:t>
            </a:r>
            <a:endParaRPr lang="zh-CN" altLang="en-US" dirty="0" smtClean="0"/>
          </a:p>
          <a:p>
            <a:pPr lvl="1" eaLnBrk="1" hangingPunct="1">
              <a:lnSpc>
                <a:spcPct val="110000"/>
              </a:lnSpc>
            </a:pPr>
            <a:r>
              <a:rPr lang="zh-CN" altLang="en-US" sz="2000" dirty="0" smtClean="0"/>
              <a:t>在每一轮，</a:t>
            </a:r>
            <a:r>
              <a:rPr lang="en-US" altLang="zh-CN" sz="2000" dirty="0" smtClean="0"/>
              <a:t>P</a:t>
            </a:r>
            <a:r>
              <a:rPr lang="zh-CN" altLang="en-US" sz="2000" dirty="0" smtClean="0"/>
              <a:t>和</a:t>
            </a:r>
            <a:r>
              <a:rPr lang="en-US" altLang="zh-CN" sz="2000" dirty="0" smtClean="0"/>
              <a:t>V</a:t>
            </a:r>
            <a:r>
              <a:rPr lang="zh-CN" altLang="en-US" sz="2000" dirty="0" smtClean="0"/>
              <a:t>可能需根据从对方收到的消息和自己计算的某个结果向对方发送消息</a:t>
            </a:r>
          </a:p>
          <a:p>
            <a:pPr lvl="1" eaLnBrk="1" hangingPunct="1">
              <a:lnSpc>
                <a:spcPct val="110000"/>
              </a:lnSpc>
            </a:pPr>
            <a:r>
              <a:rPr lang="zh-CN" altLang="en-US" sz="2000" dirty="0" smtClean="0"/>
              <a:t>比较典型的方式是在每轮</a:t>
            </a:r>
            <a:r>
              <a:rPr lang="en-US" altLang="zh-CN" sz="2000" dirty="0" smtClean="0"/>
              <a:t>V</a:t>
            </a:r>
            <a:r>
              <a:rPr lang="zh-CN" altLang="en-US" sz="2000" dirty="0" smtClean="0"/>
              <a:t>都向</a:t>
            </a:r>
            <a:r>
              <a:rPr lang="en-US" altLang="zh-CN" sz="2000" dirty="0" smtClean="0"/>
              <a:t>P</a:t>
            </a:r>
            <a:r>
              <a:rPr lang="zh-CN" altLang="en-US" sz="2000" dirty="0" smtClean="0"/>
              <a:t>发出一询问，</a:t>
            </a:r>
            <a:r>
              <a:rPr lang="en-US" altLang="zh-CN" sz="2000" dirty="0" smtClean="0"/>
              <a:t>P</a:t>
            </a:r>
            <a:r>
              <a:rPr lang="zh-CN" altLang="en-US" sz="2000" dirty="0" smtClean="0"/>
              <a:t>向</a:t>
            </a:r>
            <a:r>
              <a:rPr lang="en-US" altLang="zh-CN" sz="2000" dirty="0" smtClean="0"/>
              <a:t>V</a:t>
            </a:r>
            <a:r>
              <a:rPr lang="zh-CN" altLang="en-US" sz="2000" dirty="0" smtClean="0"/>
              <a:t>做出一应答</a:t>
            </a:r>
          </a:p>
          <a:p>
            <a:pPr lvl="1" eaLnBrk="1" hangingPunct="1">
              <a:lnSpc>
                <a:spcPct val="110000"/>
              </a:lnSpc>
            </a:pPr>
            <a:r>
              <a:rPr lang="zh-CN" altLang="en-US" sz="2000" dirty="0" smtClean="0"/>
              <a:t>所有轮执行完后，</a:t>
            </a:r>
            <a:r>
              <a:rPr lang="en-US" altLang="zh-CN" sz="2000" dirty="0" smtClean="0"/>
              <a:t>V</a:t>
            </a:r>
            <a:r>
              <a:rPr lang="zh-CN" altLang="en-US" sz="2000" dirty="0" smtClean="0"/>
              <a:t>根据</a:t>
            </a:r>
            <a:r>
              <a:rPr lang="en-US" altLang="zh-CN" sz="2000" dirty="0" smtClean="0"/>
              <a:t>P</a:t>
            </a:r>
            <a:r>
              <a:rPr lang="zh-CN" altLang="en-US" sz="2000" dirty="0" smtClean="0"/>
              <a:t>是否在每一轮对自己发出的询问都能正确应答，以决定是否接受</a:t>
            </a:r>
            <a:r>
              <a:rPr lang="en-US" altLang="zh-CN" sz="2000" dirty="0" smtClean="0"/>
              <a:t>P</a:t>
            </a:r>
            <a:r>
              <a:rPr lang="zh-CN" altLang="en-US" sz="2000" dirty="0" smtClean="0"/>
              <a:t>的证明</a:t>
            </a: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7.2.1 </a:t>
            </a:r>
            <a:r>
              <a:rPr lang="zh-CN" altLang="en-US" dirty="0" smtClean="0"/>
              <a:t>认证协议概述</a:t>
            </a:r>
            <a:endParaRPr lang="zh-CN" altLang="en-US" dirty="0"/>
          </a:p>
        </p:txBody>
      </p:sp>
      <p:sp>
        <p:nvSpPr>
          <p:cNvPr id="3" name="内容占位符 2"/>
          <p:cNvSpPr>
            <a:spLocks noGrp="1"/>
          </p:cNvSpPr>
          <p:nvPr>
            <p:ph idx="1"/>
          </p:nvPr>
        </p:nvSpPr>
        <p:spPr>
          <a:xfrm>
            <a:off x="457200" y="990600"/>
            <a:ext cx="8458200" cy="5486400"/>
          </a:xfrm>
        </p:spPr>
        <p:txBody>
          <a:bodyPr/>
          <a:lstStyle/>
          <a:p>
            <a:pPr algn="just" eaLnBrk="1" hangingPunct="1">
              <a:lnSpc>
                <a:spcPct val="100000"/>
              </a:lnSpc>
            </a:pPr>
            <a:r>
              <a:rPr lang="zh-CN" altLang="en-US" sz="2000" dirty="0" smtClean="0">
                <a:latin typeface="Times New Roman" pitchFamily="18" charset="0"/>
              </a:rPr>
              <a:t>身份认证有两个层次：身份证实和身份识别，二者差别是是否出示身份</a:t>
            </a:r>
            <a:endParaRPr lang="en-US" altLang="zh-CN" sz="2000" dirty="0" smtClean="0">
              <a:latin typeface="Times New Roman" pitchFamily="18" charset="0"/>
            </a:endParaRPr>
          </a:p>
          <a:p>
            <a:pPr eaLnBrk="1" hangingPunct="1">
              <a:lnSpc>
                <a:spcPct val="100000"/>
              </a:lnSpc>
            </a:pPr>
            <a:r>
              <a:rPr lang="zh-CN" altLang="en-US" sz="2000" dirty="0" smtClean="0">
                <a:latin typeface="Times New Roman" pitchFamily="18" charset="0"/>
              </a:rPr>
              <a:t>身份证实：你是否是你宣称的你，一般的身份认证都是指这种情况</a:t>
            </a:r>
          </a:p>
          <a:p>
            <a:pPr lvl="1" eaLnBrk="1" hangingPunct="1">
              <a:lnSpc>
                <a:spcPct val="100000"/>
              </a:lnSpc>
            </a:pPr>
            <a:r>
              <a:rPr lang="zh-CN" altLang="en-US" sz="2000" dirty="0" smtClean="0">
                <a:latin typeface="Times New Roman" pitchFamily="18" charset="0"/>
              </a:rPr>
              <a:t>验证方首先知道要验证的身份是谁，进一步证实来访或与之通信的人是否具有该身份</a:t>
            </a:r>
          </a:p>
          <a:p>
            <a:pPr lvl="1" eaLnBrk="1" hangingPunct="1">
              <a:lnSpc>
                <a:spcPct val="100000"/>
              </a:lnSpc>
            </a:pPr>
            <a:r>
              <a:rPr lang="zh-CN" altLang="en-US" sz="2000" dirty="0" smtClean="0">
                <a:latin typeface="Times New Roman" pitchFamily="18" charset="0"/>
              </a:rPr>
              <a:t>一般用于</a:t>
            </a:r>
            <a:r>
              <a:rPr lang="en-US" altLang="zh-CN" sz="2000" dirty="0" smtClean="0">
                <a:latin typeface="Times New Roman" pitchFamily="18" charset="0"/>
              </a:rPr>
              <a:t>A</a:t>
            </a:r>
            <a:r>
              <a:rPr lang="zh-CN" altLang="en-US" sz="2000" dirty="0" smtClean="0">
                <a:latin typeface="Times New Roman" pitchFamily="18" charset="0"/>
              </a:rPr>
              <a:t>和</a:t>
            </a:r>
            <a:r>
              <a:rPr lang="en-US" altLang="zh-CN" sz="2000" dirty="0" smtClean="0">
                <a:latin typeface="Times New Roman" pitchFamily="18" charset="0"/>
              </a:rPr>
              <a:t>B</a:t>
            </a:r>
            <a:r>
              <a:rPr lang="zh-CN" altLang="en-US" sz="2000" dirty="0" smtClean="0">
                <a:latin typeface="Times New Roman" pitchFamily="18" charset="0"/>
              </a:rPr>
              <a:t>确定通信时所用，通常的网络认证协议都是身份证实</a:t>
            </a:r>
          </a:p>
          <a:p>
            <a:pPr lvl="1" eaLnBrk="1" hangingPunct="1">
              <a:lnSpc>
                <a:spcPct val="100000"/>
              </a:lnSpc>
            </a:pPr>
            <a:r>
              <a:rPr lang="zh-CN" altLang="en-US" sz="2000" dirty="0" smtClean="0">
                <a:latin typeface="Times New Roman" pitchFamily="18" charset="0"/>
              </a:rPr>
              <a:t>具体技术：</a:t>
            </a:r>
            <a:r>
              <a:rPr lang="zh-CN" altLang="en-US" sz="2000" dirty="0" smtClean="0">
                <a:solidFill>
                  <a:srgbClr val="0000FF"/>
                </a:solidFill>
                <a:latin typeface="Times New Roman" pitchFamily="18" charset="0"/>
              </a:rPr>
              <a:t>输入个人信息，经公式或算法运算所得结果与卡中或数据库中存储信息经公式运算所得结果比较</a:t>
            </a:r>
          </a:p>
          <a:p>
            <a:pPr eaLnBrk="1" hangingPunct="1">
              <a:lnSpc>
                <a:spcPct val="100000"/>
              </a:lnSpc>
            </a:pPr>
            <a:r>
              <a:rPr lang="zh-CN" altLang="en-US" sz="2000" dirty="0" smtClean="0">
                <a:latin typeface="Times New Roman" pitchFamily="18" charset="0"/>
              </a:rPr>
              <a:t>身份识别：我是否知道你是谁</a:t>
            </a:r>
          </a:p>
          <a:p>
            <a:pPr lvl="1" eaLnBrk="1" hangingPunct="1">
              <a:lnSpc>
                <a:spcPct val="100000"/>
              </a:lnSpc>
            </a:pPr>
            <a:r>
              <a:rPr lang="zh-CN" altLang="en-US" sz="2000" dirty="0" smtClean="0">
                <a:latin typeface="Times New Roman" pitchFamily="18" charset="0"/>
              </a:rPr>
              <a:t>验证方不知道来访人是否为合法身份，没有比较确定的目标，</a:t>
            </a:r>
            <a:r>
              <a:rPr lang="zh-CN" altLang="en-US" sz="2000" dirty="0" smtClean="0">
                <a:solidFill>
                  <a:srgbClr val="FF0000"/>
                </a:solidFill>
                <a:latin typeface="Times New Roman" pitchFamily="18" charset="0"/>
              </a:rPr>
              <a:t>只要满足某个条件就可判定身份的特点</a:t>
            </a:r>
            <a:r>
              <a:rPr lang="zh-CN" altLang="en-US" sz="2000" dirty="0" smtClean="0">
                <a:latin typeface="Times New Roman" pitchFamily="18" charset="0"/>
              </a:rPr>
              <a:t>。验证者一般为权威机构</a:t>
            </a:r>
          </a:p>
          <a:p>
            <a:pPr lvl="1" eaLnBrk="1" hangingPunct="1">
              <a:lnSpc>
                <a:spcPct val="100000"/>
              </a:lnSpc>
            </a:pPr>
            <a:r>
              <a:rPr lang="zh-CN" altLang="en-US" sz="2000" dirty="0" smtClean="0">
                <a:latin typeface="Times New Roman" pitchFamily="18" charset="0"/>
              </a:rPr>
              <a:t>一般在实体认证中需要， 比如判断来访者是否是在逃犯，是否为密码开启者，是否为本公司员工。通常用</a:t>
            </a:r>
            <a:r>
              <a:rPr lang="zh-CN" altLang="en-US" sz="2000" dirty="0" smtClean="0">
                <a:solidFill>
                  <a:srgbClr val="C3093E"/>
                </a:solidFill>
                <a:latin typeface="Times New Roman" pitchFamily="18" charset="0"/>
              </a:rPr>
              <a:t>指纹、虹膜技术</a:t>
            </a:r>
          </a:p>
          <a:p>
            <a:pPr lvl="1" eaLnBrk="1" hangingPunct="1">
              <a:lnSpc>
                <a:spcPct val="100000"/>
              </a:lnSpc>
            </a:pPr>
            <a:r>
              <a:rPr lang="zh-CN" altLang="en-US" sz="2000" dirty="0" smtClean="0"/>
              <a:t>具体技术：</a:t>
            </a:r>
            <a:r>
              <a:rPr lang="zh-CN" altLang="en-US" sz="2000" dirty="0" smtClean="0">
                <a:solidFill>
                  <a:srgbClr val="0000FF"/>
                </a:solidFill>
              </a:rPr>
              <a:t>输入个人信息，经过处理提取模版信息，试着在存储数据库中找出一个与之匹配的模版而后得出结论</a:t>
            </a:r>
            <a:endParaRPr lang="en-US" altLang="zh-CN" sz="2000" dirty="0" smtClean="0">
              <a:latin typeface="Times New Roman" pitchFamily="18" charset="0"/>
            </a:endParaRPr>
          </a:p>
        </p:txBody>
      </p:sp>
      <p:sp>
        <p:nvSpPr>
          <p:cNvPr id="4" name="灯片编号占位符 3"/>
          <p:cNvSpPr>
            <a:spLocks noGrp="1"/>
          </p:cNvSpPr>
          <p:nvPr>
            <p:ph type="sldNum" sz="quarter" idx="12"/>
          </p:nvPr>
        </p:nvSpPr>
        <p:spPr>
          <a:xfrm>
            <a:off x="7391400" y="6477000"/>
            <a:ext cx="1295400" cy="304800"/>
          </a:xfrm>
        </p:spPr>
        <p:txBody>
          <a:bodyPr/>
          <a:lstStyle/>
          <a:p>
            <a:pPr>
              <a:defRPr/>
            </a:pPr>
            <a:fld id="{896E1043-1F2A-4C9B-855A-0B3264F68AF7}" type="slidenum">
              <a:rPr lang="en-US" altLang="zh-CN" smtClean="0"/>
              <a:pPr>
                <a:defRPr/>
              </a:pPr>
              <a:t>5</a:t>
            </a:fld>
            <a:r>
              <a:rPr lang="en-US" altLang="zh-CN" dirty="0" smtClean="0"/>
              <a:t>/</a:t>
            </a:r>
            <a:endParaRPr lang="en-US" altLang="zh-CN" dirty="0"/>
          </a:p>
        </p:txBody>
      </p:sp>
      <p:sp>
        <p:nvSpPr>
          <p:cNvPr id="5" name="标题 1"/>
          <p:cNvSpPr txBox="1">
            <a:spLocks/>
          </p:cNvSpPr>
          <p:nvPr/>
        </p:nvSpPr>
        <p:spPr bwMode="auto">
          <a:xfrm>
            <a:off x="533400" y="0"/>
            <a:ext cx="7696200" cy="304800"/>
          </a:xfrm>
          <a:prstGeom prst="rect">
            <a:avLst/>
          </a:prstGeom>
          <a:solidFill>
            <a:schemeClr val="accent5"/>
          </a:solidFill>
          <a:ln w="9525">
            <a:noFill/>
            <a:miter lim="800000"/>
            <a:headEnd/>
            <a:tailEnd/>
          </a:ln>
        </p:spPr>
        <p:txBody>
          <a:bodyPr vert="horz" wrap="square" lIns="91440" tIns="45720" rIns="91440" bIns="45720" numCol="1" anchor="b" anchorCtr="0" compatLnSpc="1">
            <a:prstTxWarp prst="textNoShape">
              <a:avLst/>
            </a:prstTxWarp>
          </a:bodyPr>
          <a:lstStyle/>
          <a:p>
            <a:pPr algn="l" eaLnBrk="0" hangingPunct="0">
              <a:defRPr/>
            </a:pPr>
            <a:r>
              <a:rPr lang="zh-CN" altLang="en-US" sz="1800" kern="0" dirty="0" smtClean="0">
                <a:solidFill>
                  <a:srgbClr val="004C00"/>
                </a:solidFill>
                <a:effectLst>
                  <a:outerShdw blurRad="38100" dist="38100" dir="2700000" algn="tl">
                    <a:srgbClr val="000000">
                      <a:alpha val="43137"/>
                    </a:srgbClr>
                  </a:outerShdw>
                </a:effectLst>
                <a:latin typeface="+mj-lt"/>
                <a:ea typeface="+mj-ea"/>
                <a:cs typeface="+mj-cs"/>
              </a:rPr>
              <a:t>第七章 密码协议：</a:t>
            </a:r>
            <a:r>
              <a:rPr lang="en-US" altLang="zh-CN" sz="1800" kern="0" dirty="0" smtClean="0">
                <a:solidFill>
                  <a:srgbClr val="004C00"/>
                </a:solidFill>
                <a:effectLst>
                  <a:outerShdw blurRad="38100" dist="38100" dir="2700000" algn="tl">
                    <a:srgbClr val="000000">
                      <a:alpha val="43137"/>
                    </a:srgbClr>
                  </a:outerShdw>
                </a:effectLst>
              </a:rPr>
              <a:t> 7.2 </a:t>
            </a:r>
            <a:r>
              <a:rPr lang="zh-CN" altLang="en-US" sz="1800" kern="0" dirty="0" smtClean="0">
                <a:solidFill>
                  <a:srgbClr val="004C00"/>
                </a:solidFill>
                <a:effectLst>
                  <a:outerShdw blurRad="38100" dist="38100" dir="2700000" algn="tl">
                    <a:srgbClr val="000000">
                      <a:alpha val="43137"/>
                    </a:srgbClr>
                  </a:outerShdw>
                </a:effectLst>
              </a:rPr>
              <a:t>认证协议概述</a:t>
            </a:r>
            <a:endParaRPr lang="zh-CN" altLang="en-US" sz="1800" kern="0" dirty="0">
              <a:solidFill>
                <a:srgbClr val="004C00"/>
              </a:solidFill>
              <a:effectLst>
                <a:outerShdw blurRad="38100" dist="38100" dir="2700000" algn="tl">
                  <a:srgbClr val="000000">
                    <a:alpha val="43137"/>
                  </a:srgbClr>
                </a:outerShdw>
              </a:effectLst>
              <a:latin typeface="+mj-lt"/>
              <a:ea typeface="+mj-ea"/>
              <a:cs typeface="+mj-cs"/>
            </a:endParaRP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7.5.1 </a:t>
            </a:r>
            <a:r>
              <a:rPr lang="zh-CN" altLang="en-US" dirty="0" smtClean="0"/>
              <a:t>交互证明系统</a:t>
            </a:r>
            <a:endParaRPr lang="zh-CN" altLang="en-US" dirty="0"/>
          </a:p>
        </p:txBody>
      </p:sp>
      <p:sp>
        <p:nvSpPr>
          <p:cNvPr id="4" name="灯片编号占位符 3"/>
          <p:cNvSpPr>
            <a:spLocks noGrp="1"/>
          </p:cNvSpPr>
          <p:nvPr>
            <p:ph type="sldNum" sz="quarter" idx="12"/>
          </p:nvPr>
        </p:nvSpPr>
        <p:spPr>
          <a:xfrm>
            <a:off x="7391400" y="6477000"/>
            <a:ext cx="1295400" cy="304800"/>
          </a:xfrm>
        </p:spPr>
        <p:txBody>
          <a:bodyPr/>
          <a:lstStyle/>
          <a:p>
            <a:pPr>
              <a:defRPr/>
            </a:pPr>
            <a:fld id="{896E1043-1F2A-4C9B-855A-0B3264F68AF7}" type="slidenum">
              <a:rPr lang="en-US" altLang="zh-CN" smtClean="0"/>
              <a:pPr>
                <a:defRPr/>
              </a:pPr>
              <a:t>50</a:t>
            </a:fld>
            <a:r>
              <a:rPr lang="en-US" altLang="zh-CN" dirty="0" smtClean="0"/>
              <a:t>/</a:t>
            </a:r>
            <a:endParaRPr lang="en-US" altLang="zh-CN" dirty="0"/>
          </a:p>
        </p:txBody>
      </p:sp>
      <p:sp>
        <p:nvSpPr>
          <p:cNvPr id="5" name="标题 1"/>
          <p:cNvSpPr txBox="1">
            <a:spLocks/>
          </p:cNvSpPr>
          <p:nvPr/>
        </p:nvSpPr>
        <p:spPr bwMode="auto">
          <a:xfrm>
            <a:off x="533400" y="0"/>
            <a:ext cx="7696200" cy="304800"/>
          </a:xfrm>
          <a:prstGeom prst="rect">
            <a:avLst/>
          </a:prstGeom>
          <a:solidFill>
            <a:schemeClr val="accent5"/>
          </a:solidFill>
          <a:ln w="9525">
            <a:noFill/>
            <a:miter lim="800000"/>
            <a:headEnd/>
            <a:tailEnd/>
          </a:ln>
        </p:spPr>
        <p:txBody>
          <a:bodyPr vert="horz" wrap="square" lIns="91440" tIns="45720" rIns="91440" bIns="45720" numCol="1" anchor="b" anchorCtr="0" compatLnSpc="1">
            <a:prstTxWarp prst="textNoShape">
              <a:avLst/>
            </a:prstTxWarp>
          </a:bodyPr>
          <a:lstStyle/>
          <a:p>
            <a:pPr algn="l" eaLnBrk="0" hangingPunct="0">
              <a:defRPr/>
            </a:pPr>
            <a:r>
              <a:rPr lang="zh-CN" altLang="en-US" sz="1800" kern="0" dirty="0" smtClean="0">
                <a:solidFill>
                  <a:srgbClr val="004C00"/>
                </a:solidFill>
                <a:effectLst>
                  <a:outerShdw blurRad="38100" dist="38100" dir="2700000" algn="tl">
                    <a:srgbClr val="000000">
                      <a:alpha val="43137"/>
                    </a:srgbClr>
                  </a:outerShdw>
                </a:effectLst>
                <a:latin typeface="+mj-lt"/>
                <a:ea typeface="+mj-ea"/>
                <a:cs typeface="+mj-cs"/>
              </a:rPr>
              <a:t>第七章 密码协议：</a:t>
            </a:r>
            <a:r>
              <a:rPr lang="en-US" altLang="zh-CN" sz="1800" kern="0" dirty="0" smtClean="0">
                <a:solidFill>
                  <a:srgbClr val="004C00"/>
                </a:solidFill>
                <a:effectLst>
                  <a:outerShdw blurRad="38100" dist="38100" dir="2700000" algn="tl">
                    <a:srgbClr val="000000">
                      <a:alpha val="43137"/>
                    </a:srgbClr>
                  </a:outerShdw>
                </a:effectLst>
                <a:latin typeface="+mj-lt"/>
                <a:ea typeface="+mj-ea"/>
                <a:cs typeface="+mj-cs"/>
              </a:rPr>
              <a:t>7.5 </a:t>
            </a:r>
            <a:r>
              <a:rPr lang="zh-CN" altLang="en-US" sz="1800" kern="0" dirty="0" smtClean="0">
                <a:solidFill>
                  <a:srgbClr val="004C00"/>
                </a:solidFill>
                <a:effectLst>
                  <a:outerShdw blurRad="38100" dist="38100" dir="2700000" algn="tl">
                    <a:srgbClr val="000000">
                      <a:alpha val="43137"/>
                    </a:srgbClr>
                  </a:outerShdw>
                </a:effectLst>
                <a:latin typeface="+mj-lt"/>
                <a:ea typeface="+mj-ea"/>
                <a:cs typeface="+mj-cs"/>
              </a:rPr>
              <a:t>身份识别技术</a:t>
            </a:r>
          </a:p>
        </p:txBody>
      </p:sp>
      <p:sp>
        <p:nvSpPr>
          <p:cNvPr id="8" name="内容占位符 7"/>
          <p:cNvSpPr>
            <a:spLocks noGrp="1"/>
          </p:cNvSpPr>
          <p:nvPr>
            <p:ph idx="1"/>
          </p:nvPr>
        </p:nvSpPr>
        <p:spPr>
          <a:xfrm>
            <a:off x="457200" y="990600"/>
            <a:ext cx="8534400" cy="5486400"/>
          </a:xfrm>
        </p:spPr>
        <p:txBody>
          <a:bodyPr/>
          <a:lstStyle/>
          <a:p>
            <a:pPr eaLnBrk="1" hangingPunct="1">
              <a:lnSpc>
                <a:spcPct val="100000"/>
              </a:lnSpc>
            </a:pPr>
            <a:r>
              <a:rPr lang="zh-CN" altLang="en-US" dirty="0" smtClean="0"/>
              <a:t>交互证明和数学证明的区别是：</a:t>
            </a:r>
          </a:p>
          <a:p>
            <a:pPr lvl="1" eaLnBrk="1" hangingPunct="1">
              <a:lnSpc>
                <a:spcPct val="100000"/>
              </a:lnSpc>
            </a:pPr>
            <a:r>
              <a:rPr lang="zh-CN" altLang="en-US" dirty="0" smtClean="0"/>
              <a:t>数学证明的证明者可自己独立地完成证明</a:t>
            </a:r>
          </a:p>
          <a:p>
            <a:pPr lvl="1" eaLnBrk="1" hangingPunct="1">
              <a:lnSpc>
                <a:spcPct val="100000"/>
              </a:lnSpc>
            </a:pPr>
            <a:r>
              <a:rPr lang="zh-CN" altLang="en-US" dirty="0" smtClean="0"/>
              <a:t>交互证明是由</a:t>
            </a:r>
            <a:r>
              <a:rPr lang="en-US" altLang="zh-CN" dirty="0" smtClean="0"/>
              <a:t>P</a:t>
            </a:r>
            <a:r>
              <a:rPr lang="zh-CN" altLang="en-US" dirty="0" smtClean="0"/>
              <a:t>产生证明、</a:t>
            </a:r>
            <a:r>
              <a:rPr lang="en-US" altLang="zh-CN" dirty="0" smtClean="0"/>
              <a:t>V</a:t>
            </a:r>
            <a:r>
              <a:rPr lang="zh-CN" altLang="en-US" dirty="0" smtClean="0"/>
              <a:t>验证证明的有效性来实现，因此双方之间通过某种信道的通信是必需的。</a:t>
            </a:r>
          </a:p>
          <a:p>
            <a:pPr eaLnBrk="1" hangingPunct="1">
              <a:lnSpc>
                <a:spcPct val="100000"/>
              </a:lnSpc>
            </a:pPr>
            <a:r>
              <a:rPr lang="zh-CN" altLang="en-US" dirty="0" smtClean="0"/>
              <a:t>交互证明系统须满足以下要求： </a:t>
            </a:r>
          </a:p>
          <a:p>
            <a:pPr eaLnBrk="1" hangingPunct="1">
              <a:lnSpc>
                <a:spcPct val="100000"/>
              </a:lnSpc>
            </a:pPr>
            <a:r>
              <a:rPr lang="zh-CN" altLang="en-US" dirty="0" smtClean="0"/>
              <a:t>① 完备性</a:t>
            </a:r>
          </a:p>
          <a:p>
            <a:pPr lvl="1" eaLnBrk="1" hangingPunct="1">
              <a:lnSpc>
                <a:spcPct val="100000"/>
              </a:lnSpc>
            </a:pPr>
            <a:r>
              <a:rPr lang="zh-CN" altLang="en-US" dirty="0" smtClean="0"/>
              <a:t>如果</a:t>
            </a:r>
            <a:r>
              <a:rPr lang="en-US" altLang="zh-CN" dirty="0" smtClean="0"/>
              <a:t>P</a:t>
            </a:r>
            <a:r>
              <a:rPr lang="zh-CN" altLang="en-US" dirty="0" smtClean="0"/>
              <a:t>知道某一秘密，</a:t>
            </a:r>
            <a:r>
              <a:rPr lang="en-US" altLang="zh-CN" dirty="0" smtClean="0"/>
              <a:t>V</a:t>
            </a:r>
            <a:r>
              <a:rPr lang="zh-CN" altLang="en-US" dirty="0" smtClean="0"/>
              <a:t>将接受</a:t>
            </a:r>
            <a:r>
              <a:rPr lang="en-US" altLang="zh-CN" dirty="0" smtClean="0"/>
              <a:t>P</a:t>
            </a:r>
            <a:r>
              <a:rPr lang="zh-CN" altLang="en-US" dirty="0" smtClean="0"/>
              <a:t>的证明</a:t>
            </a:r>
          </a:p>
          <a:p>
            <a:pPr eaLnBrk="1" hangingPunct="1">
              <a:lnSpc>
                <a:spcPct val="100000"/>
              </a:lnSpc>
            </a:pPr>
            <a:r>
              <a:rPr lang="zh-CN" altLang="en-US" dirty="0" smtClean="0"/>
              <a:t>② 正确性</a:t>
            </a:r>
          </a:p>
          <a:p>
            <a:pPr lvl="1" eaLnBrk="1" hangingPunct="1">
              <a:lnSpc>
                <a:spcPct val="100000"/>
              </a:lnSpc>
            </a:pPr>
            <a:r>
              <a:rPr lang="zh-CN" altLang="en-US" dirty="0" smtClean="0"/>
              <a:t>如果</a:t>
            </a:r>
            <a:r>
              <a:rPr lang="en-US" altLang="zh-CN" dirty="0" smtClean="0"/>
              <a:t>P</a:t>
            </a:r>
            <a:r>
              <a:rPr lang="zh-CN" altLang="en-US" dirty="0" smtClean="0"/>
              <a:t>能以一定的概率使</a:t>
            </a:r>
            <a:r>
              <a:rPr lang="en-US" altLang="zh-CN" dirty="0" smtClean="0"/>
              <a:t>V</a:t>
            </a:r>
            <a:r>
              <a:rPr lang="zh-CN" altLang="en-US" dirty="0" smtClean="0"/>
              <a:t>相信</a:t>
            </a:r>
            <a:r>
              <a:rPr lang="en-US" altLang="zh-CN" dirty="0" smtClean="0"/>
              <a:t>P</a:t>
            </a:r>
            <a:r>
              <a:rPr lang="zh-CN" altLang="en-US" dirty="0" smtClean="0"/>
              <a:t>的证明，则</a:t>
            </a:r>
            <a:r>
              <a:rPr lang="en-US" altLang="zh-CN" dirty="0" smtClean="0"/>
              <a:t>P</a:t>
            </a:r>
            <a:r>
              <a:rPr lang="zh-CN" altLang="en-US" dirty="0" smtClean="0"/>
              <a:t>知道相应的秘密</a:t>
            </a:r>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7.5.2 </a:t>
            </a:r>
            <a:r>
              <a:rPr lang="zh-CN" altLang="en-US" dirty="0" smtClean="0"/>
              <a:t>零知识证明</a:t>
            </a:r>
            <a:endParaRPr lang="zh-CN" altLang="en-US" dirty="0"/>
          </a:p>
        </p:txBody>
      </p:sp>
      <p:sp>
        <p:nvSpPr>
          <p:cNvPr id="4" name="灯片编号占位符 3"/>
          <p:cNvSpPr>
            <a:spLocks noGrp="1"/>
          </p:cNvSpPr>
          <p:nvPr>
            <p:ph type="sldNum" sz="quarter" idx="12"/>
          </p:nvPr>
        </p:nvSpPr>
        <p:spPr>
          <a:xfrm>
            <a:off x="7391400" y="6477000"/>
            <a:ext cx="1295400" cy="304800"/>
          </a:xfrm>
        </p:spPr>
        <p:txBody>
          <a:bodyPr/>
          <a:lstStyle/>
          <a:p>
            <a:pPr>
              <a:defRPr/>
            </a:pPr>
            <a:fld id="{896E1043-1F2A-4C9B-855A-0B3264F68AF7}" type="slidenum">
              <a:rPr lang="en-US" altLang="zh-CN" smtClean="0"/>
              <a:pPr>
                <a:defRPr/>
              </a:pPr>
              <a:t>51</a:t>
            </a:fld>
            <a:r>
              <a:rPr lang="en-US" altLang="zh-CN" dirty="0" smtClean="0"/>
              <a:t>/</a:t>
            </a:r>
            <a:endParaRPr lang="en-US" altLang="zh-CN" dirty="0"/>
          </a:p>
        </p:txBody>
      </p:sp>
      <p:sp>
        <p:nvSpPr>
          <p:cNvPr id="5" name="标题 1"/>
          <p:cNvSpPr txBox="1">
            <a:spLocks/>
          </p:cNvSpPr>
          <p:nvPr/>
        </p:nvSpPr>
        <p:spPr bwMode="auto">
          <a:xfrm>
            <a:off x="533400" y="0"/>
            <a:ext cx="7696200" cy="304800"/>
          </a:xfrm>
          <a:prstGeom prst="rect">
            <a:avLst/>
          </a:prstGeom>
          <a:solidFill>
            <a:schemeClr val="accent5"/>
          </a:solidFill>
          <a:ln w="9525">
            <a:noFill/>
            <a:miter lim="800000"/>
            <a:headEnd/>
            <a:tailEnd/>
          </a:ln>
        </p:spPr>
        <p:txBody>
          <a:bodyPr vert="horz" wrap="square" lIns="91440" tIns="45720" rIns="91440" bIns="45720" numCol="1" anchor="b" anchorCtr="0" compatLnSpc="1">
            <a:prstTxWarp prst="textNoShape">
              <a:avLst/>
            </a:prstTxWarp>
          </a:bodyPr>
          <a:lstStyle/>
          <a:p>
            <a:pPr algn="l" eaLnBrk="0" hangingPunct="0">
              <a:defRPr/>
            </a:pPr>
            <a:r>
              <a:rPr lang="zh-CN" altLang="en-US" sz="1800" kern="0" dirty="0" smtClean="0">
                <a:solidFill>
                  <a:srgbClr val="004C00"/>
                </a:solidFill>
                <a:effectLst>
                  <a:outerShdw blurRad="38100" dist="38100" dir="2700000" algn="tl">
                    <a:srgbClr val="000000">
                      <a:alpha val="43137"/>
                    </a:srgbClr>
                  </a:outerShdw>
                </a:effectLst>
                <a:latin typeface="+mj-lt"/>
                <a:ea typeface="+mj-ea"/>
                <a:cs typeface="+mj-cs"/>
              </a:rPr>
              <a:t>第七章 密码协议：</a:t>
            </a:r>
            <a:r>
              <a:rPr lang="en-US" altLang="zh-CN" sz="1800" kern="0" dirty="0" smtClean="0">
                <a:solidFill>
                  <a:srgbClr val="004C00"/>
                </a:solidFill>
                <a:effectLst>
                  <a:outerShdw blurRad="38100" dist="38100" dir="2700000" algn="tl">
                    <a:srgbClr val="000000">
                      <a:alpha val="43137"/>
                    </a:srgbClr>
                  </a:outerShdw>
                </a:effectLst>
                <a:latin typeface="+mj-lt"/>
                <a:ea typeface="+mj-ea"/>
                <a:cs typeface="+mj-cs"/>
              </a:rPr>
              <a:t>7.5 </a:t>
            </a:r>
            <a:r>
              <a:rPr lang="zh-CN" altLang="en-US" sz="1800" kern="0" dirty="0" smtClean="0">
                <a:solidFill>
                  <a:srgbClr val="004C00"/>
                </a:solidFill>
                <a:effectLst>
                  <a:outerShdw blurRad="38100" dist="38100" dir="2700000" algn="tl">
                    <a:srgbClr val="000000">
                      <a:alpha val="43137"/>
                    </a:srgbClr>
                  </a:outerShdw>
                </a:effectLst>
                <a:latin typeface="+mj-lt"/>
                <a:ea typeface="+mj-ea"/>
                <a:cs typeface="+mj-cs"/>
              </a:rPr>
              <a:t>身份识别技术</a:t>
            </a:r>
          </a:p>
        </p:txBody>
      </p:sp>
      <p:sp>
        <p:nvSpPr>
          <p:cNvPr id="8" name="内容占位符 7"/>
          <p:cNvSpPr>
            <a:spLocks noGrp="1"/>
          </p:cNvSpPr>
          <p:nvPr>
            <p:ph idx="1"/>
          </p:nvPr>
        </p:nvSpPr>
        <p:spPr>
          <a:xfrm>
            <a:off x="457200" y="990600"/>
            <a:ext cx="8534400" cy="5486400"/>
          </a:xfrm>
        </p:spPr>
        <p:txBody>
          <a:bodyPr/>
          <a:lstStyle/>
          <a:p>
            <a:pPr eaLnBrk="1" hangingPunct="1"/>
            <a:r>
              <a:rPr lang="zh-CN" altLang="en-US" dirty="0" smtClean="0"/>
              <a:t>零知识证明起源于最小泄露证明</a:t>
            </a:r>
          </a:p>
          <a:p>
            <a:pPr lvl="1" eaLnBrk="1" hangingPunct="1"/>
            <a:r>
              <a:rPr lang="zh-CN" altLang="en-US" dirty="0" smtClean="0"/>
              <a:t>在交互证明系统中，设</a:t>
            </a:r>
            <a:r>
              <a:rPr lang="en-US" altLang="zh-CN" dirty="0" smtClean="0"/>
              <a:t>P</a:t>
            </a:r>
            <a:r>
              <a:rPr lang="zh-CN" altLang="en-US" dirty="0" smtClean="0"/>
              <a:t>知道某一秘密，并向</a:t>
            </a:r>
            <a:r>
              <a:rPr lang="en-US" altLang="zh-CN" dirty="0" smtClean="0"/>
              <a:t>V</a:t>
            </a:r>
            <a:r>
              <a:rPr lang="zh-CN" altLang="en-US" dirty="0" smtClean="0"/>
              <a:t>证明自己掌握这一秘密，但又不向</a:t>
            </a:r>
            <a:r>
              <a:rPr lang="en-US" altLang="zh-CN" dirty="0" smtClean="0"/>
              <a:t>V</a:t>
            </a:r>
            <a:r>
              <a:rPr lang="zh-CN" altLang="en-US" dirty="0" smtClean="0"/>
              <a:t>泄露这一秘密，这就是最小泄露证明</a:t>
            </a:r>
          </a:p>
          <a:p>
            <a:pPr lvl="1" eaLnBrk="1" hangingPunct="1"/>
            <a:r>
              <a:rPr lang="zh-CN" altLang="en-US" dirty="0" smtClean="0"/>
              <a:t>进一步，</a:t>
            </a:r>
            <a:r>
              <a:rPr lang="zh-CN" altLang="en-US" dirty="0" smtClean="0">
                <a:solidFill>
                  <a:srgbClr val="0000FF"/>
                </a:solidFill>
              </a:rPr>
              <a:t>如果</a:t>
            </a:r>
            <a:r>
              <a:rPr lang="en-US" altLang="zh-CN" dirty="0" smtClean="0">
                <a:solidFill>
                  <a:srgbClr val="0000FF"/>
                </a:solidFill>
              </a:rPr>
              <a:t>V</a:t>
            </a:r>
            <a:r>
              <a:rPr lang="zh-CN" altLang="en-US" dirty="0" smtClean="0">
                <a:solidFill>
                  <a:srgbClr val="0000FF"/>
                </a:solidFill>
              </a:rPr>
              <a:t>除了知道</a:t>
            </a:r>
            <a:r>
              <a:rPr lang="en-US" altLang="zh-CN" dirty="0" smtClean="0">
                <a:solidFill>
                  <a:srgbClr val="0000FF"/>
                </a:solidFill>
              </a:rPr>
              <a:t>P</a:t>
            </a:r>
            <a:r>
              <a:rPr lang="zh-CN" altLang="en-US" dirty="0" smtClean="0">
                <a:solidFill>
                  <a:srgbClr val="0000FF"/>
                </a:solidFill>
              </a:rPr>
              <a:t>能证明某一事实外，不能得到其他任何信息</a:t>
            </a:r>
            <a:r>
              <a:rPr lang="zh-CN" altLang="en-US" dirty="0" smtClean="0"/>
              <a:t>，则称</a:t>
            </a:r>
            <a:r>
              <a:rPr lang="en-US" altLang="zh-CN" dirty="0" smtClean="0"/>
              <a:t>P</a:t>
            </a:r>
            <a:r>
              <a:rPr lang="zh-CN" altLang="en-US" dirty="0" smtClean="0"/>
              <a:t>实现</a:t>
            </a:r>
            <a:r>
              <a:rPr lang="zh-CN" altLang="en-US" b="0" dirty="0" smtClean="0"/>
              <a:t>了</a:t>
            </a:r>
            <a:r>
              <a:rPr lang="zh-CN" altLang="en-US" dirty="0" smtClean="0"/>
              <a:t>零知识证明，相应的协议称为零知识证明协议</a:t>
            </a:r>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7.5.2 </a:t>
            </a:r>
            <a:r>
              <a:rPr lang="zh-CN" altLang="en-US" dirty="0" smtClean="0"/>
              <a:t>零知识证明</a:t>
            </a:r>
            <a:endParaRPr lang="zh-CN" altLang="en-US" dirty="0"/>
          </a:p>
        </p:txBody>
      </p:sp>
      <p:sp>
        <p:nvSpPr>
          <p:cNvPr id="4" name="灯片编号占位符 3"/>
          <p:cNvSpPr>
            <a:spLocks noGrp="1"/>
          </p:cNvSpPr>
          <p:nvPr>
            <p:ph type="sldNum" sz="quarter" idx="12"/>
          </p:nvPr>
        </p:nvSpPr>
        <p:spPr>
          <a:xfrm>
            <a:off x="7391400" y="6477000"/>
            <a:ext cx="1295400" cy="304800"/>
          </a:xfrm>
        </p:spPr>
        <p:txBody>
          <a:bodyPr/>
          <a:lstStyle/>
          <a:p>
            <a:pPr>
              <a:defRPr/>
            </a:pPr>
            <a:fld id="{896E1043-1F2A-4C9B-855A-0B3264F68AF7}" type="slidenum">
              <a:rPr lang="en-US" altLang="zh-CN" smtClean="0"/>
              <a:pPr>
                <a:defRPr/>
              </a:pPr>
              <a:t>52</a:t>
            </a:fld>
            <a:r>
              <a:rPr lang="en-US" altLang="zh-CN" dirty="0" smtClean="0"/>
              <a:t>/</a:t>
            </a:r>
            <a:endParaRPr lang="en-US" altLang="zh-CN" dirty="0"/>
          </a:p>
        </p:txBody>
      </p:sp>
      <p:sp>
        <p:nvSpPr>
          <p:cNvPr id="5" name="标题 1"/>
          <p:cNvSpPr txBox="1">
            <a:spLocks/>
          </p:cNvSpPr>
          <p:nvPr/>
        </p:nvSpPr>
        <p:spPr bwMode="auto">
          <a:xfrm>
            <a:off x="533400" y="0"/>
            <a:ext cx="7696200" cy="304800"/>
          </a:xfrm>
          <a:prstGeom prst="rect">
            <a:avLst/>
          </a:prstGeom>
          <a:solidFill>
            <a:schemeClr val="accent5"/>
          </a:solidFill>
          <a:ln w="9525">
            <a:noFill/>
            <a:miter lim="800000"/>
            <a:headEnd/>
            <a:tailEnd/>
          </a:ln>
        </p:spPr>
        <p:txBody>
          <a:bodyPr vert="horz" wrap="square" lIns="91440" tIns="45720" rIns="91440" bIns="45720" numCol="1" anchor="b" anchorCtr="0" compatLnSpc="1">
            <a:prstTxWarp prst="textNoShape">
              <a:avLst/>
            </a:prstTxWarp>
          </a:bodyPr>
          <a:lstStyle/>
          <a:p>
            <a:pPr algn="l" eaLnBrk="0" hangingPunct="0">
              <a:defRPr/>
            </a:pPr>
            <a:r>
              <a:rPr lang="zh-CN" altLang="en-US" sz="1800" kern="0" dirty="0" smtClean="0">
                <a:solidFill>
                  <a:srgbClr val="004C00"/>
                </a:solidFill>
                <a:effectLst>
                  <a:outerShdw blurRad="38100" dist="38100" dir="2700000" algn="tl">
                    <a:srgbClr val="000000">
                      <a:alpha val="43137"/>
                    </a:srgbClr>
                  </a:outerShdw>
                </a:effectLst>
                <a:latin typeface="+mj-lt"/>
                <a:ea typeface="+mj-ea"/>
                <a:cs typeface="+mj-cs"/>
              </a:rPr>
              <a:t>第七章 密码协议：</a:t>
            </a:r>
            <a:r>
              <a:rPr lang="en-US" altLang="zh-CN" sz="1800" kern="0" dirty="0" smtClean="0">
                <a:solidFill>
                  <a:srgbClr val="004C00"/>
                </a:solidFill>
                <a:effectLst>
                  <a:outerShdw blurRad="38100" dist="38100" dir="2700000" algn="tl">
                    <a:srgbClr val="000000">
                      <a:alpha val="43137"/>
                    </a:srgbClr>
                  </a:outerShdw>
                </a:effectLst>
                <a:latin typeface="+mj-lt"/>
                <a:ea typeface="+mj-ea"/>
                <a:cs typeface="+mj-cs"/>
              </a:rPr>
              <a:t>7.5 </a:t>
            </a:r>
            <a:r>
              <a:rPr lang="zh-CN" altLang="en-US" sz="1800" kern="0" dirty="0" smtClean="0">
                <a:solidFill>
                  <a:srgbClr val="004C00"/>
                </a:solidFill>
                <a:effectLst>
                  <a:outerShdw blurRad="38100" dist="38100" dir="2700000" algn="tl">
                    <a:srgbClr val="000000">
                      <a:alpha val="43137"/>
                    </a:srgbClr>
                  </a:outerShdw>
                </a:effectLst>
                <a:latin typeface="+mj-lt"/>
                <a:ea typeface="+mj-ea"/>
                <a:cs typeface="+mj-cs"/>
              </a:rPr>
              <a:t>身份识别技术</a:t>
            </a:r>
          </a:p>
        </p:txBody>
      </p:sp>
      <p:sp>
        <p:nvSpPr>
          <p:cNvPr id="8" name="内容占位符 7"/>
          <p:cNvSpPr>
            <a:spLocks noGrp="1"/>
          </p:cNvSpPr>
          <p:nvPr>
            <p:ph idx="1"/>
          </p:nvPr>
        </p:nvSpPr>
        <p:spPr>
          <a:xfrm>
            <a:off x="457200" y="1524000"/>
            <a:ext cx="3733800" cy="4953000"/>
          </a:xfrm>
        </p:spPr>
        <p:txBody>
          <a:bodyPr/>
          <a:lstStyle/>
          <a:p>
            <a:pPr eaLnBrk="1" hangingPunct="1">
              <a:lnSpc>
                <a:spcPct val="110000"/>
              </a:lnSpc>
            </a:pPr>
            <a:r>
              <a:rPr lang="zh-CN" altLang="en-US" dirty="0" smtClean="0"/>
              <a:t>如图</a:t>
            </a:r>
            <a:r>
              <a:rPr lang="en-US" altLang="zh-CN" dirty="0" smtClean="0"/>
              <a:t>7-4</a:t>
            </a:r>
            <a:r>
              <a:rPr lang="zh-CN" altLang="en-US" dirty="0" smtClean="0"/>
              <a:t>表示一个简单的迷宫，</a:t>
            </a:r>
            <a:r>
              <a:rPr lang="en-US" altLang="zh-CN" dirty="0" smtClean="0"/>
              <a:t>C</a:t>
            </a:r>
            <a:r>
              <a:rPr lang="zh-CN" altLang="en-US" dirty="0" smtClean="0"/>
              <a:t>和</a:t>
            </a:r>
            <a:r>
              <a:rPr lang="en-US" altLang="zh-CN" dirty="0" smtClean="0"/>
              <a:t>D</a:t>
            </a:r>
            <a:r>
              <a:rPr lang="zh-CN" altLang="en-US" dirty="0" smtClean="0"/>
              <a:t>之间有一道门，需要知道秘密口令才能打开</a:t>
            </a:r>
          </a:p>
          <a:p>
            <a:pPr eaLnBrk="1" hangingPunct="1">
              <a:lnSpc>
                <a:spcPct val="110000"/>
              </a:lnSpc>
            </a:pPr>
            <a:r>
              <a:rPr lang="en-US" altLang="zh-CN" dirty="0" smtClean="0"/>
              <a:t>P</a:t>
            </a:r>
            <a:r>
              <a:rPr lang="zh-CN" altLang="en-US" dirty="0" smtClean="0"/>
              <a:t>向</a:t>
            </a:r>
            <a:r>
              <a:rPr lang="en-US" altLang="zh-CN" dirty="0" smtClean="0"/>
              <a:t>V</a:t>
            </a:r>
            <a:r>
              <a:rPr lang="zh-CN" altLang="en-US" dirty="0" smtClean="0"/>
              <a:t>证明自己能打开这道门，但又不愿向</a:t>
            </a:r>
            <a:r>
              <a:rPr lang="en-US" altLang="zh-CN" dirty="0" smtClean="0"/>
              <a:t>V</a:t>
            </a:r>
            <a:r>
              <a:rPr lang="zh-CN" altLang="en-US" dirty="0" smtClean="0"/>
              <a:t>泄漏秘密口令</a:t>
            </a:r>
            <a:endParaRPr lang="zh-CN" altLang="en-US" sz="2400" dirty="0" smtClean="0"/>
          </a:p>
        </p:txBody>
      </p:sp>
      <p:pic>
        <p:nvPicPr>
          <p:cNvPr id="6" name="Picture 3" descr="XD78"/>
          <p:cNvPicPr>
            <a:picLocks noChangeAspect="1" noChangeArrowheads="1"/>
          </p:cNvPicPr>
          <p:nvPr/>
        </p:nvPicPr>
        <p:blipFill>
          <a:blip r:embed="rId2" cstate="print"/>
          <a:srcRect/>
          <a:stretch>
            <a:fillRect/>
          </a:stretch>
        </p:blipFill>
        <p:spPr bwMode="auto">
          <a:xfrm>
            <a:off x="4191000" y="1600200"/>
            <a:ext cx="4724400" cy="39624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7.5.2 </a:t>
            </a:r>
            <a:r>
              <a:rPr lang="zh-CN" altLang="en-US" dirty="0" smtClean="0"/>
              <a:t>零知识证明</a:t>
            </a:r>
            <a:endParaRPr lang="zh-CN" altLang="en-US" dirty="0"/>
          </a:p>
        </p:txBody>
      </p:sp>
      <p:sp>
        <p:nvSpPr>
          <p:cNvPr id="4" name="灯片编号占位符 3"/>
          <p:cNvSpPr>
            <a:spLocks noGrp="1"/>
          </p:cNvSpPr>
          <p:nvPr>
            <p:ph type="sldNum" sz="quarter" idx="12"/>
          </p:nvPr>
        </p:nvSpPr>
        <p:spPr>
          <a:xfrm>
            <a:off x="7391400" y="6477000"/>
            <a:ext cx="1295400" cy="304800"/>
          </a:xfrm>
        </p:spPr>
        <p:txBody>
          <a:bodyPr/>
          <a:lstStyle/>
          <a:p>
            <a:pPr>
              <a:defRPr/>
            </a:pPr>
            <a:fld id="{896E1043-1F2A-4C9B-855A-0B3264F68AF7}" type="slidenum">
              <a:rPr lang="en-US" altLang="zh-CN" smtClean="0"/>
              <a:pPr>
                <a:defRPr/>
              </a:pPr>
              <a:t>53</a:t>
            </a:fld>
            <a:r>
              <a:rPr lang="en-US" altLang="zh-CN" dirty="0" smtClean="0"/>
              <a:t>/</a:t>
            </a:r>
            <a:endParaRPr lang="en-US" altLang="zh-CN" dirty="0"/>
          </a:p>
        </p:txBody>
      </p:sp>
      <p:sp>
        <p:nvSpPr>
          <p:cNvPr id="5" name="标题 1"/>
          <p:cNvSpPr txBox="1">
            <a:spLocks/>
          </p:cNvSpPr>
          <p:nvPr/>
        </p:nvSpPr>
        <p:spPr bwMode="auto">
          <a:xfrm>
            <a:off x="533400" y="0"/>
            <a:ext cx="7696200" cy="304800"/>
          </a:xfrm>
          <a:prstGeom prst="rect">
            <a:avLst/>
          </a:prstGeom>
          <a:solidFill>
            <a:schemeClr val="accent5"/>
          </a:solidFill>
          <a:ln w="9525">
            <a:noFill/>
            <a:miter lim="800000"/>
            <a:headEnd/>
            <a:tailEnd/>
          </a:ln>
        </p:spPr>
        <p:txBody>
          <a:bodyPr vert="horz" wrap="square" lIns="91440" tIns="45720" rIns="91440" bIns="45720" numCol="1" anchor="b" anchorCtr="0" compatLnSpc="1">
            <a:prstTxWarp prst="textNoShape">
              <a:avLst/>
            </a:prstTxWarp>
          </a:bodyPr>
          <a:lstStyle/>
          <a:p>
            <a:pPr algn="l" eaLnBrk="0" hangingPunct="0">
              <a:defRPr/>
            </a:pPr>
            <a:r>
              <a:rPr lang="zh-CN" altLang="en-US" sz="1800" kern="0" dirty="0" smtClean="0">
                <a:solidFill>
                  <a:srgbClr val="004C00"/>
                </a:solidFill>
                <a:effectLst>
                  <a:outerShdw blurRad="38100" dist="38100" dir="2700000" algn="tl">
                    <a:srgbClr val="000000">
                      <a:alpha val="43137"/>
                    </a:srgbClr>
                  </a:outerShdw>
                </a:effectLst>
                <a:latin typeface="+mj-lt"/>
                <a:ea typeface="+mj-ea"/>
                <a:cs typeface="+mj-cs"/>
              </a:rPr>
              <a:t>第七章 密码协议：</a:t>
            </a:r>
            <a:r>
              <a:rPr lang="en-US" altLang="zh-CN" sz="1800" kern="0" dirty="0" smtClean="0">
                <a:solidFill>
                  <a:srgbClr val="004C00"/>
                </a:solidFill>
                <a:effectLst>
                  <a:outerShdw blurRad="38100" dist="38100" dir="2700000" algn="tl">
                    <a:srgbClr val="000000">
                      <a:alpha val="43137"/>
                    </a:srgbClr>
                  </a:outerShdw>
                </a:effectLst>
                <a:latin typeface="+mj-lt"/>
                <a:ea typeface="+mj-ea"/>
                <a:cs typeface="+mj-cs"/>
              </a:rPr>
              <a:t>7.5 </a:t>
            </a:r>
            <a:r>
              <a:rPr lang="zh-CN" altLang="en-US" sz="1800" kern="0" dirty="0" smtClean="0">
                <a:solidFill>
                  <a:srgbClr val="004C00"/>
                </a:solidFill>
                <a:effectLst>
                  <a:outerShdw blurRad="38100" dist="38100" dir="2700000" algn="tl">
                    <a:srgbClr val="000000">
                      <a:alpha val="43137"/>
                    </a:srgbClr>
                  </a:outerShdw>
                </a:effectLst>
                <a:latin typeface="+mj-lt"/>
                <a:ea typeface="+mj-ea"/>
                <a:cs typeface="+mj-cs"/>
              </a:rPr>
              <a:t>身份识别技术</a:t>
            </a:r>
          </a:p>
        </p:txBody>
      </p:sp>
      <p:sp>
        <p:nvSpPr>
          <p:cNvPr id="8" name="内容占位符 7"/>
          <p:cNvSpPr>
            <a:spLocks noGrp="1"/>
          </p:cNvSpPr>
          <p:nvPr>
            <p:ph idx="1"/>
          </p:nvPr>
        </p:nvSpPr>
        <p:spPr>
          <a:xfrm>
            <a:off x="457200" y="990600"/>
            <a:ext cx="8534400" cy="5486400"/>
          </a:xfrm>
        </p:spPr>
        <p:txBody>
          <a:bodyPr/>
          <a:lstStyle/>
          <a:p>
            <a:pPr eaLnBrk="1" hangingPunct="1"/>
            <a:r>
              <a:rPr lang="en-US" altLang="zh-CN" dirty="0" smtClean="0"/>
              <a:t>①V</a:t>
            </a:r>
            <a:r>
              <a:rPr lang="zh-CN" altLang="en-US" dirty="0" smtClean="0"/>
              <a:t>在协议开始时停留在位置</a:t>
            </a:r>
            <a:r>
              <a:rPr lang="en-US" altLang="zh-CN" dirty="0" smtClean="0"/>
              <a:t>A</a:t>
            </a:r>
            <a:r>
              <a:rPr lang="zh-CN" altLang="en-US" dirty="0" smtClean="0"/>
              <a:t>；</a:t>
            </a:r>
          </a:p>
          <a:p>
            <a:pPr eaLnBrk="1" hangingPunct="1"/>
            <a:r>
              <a:rPr lang="zh-CN" altLang="en-US" dirty="0" smtClean="0"/>
              <a:t>②</a:t>
            </a:r>
            <a:r>
              <a:rPr lang="en-US" altLang="zh-CN" dirty="0" smtClean="0"/>
              <a:t>P</a:t>
            </a:r>
            <a:r>
              <a:rPr lang="zh-CN" altLang="en-US" dirty="0" smtClean="0"/>
              <a:t>一直走到迷宫的深处，随机选择位置</a:t>
            </a:r>
            <a:r>
              <a:rPr lang="en-US" altLang="zh-CN" dirty="0" smtClean="0"/>
              <a:t>C</a:t>
            </a:r>
            <a:r>
              <a:rPr lang="zh-CN" altLang="en-US" dirty="0" smtClean="0"/>
              <a:t>或位置</a:t>
            </a:r>
            <a:r>
              <a:rPr lang="en-US" altLang="zh-CN" dirty="0" smtClean="0"/>
              <a:t>D</a:t>
            </a:r>
            <a:r>
              <a:rPr lang="zh-CN" altLang="en-US" dirty="0" smtClean="0"/>
              <a:t>；</a:t>
            </a:r>
          </a:p>
          <a:p>
            <a:pPr eaLnBrk="1" hangingPunct="1"/>
            <a:r>
              <a:rPr lang="zh-CN" altLang="en-US" dirty="0" smtClean="0"/>
              <a:t>③</a:t>
            </a:r>
            <a:r>
              <a:rPr lang="en-US" altLang="zh-CN" dirty="0" smtClean="0"/>
              <a:t>P</a:t>
            </a:r>
            <a:r>
              <a:rPr lang="zh-CN" altLang="en-US" dirty="0" smtClean="0"/>
              <a:t>消失在迷宫中后，</a:t>
            </a:r>
            <a:r>
              <a:rPr lang="en-US" altLang="zh-CN" dirty="0" smtClean="0"/>
              <a:t>V</a:t>
            </a:r>
            <a:r>
              <a:rPr lang="zh-CN" altLang="en-US" dirty="0" smtClean="0"/>
              <a:t>走到位置</a:t>
            </a:r>
            <a:r>
              <a:rPr lang="en-US" altLang="zh-CN" dirty="0" smtClean="0"/>
              <a:t>B</a:t>
            </a:r>
            <a:r>
              <a:rPr lang="zh-CN" altLang="en-US" dirty="0" smtClean="0"/>
              <a:t>，然后命令</a:t>
            </a:r>
            <a:r>
              <a:rPr lang="en-US" altLang="zh-CN" dirty="0" smtClean="0"/>
              <a:t>P</a:t>
            </a:r>
            <a:r>
              <a:rPr lang="zh-CN" altLang="en-US" dirty="0" smtClean="0"/>
              <a:t>从某个出口返回位置</a:t>
            </a:r>
            <a:r>
              <a:rPr lang="en-US" altLang="zh-CN" dirty="0" smtClean="0"/>
              <a:t>B</a:t>
            </a:r>
            <a:r>
              <a:rPr lang="zh-CN" altLang="en-US" dirty="0" smtClean="0"/>
              <a:t>；</a:t>
            </a:r>
          </a:p>
          <a:p>
            <a:pPr eaLnBrk="1" hangingPunct="1"/>
            <a:r>
              <a:rPr lang="zh-CN" altLang="en-US" dirty="0" smtClean="0"/>
              <a:t>④</a:t>
            </a:r>
            <a:r>
              <a:rPr lang="en-US" altLang="zh-CN" dirty="0" smtClean="0"/>
              <a:t>P</a:t>
            </a:r>
            <a:r>
              <a:rPr lang="zh-CN" altLang="en-US" dirty="0" smtClean="0"/>
              <a:t>服从</a:t>
            </a:r>
            <a:r>
              <a:rPr lang="en-US" altLang="zh-CN" dirty="0" smtClean="0"/>
              <a:t>V</a:t>
            </a:r>
            <a:r>
              <a:rPr lang="zh-CN" altLang="en-US" dirty="0" smtClean="0"/>
              <a:t>的命令，必要时利用秘密口令打开</a:t>
            </a:r>
            <a:r>
              <a:rPr lang="en-US" altLang="zh-CN" dirty="0" smtClean="0"/>
              <a:t>C</a:t>
            </a:r>
            <a:r>
              <a:rPr lang="zh-CN" altLang="en-US" dirty="0" smtClean="0"/>
              <a:t>与</a:t>
            </a:r>
            <a:r>
              <a:rPr lang="en-US" altLang="zh-CN" dirty="0" smtClean="0"/>
              <a:t>D</a:t>
            </a:r>
            <a:r>
              <a:rPr lang="zh-CN" altLang="en-US" dirty="0" smtClean="0"/>
              <a:t>之间的门；</a:t>
            </a:r>
          </a:p>
          <a:p>
            <a:pPr eaLnBrk="1" hangingPunct="1"/>
            <a:r>
              <a:rPr lang="zh-CN" altLang="en-US" dirty="0" smtClean="0"/>
              <a:t>⑤</a:t>
            </a:r>
            <a:r>
              <a:rPr lang="en-US" altLang="zh-CN" dirty="0" smtClean="0"/>
              <a:t>P</a:t>
            </a:r>
            <a:r>
              <a:rPr lang="zh-CN" altLang="en-US" dirty="0" smtClean="0"/>
              <a:t>和</a:t>
            </a:r>
            <a:r>
              <a:rPr lang="en-US" altLang="zh-CN" dirty="0" smtClean="0"/>
              <a:t>V</a:t>
            </a:r>
            <a:r>
              <a:rPr lang="zh-CN" altLang="en-US" dirty="0" smtClean="0"/>
              <a:t>重复以上过程</a:t>
            </a:r>
            <a:r>
              <a:rPr lang="en-US" altLang="zh-CN" dirty="0" smtClean="0"/>
              <a:t>n</a:t>
            </a:r>
            <a:r>
              <a:rPr lang="zh-CN" altLang="en-US" dirty="0" smtClean="0"/>
              <a:t>次</a:t>
            </a:r>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7.5.2 </a:t>
            </a:r>
            <a:r>
              <a:rPr lang="zh-CN" altLang="en-US" dirty="0" smtClean="0"/>
              <a:t>零知识证明</a:t>
            </a:r>
            <a:endParaRPr lang="zh-CN" altLang="en-US" dirty="0"/>
          </a:p>
        </p:txBody>
      </p:sp>
      <p:sp>
        <p:nvSpPr>
          <p:cNvPr id="4" name="灯片编号占位符 3"/>
          <p:cNvSpPr>
            <a:spLocks noGrp="1"/>
          </p:cNvSpPr>
          <p:nvPr>
            <p:ph type="sldNum" sz="quarter" idx="12"/>
          </p:nvPr>
        </p:nvSpPr>
        <p:spPr>
          <a:xfrm>
            <a:off x="7391400" y="6477000"/>
            <a:ext cx="1295400" cy="304800"/>
          </a:xfrm>
        </p:spPr>
        <p:txBody>
          <a:bodyPr/>
          <a:lstStyle/>
          <a:p>
            <a:pPr>
              <a:defRPr/>
            </a:pPr>
            <a:fld id="{896E1043-1F2A-4C9B-855A-0B3264F68AF7}" type="slidenum">
              <a:rPr lang="en-US" altLang="zh-CN" smtClean="0"/>
              <a:pPr>
                <a:defRPr/>
              </a:pPr>
              <a:t>54</a:t>
            </a:fld>
            <a:r>
              <a:rPr lang="en-US" altLang="zh-CN" dirty="0" smtClean="0"/>
              <a:t>/</a:t>
            </a:r>
            <a:endParaRPr lang="en-US" altLang="zh-CN" dirty="0"/>
          </a:p>
        </p:txBody>
      </p:sp>
      <p:sp>
        <p:nvSpPr>
          <p:cNvPr id="5" name="标题 1"/>
          <p:cNvSpPr txBox="1">
            <a:spLocks/>
          </p:cNvSpPr>
          <p:nvPr/>
        </p:nvSpPr>
        <p:spPr bwMode="auto">
          <a:xfrm>
            <a:off x="533400" y="0"/>
            <a:ext cx="7696200" cy="304800"/>
          </a:xfrm>
          <a:prstGeom prst="rect">
            <a:avLst/>
          </a:prstGeom>
          <a:solidFill>
            <a:schemeClr val="accent5"/>
          </a:solidFill>
          <a:ln w="9525">
            <a:noFill/>
            <a:miter lim="800000"/>
            <a:headEnd/>
            <a:tailEnd/>
          </a:ln>
        </p:spPr>
        <p:txBody>
          <a:bodyPr vert="horz" wrap="square" lIns="91440" tIns="45720" rIns="91440" bIns="45720" numCol="1" anchor="b" anchorCtr="0" compatLnSpc="1">
            <a:prstTxWarp prst="textNoShape">
              <a:avLst/>
            </a:prstTxWarp>
          </a:bodyPr>
          <a:lstStyle/>
          <a:p>
            <a:pPr algn="l" eaLnBrk="0" hangingPunct="0">
              <a:defRPr/>
            </a:pPr>
            <a:r>
              <a:rPr lang="zh-CN" altLang="en-US" sz="1800" kern="0" dirty="0" smtClean="0">
                <a:solidFill>
                  <a:srgbClr val="004C00"/>
                </a:solidFill>
                <a:effectLst>
                  <a:outerShdw blurRad="38100" dist="38100" dir="2700000" algn="tl">
                    <a:srgbClr val="000000">
                      <a:alpha val="43137"/>
                    </a:srgbClr>
                  </a:outerShdw>
                </a:effectLst>
                <a:latin typeface="+mj-lt"/>
                <a:ea typeface="+mj-ea"/>
                <a:cs typeface="+mj-cs"/>
              </a:rPr>
              <a:t>第七章 密码协议：</a:t>
            </a:r>
            <a:r>
              <a:rPr lang="en-US" altLang="zh-CN" sz="1800" kern="0" dirty="0" smtClean="0">
                <a:solidFill>
                  <a:srgbClr val="004C00"/>
                </a:solidFill>
                <a:effectLst>
                  <a:outerShdw blurRad="38100" dist="38100" dir="2700000" algn="tl">
                    <a:srgbClr val="000000">
                      <a:alpha val="43137"/>
                    </a:srgbClr>
                  </a:outerShdw>
                </a:effectLst>
                <a:latin typeface="+mj-lt"/>
                <a:ea typeface="+mj-ea"/>
                <a:cs typeface="+mj-cs"/>
              </a:rPr>
              <a:t>7.5 </a:t>
            </a:r>
            <a:r>
              <a:rPr lang="zh-CN" altLang="en-US" sz="1800" kern="0" dirty="0" smtClean="0">
                <a:solidFill>
                  <a:srgbClr val="004C00"/>
                </a:solidFill>
                <a:effectLst>
                  <a:outerShdw blurRad="38100" dist="38100" dir="2700000" algn="tl">
                    <a:srgbClr val="000000">
                      <a:alpha val="43137"/>
                    </a:srgbClr>
                  </a:outerShdw>
                </a:effectLst>
                <a:latin typeface="+mj-lt"/>
                <a:ea typeface="+mj-ea"/>
                <a:cs typeface="+mj-cs"/>
              </a:rPr>
              <a:t>身份识别技术</a:t>
            </a:r>
          </a:p>
        </p:txBody>
      </p:sp>
      <p:sp>
        <p:nvSpPr>
          <p:cNvPr id="8" name="内容占位符 7"/>
          <p:cNvSpPr>
            <a:spLocks noGrp="1"/>
          </p:cNvSpPr>
          <p:nvPr>
            <p:ph idx="1"/>
          </p:nvPr>
        </p:nvSpPr>
        <p:spPr>
          <a:xfrm>
            <a:off x="457200" y="990600"/>
            <a:ext cx="8534400" cy="5486400"/>
          </a:xfrm>
        </p:spPr>
        <p:txBody>
          <a:bodyPr/>
          <a:lstStyle/>
          <a:p>
            <a:pPr eaLnBrk="1" hangingPunct="1"/>
            <a:r>
              <a:rPr lang="zh-CN" altLang="en-US" dirty="0" smtClean="0"/>
              <a:t>协议中，如果</a:t>
            </a:r>
            <a:r>
              <a:rPr lang="en-US" altLang="zh-CN" dirty="0" smtClean="0"/>
              <a:t>P</a:t>
            </a:r>
            <a:r>
              <a:rPr lang="zh-CN" altLang="en-US" dirty="0" smtClean="0"/>
              <a:t>不知道秘密口令，就只能从来路返回</a:t>
            </a:r>
            <a:r>
              <a:rPr lang="en-US" altLang="zh-CN" dirty="0" smtClean="0"/>
              <a:t>B</a:t>
            </a:r>
            <a:r>
              <a:rPr lang="zh-CN" altLang="en-US" dirty="0" smtClean="0"/>
              <a:t>，而不能走另外一条路。</a:t>
            </a:r>
          </a:p>
          <a:p>
            <a:pPr lvl="1" eaLnBrk="1" hangingPunct="1"/>
            <a:r>
              <a:rPr lang="en-US" altLang="zh-CN" dirty="0" smtClean="0"/>
              <a:t>P</a:t>
            </a:r>
            <a:r>
              <a:rPr lang="zh-CN" altLang="en-US" dirty="0" smtClean="0"/>
              <a:t>每次猜对</a:t>
            </a:r>
            <a:r>
              <a:rPr lang="en-US" altLang="zh-CN" dirty="0" smtClean="0"/>
              <a:t>V</a:t>
            </a:r>
            <a:r>
              <a:rPr lang="zh-CN" altLang="en-US" dirty="0" smtClean="0"/>
              <a:t>要求走哪一条路的概率是</a:t>
            </a:r>
            <a:r>
              <a:rPr lang="en-US" altLang="zh-CN" dirty="0" smtClean="0"/>
              <a:t>1/2</a:t>
            </a:r>
            <a:r>
              <a:rPr lang="zh-CN" altLang="en-US" dirty="0" smtClean="0"/>
              <a:t>，因此每一轮中</a:t>
            </a:r>
            <a:r>
              <a:rPr lang="en-US" altLang="zh-CN" dirty="0" smtClean="0"/>
              <a:t>P</a:t>
            </a:r>
            <a:r>
              <a:rPr lang="zh-CN" altLang="en-US" dirty="0" smtClean="0"/>
              <a:t>能够欺骗</a:t>
            </a:r>
            <a:r>
              <a:rPr lang="en-US" altLang="zh-CN" dirty="0" smtClean="0"/>
              <a:t>V</a:t>
            </a:r>
            <a:r>
              <a:rPr lang="zh-CN" altLang="en-US" dirty="0" smtClean="0"/>
              <a:t>的概率是</a:t>
            </a:r>
            <a:r>
              <a:rPr lang="en-US" altLang="zh-CN" dirty="0" smtClean="0"/>
              <a:t>1/2</a:t>
            </a:r>
            <a:r>
              <a:rPr lang="zh-CN" altLang="en-US" dirty="0" smtClean="0"/>
              <a:t>。</a:t>
            </a:r>
          </a:p>
          <a:p>
            <a:pPr lvl="1" eaLnBrk="1" hangingPunct="1"/>
            <a:r>
              <a:rPr lang="zh-CN" altLang="en-US" dirty="0" smtClean="0"/>
              <a:t>假定</a:t>
            </a:r>
            <a:r>
              <a:rPr lang="en-US" altLang="zh-CN" dirty="0" smtClean="0"/>
              <a:t>n</a:t>
            </a:r>
            <a:r>
              <a:rPr lang="zh-CN" altLang="en-US" dirty="0" smtClean="0"/>
              <a:t>取</a:t>
            </a:r>
            <a:r>
              <a:rPr lang="en-US" altLang="zh-CN" dirty="0" smtClean="0"/>
              <a:t>16</a:t>
            </a:r>
            <a:r>
              <a:rPr lang="zh-CN" altLang="en-US" dirty="0" smtClean="0"/>
              <a:t>，则执行</a:t>
            </a:r>
            <a:r>
              <a:rPr lang="en-US" altLang="zh-CN" dirty="0" smtClean="0"/>
              <a:t>16</a:t>
            </a:r>
            <a:r>
              <a:rPr lang="zh-CN" altLang="en-US" dirty="0" smtClean="0"/>
              <a:t>轮后，</a:t>
            </a:r>
            <a:r>
              <a:rPr lang="en-US" altLang="zh-CN" dirty="0" smtClean="0"/>
              <a:t>P</a:t>
            </a:r>
            <a:r>
              <a:rPr lang="zh-CN" altLang="en-US" dirty="0" smtClean="0"/>
              <a:t>成功欺骗</a:t>
            </a:r>
            <a:r>
              <a:rPr lang="en-US" altLang="zh-CN" dirty="0" smtClean="0"/>
              <a:t>V</a:t>
            </a:r>
            <a:r>
              <a:rPr lang="zh-CN" altLang="en-US" dirty="0" smtClean="0"/>
              <a:t>的概率是</a:t>
            </a:r>
            <a:r>
              <a:rPr lang="en-US" altLang="zh-CN" dirty="0" smtClean="0"/>
              <a:t>1/2</a:t>
            </a:r>
            <a:r>
              <a:rPr lang="en-US" altLang="zh-CN" baseline="30000" dirty="0" smtClean="0"/>
              <a:t>16</a:t>
            </a:r>
            <a:r>
              <a:rPr lang="zh-CN" altLang="en-US" dirty="0" smtClean="0"/>
              <a:t>＝</a:t>
            </a:r>
            <a:r>
              <a:rPr lang="en-US" altLang="zh-CN" dirty="0" smtClean="0"/>
              <a:t>1/65536</a:t>
            </a:r>
            <a:r>
              <a:rPr lang="zh-CN" altLang="en-US" dirty="0" smtClean="0"/>
              <a:t>。于是，如果</a:t>
            </a:r>
            <a:r>
              <a:rPr lang="en-US" altLang="zh-CN" dirty="0" smtClean="0"/>
              <a:t>P16</a:t>
            </a:r>
            <a:r>
              <a:rPr lang="zh-CN" altLang="en-US" dirty="0" smtClean="0"/>
              <a:t>次都能按</a:t>
            </a:r>
            <a:r>
              <a:rPr lang="en-US" altLang="zh-CN" dirty="0" smtClean="0"/>
              <a:t>V</a:t>
            </a:r>
            <a:r>
              <a:rPr lang="zh-CN" altLang="en-US" dirty="0" smtClean="0"/>
              <a:t>的要求返回，</a:t>
            </a:r>
            <a:r>
              <a:rPr lang="en-US" altLang="zh-CN" dirty="0" smtClean="0"/>
              <a:t>V</a:t>
            </a:r>
            <a:r>
              <a:rPr lang="zh-CN" altLang="en-US" dirty="0" smtClean="0"/>
              <a:t>即能证明</a:t>
            </a:r>
            <a:r>
              <a:rPr lang="en-US" altLang="zh-CN" dirty="0" smtClean="0"/>
              <a:t>P</a:t>
            </a:r>
            <a:r>
              <a:rPr lang="zh-CN" altLang="en-US" dirty="0" smtClean="0"/>
              <a:t>确实知道秘密口令。</a:t>
            </a:r>
          </a:p>
          <a:p>
            <a:pPr lvl="1" eaLnBrk="1" hangingPunct="1"/>
            <a:r>
              <a:rPr lang="zh-CN" altLang="en-US" dirty="0" smtClean="0"/>
              <a:t>还可以看出，</a:t>
            </a:r>
            <a:r>
              <a:rPr lang="en-US" altLang="zh-CN" dirty="0" smtClean="0"/>
              <a:t>V</a:t>
            </a:r>
            <a:r>
              <a:rPr lang="zh-CN" altLang="en-US" dirty="0" smtClean="0"/>
              <a:t>无法从上述证明过程中获取丝毫关于</a:t>
            </a:r>
            <a:r>
              <a:rPr lang="en-US" altLang="zh-CN" dirty="0" smtClean="0"/>
              <a:t>P</a:t>
            </a:r>
            <a:r>
              <a:rPr lang="zh-CN" altLang="en-US" dirty="0" smtClean="0"/>
              <a:t>的秘密口令的信息，所以这是一个零知识证明协议</a:t>
            </a:r>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7.5.2 </a:t>
            </a:r>
            <a:r>
              <a:rPr lang="zh-CN" altLang="en-US" dirty="0" smtClean="0"/>
              <a:t>零知识证明</a:t>
            </a:r>
            <a:endParaRPr lang="zh-CN" altLang="en-US" dirty="0"/>
          </a:p>
        </p:txBody>
      </p:sp>
      <p:sp>
        <p:nvSpPr>
          <p:cNvPr id="4" name="灯片编号占位符 3"/>
          <p:cNvSpPr>
            <a:spLocks noGrp="1"/>
          </p:cNvSpPr>
          <p:nvPr>
            <p:ph type="sldNum" sz="quarter" idx="12"/>
          </p:nvPr>
        </p:nvSpPr>
        <p:spPr>
          <a:xfrm>
            <a:off x="7391400" y="6477000"/>
            <a:ext cx="1295400" cy="304800"/>
          </a:xfrm>
        </p:spPr>
        <p:txBody>
          <a:bodyPr/>
          <a:lstStyle/>
          <a:p>
            <a:pPr>
              <a:defRPr/>
            </a:pPr>
            <a:fld id="{896E1043-1F2A-4C9B-855A-0B3264F68AF7}" type="slidenum">
              <a:rPr lang="en-US" altLang="zh-CN" smtClean="0"/>
              <a:pPr>
                <a:defRPr/>
              </a:pPr>
              <a:t>55</a:t>
            </a:fld>
            <a:r>
              <a:rPr lang="en-US" altLang="zh-CN" dirty="0" smtClean="0"/>
              <a:t>/</a:t>
            </a:r>
            <a:endParaRPr lang="en-US" altLang="zh-CN" dirty="0"/>
          </a:p>
        </p:txBody>
      </p:sp>
      <p:sp>
        <p:nvSpPr>
          <p:cNvPr id="5" name="标题 1"/>
          <p:cNvSpPr txBox="1">
            <a:spLocks/>
          </p:cNvSpPr>
          <p:nvPr/>
        </p:nvSpPr>
        <p:spPr bwMode="auto">
          <a:xfrm>
            <a:off x="533400" y="0"/>
            <a:ext cx="7696200" cy="304800"/>
          </a:xfrm>
          <a:prstGeom prst="rect">
            <a:avLst/>
          </a:prstGeom>
          <a:solidFill>
            <a:schemeClr val="accent5"/>
          </a:solidFill>
          <a:ln w="9525">
            <a:noFill/>
            <a:miter lim="800000"/>
            <a:headEnd/>
            <a:tailEnd/>
          </a:ln>
        </p:spPr>
        <p:txBody>
          <a:bodyPr vert="horz" wrap="square" lIns="91440" tIns="45720" rIns="91440" bIns="45720" numCol="1" anchor="b" anchorCtr="0" compatLnSpc="1">
            <a:prstTxWarp prst="textNoShape">
              <a:avLst/>
            </a:prstTxWarp>
          </a:bodyPr>
          <a:lstStyle/>
          <a:p>
            <a:pPr algn="l" eaLnBrk="0" hangingPunct="0">
              <a:defRPr/>
            </a:pPr>
            <a:r>
              <a:rPr lang="zh-CN" altLang="en-US" sz="1800" kern="0" dirty="0" smtClean="0">
                <a:solidFill>
                  <a:srgbClr val="004C00"/>
                </a:solidFill>
                <a:effectLst>
                  <a:outerShdw blurRad="38100" dist="38100" dir="2700000" algn="tl">
                    <a:srgbClr val="000000">
                      <a:alpha val="43137"/>
                    </a:srgbClr>
                  </a:outerShdw>
                </a:effectLst>
                <a:latin typeface="+mj-lt"/>
                <a:ea typeface="+mj-ea"/>
                <a:cs typeface="+mj-cs"/>
              </a:rPr>
              <a:t>第七章 密码协议：</a:t>
            </a:r>
            <a:r>
              <a:rPr lang="en-US" altLang="zh-CN" sz="1800" kern="0" dirty="0" smtClean="0">
                <a:solidFill>
                  <a:srgbClr val="004C00"/>
                </a:solidFill>
                <a:effectLst>
                  <a:outerShdw blurRad="38100" dist="38100" dir="2700000" algn="tl">
                    <a:srgbClr val="000000">
                      <a:alpha val="43137"/>
                    </a:srgbClr>
                  </a:outerShdw>
                </a:effectLst>
                <a:latin typeface="+mj-lt"/>
                <a:ea typeface="+mj-ea"/>
                <a:cs typeface="+mj-cs"/>
              </a:rPr>
              <a:t>7.5 </a:t>
            </a:r>
            <a:r>
              <a:rPr lang="zh-CN" altLang="en-US" sz="1800" kern="0" dirty="0" smtClean="0">
                <a:solidFill>
                  <a:srgbClr val="004C00"/>
                </a:solidFill>
                <a:effectLst>
                  <a:outerShdw blurRad="38100" dist="38100" dir="2700000" algn="tl">
                    <a:srgbClr val="000000">
                      <a:alpha val="43137"/>
                    </a:srgbClr>
                  </a:outerShdw>
                </a:effectLst>
                <a:latin typeface="+mj-lt"/>
                <a:ea typeface="+mj-ea"/>
                <a:cs typeface="+mj-cs"/>
              </a:rPr>
              <a:t>身份识别技术</a:t>
            </a:r>
          </a:p>
        </p:txBody>
      </p:sp>
      <p:sp>
        <p:nvSpPr>
          <p:cNvPr id="8" name="内容占位符 7"/>
          <p:cNvSpPr>
            <a:spLocks noGrp="1"/>
          </p:cNvSpPr>
          <p:nvPr>
            <p:ph idx="1"/>
          </p:nvPr>
        </p:nvSpPr>
        <p:spPr>
          <a:xfrm>
            <a:off x="457200" y="990600"/>
            <a:ext cx="8534400" cy="5486400"/>
          </a:xfrm>
        </p:spPr>
        <p:txBody>
          <a:bodyPr/>
          <a:lstStyle/>
          <a:p>
            <a:pPr eaLnBrk="1" hangingPunct="1">
              <a:lnSpc>
                <a:spcPct val="100000"/>
              </a:lnSpc>
            </a:pPr>
            <a:r>
              <a:rPr lang="zh-CN" altLang="en-US" sz="2400" dirty="0" smtClean="0">
                <a:latin typeface="Times New Roman" pitchFamily="18" charset="0"/>
              </a:rPr>
              <a:t>哈密尔顿（</a:t>
            </a:r>
            <a:r>
              <a:rPr lang="en-US" altLang="zh-CN" sz="2400" dirty="0" smtClean="0">
                <a:latin typeface="Times New Roman" pitchFamily="18" charset="0"/>
              </a:rPr>
              <a:t>Hamilton</a:t>
            </a:r>
            <a:r>
              <a:rPr lang="zh-CN" altLang="en-US" sz="2400" dirty="0" smtClean="0">
                <a:latin typeface="Times New Roman" pitchFamily="18" charset="0"/>
              </a:rPr>
              <a:t>）回路</a:t>
            </a:r>
          </a:p>
          <a:p>
            <a:pPr lvl="1" eaLnBrk="1" hangingPunct="1">
              <a:lnSpc>
                <a:spcPct val="100000"/>
              </a:lnSpc>
              <a:spcBef>
                <a:spcPts val="600"/>
              </a:spcBef>
            </a:pPr>
            <a:r>
              <a:rPr lang="zh-CN" altLang="en-US" sz="2000" dirty="0" smtClean="0">
                <a:latin typeface="Times New Roman" pitchFamily="18" charset="0"/>
              </a:rPr>
              <a:t>图中的回路是指始点和终点相重合的路径，若回路通过图的每个顶点一次且仅一次，则称为哈密尔顿回路</a:t>
            </a:r>
          </a:p>
          <a:p>
            <a:pPr lvl="1" eaLnBrk="1" hangingPunct="1">
              <a:lnSpc>
                <a:spcPct val="100000"/>
              </a:lnSpc>
              <a:spcBef>
                <a:spcPts val="600"/>
              </a:spcBef>
            </a:pPr>
            <a:r>
              <a:rPr lang="zh-CN" altLang="en-US" sz="2000" dirty="0" smtClean="0">
                <a:solidFill>
                  <a:srgbClr val="0000FF"/>
                </a:solidFill>
                <a:latin typeface="Times New Roman" pitchFamily="18" charset="0"/>
              </a:rPr>
              <a:t>构造图的哈密尔顿回路</a:t>
            </a:r>
            <a:r>
              <a:rPr lang="zh-CN" altLang="en-US" sz="2000" dirty="0" smtClean="0">
                <a:latin typeface="Times New Roman" pitchFamily="18" charset="0"/>
              </a:rPr>
              <a:t>是</a:t>
            </a:r>
            <a:r>
              <a:rPr lang="en-US" altLang="zh-CN" sz="2000" dirty="0" smtClean="0">
                <a:latin typeface="Times New Roman" pitchFamily="18" charset="0"/>
              </a:rPr>
              <a:t>NPC</a:t>
            </a:r>
            <a:r>
              <a:rPr lang="zh-CN" altLang="en-US" sz="2000" dirty="0" smtClean="0">
                <a:latin typeface="Times New Roman" pitchFamily="18" charset="0"/>
              </a:rPr>
              <a:t>问题。</a:t>
            </a:r>
            <a:r>
              <a:rPr lang="zh-CN" altLang="en-US" sz="2000" dirty="0" smtClean="0">
                <a:solidFill>
                  <a:srgbClr val="0000FF"/>
                </a:solidFill>
                <a:latin typeface="Times New Roman" pitchFamily="18" charset="0"/>
              </a:rPr>
              <a:t>求两个图同构</a:t>
            </a:r>
            <a:r>
              <a:rPr lang="zh-CN" altLang="en-US" sz="2000" dirty="0" smtClean="0">
                <a:latin typeface="Times New Roman" pitchFamily="18" charset="0"/>
              </a:rPr>
              <a:t>也是困难问题</a:t>
            </a:r>
          </a:p>
          <a:p>
            <a:pPr lvl="1" eaLnBrk="1" hangingPunct="1">
              <a:lnSpc>
                <a:spcPct val="100000"/>
              </a:lnSpc>
              <a:spcBef>
                <a:spcPts val="600"/>
              </a:spcBef>
            </a:pPr>
            <a:r>
              <a:rPr lang="zh-CN" altLang="en-US" sz="2000" dirty="0" smtClean="0">
                <a:latin typeface="Times New Roman" pitchFamily="18" charset="0"/>
              </a:rPr>
              <a:t>现在假定</a:t>
            </a:r>
            <a:r>
              <a:rPr lang="en-US" altLang="zh-CN" sz="2000" dirty="0" smtClean="0">
                <a:latin typeface="Times New Roman" pitchFamily="18" charset="0"/>
              </a:rPr>
              <a:t>P</a:t>
            </a:r>
            <a:r>
              <a:rPr lang="zh-CN" altLang="en-US" sz="2000" dirty="0" smtClean="0">
                <a:latin typeface="Times New Roman" pitchFamily="18" charset="0"/>
              </a:rPr>
              <a:t>知道图</a:t>
            </a:r>
            <a:r>
              <a:rPr lang="en-US" altLang="zh-CN" sz="2000" dirty="0" smtClean="0">
                <a:latin typeface="Times New Roman" pitchFamily="18" charset="0"/>
              </a:rPr>
              <a:t>G</a:t>
            </a:r>
            <a:r>
              <a:rPr lang="zh-CN" altLang="en-US" sz="2000" dirty="0" smtClean="0">
                <a:latin typeface="Times New Roman" pitchFamily="18" charset="0"/>
              </a:rPr>
              <a:t>的哈密尔顿回路，并希望向</a:t>
            </a:r>
            <a:r>
              <a:rPr lang="en-US" altLang="zh-CN" sz="2000" dirty="0" smtClean="0">
                <a:latin typeface="Times New Roman" pitchFamily="18" charset="0"/>
              </a:rPr>
              <a:t>V</a:t>
            </a:r>
            <a:r>
              <a:rPr lang="zh-CN" altLang="en-US" sz="2000" dirty="0" smtClean="0">
                <a:latin typeface="Times New Roman" pitchFamily="18" charset="0"/>
              </a:rPr>
              <a:t>证明这一事实，可采用如下协议： </a:t>
            </a:r>
          </a:p>
          <a:p>
            <a:pPr lvl="1" eaLnBrk="1" hangingPunct="1">
              <a:lnSpc>
                <a:spcPct val="100000"/>
              </a:lnSpc>
              <a:spcBef>
                <a:spcPts val="600"/>
              </a:spcBef>
            </a:pPr>
            <a:r>
              <a:rPr lang="zh-CN" altLang="en-US" sz="2000" dirty="0" smtClean="0">
                <a:latin typeface="Times New Roman" pitchFamily="18" charset="0"/>
              </a:rPr>
              <a:t>① </a:t>
            </a:r>
            <a:r>
              <a:rPr lang="en-US" altLang="zh-CN" sz="2000" dirty="0" smtClean="0">
                <a:latin typeface="Times New Roman" pitchFamily="18" charset="0"/>
              </a:rPr>
              <a:t>P</a:t>
            </a:r>
            <a:r>
              <a:rPr lang="zh-CN" altLang="en-US" sz="2000" dirty="0" smtClean="0">
                <a:latin typeface="Times New Roman" pitchFamily="18" charset="0"/>
              </a:rPr>
              <a:t>随机地构造一个与图</a:t>
            </a:r>
            <a:r>
              <a:rPr lang="en-US" altLang="zh-CN" sz="2000" i="1" dirty="0" smtClean="0">
                <a:latin typeface="Times New Roman" pitchFamily="18" charset="0"/>
              </a:rPr>
              <a:t>G</a:t>
            </a:r>
            <a:r>
              <a:rPr lang="zh-CN" altLang="en-US" sz="2000" dirty="0" smtClean="0">
                <a:latin typeface="Times New Roman" pitchFamily="18" charset="0"/>
              </a:rPr>
              <a:t>同构的图 </a:t>
            </a:r>
            <a:r>
              <a:rPr lang="en-US" altLang="zh-CN" sz="2000" i="1" dirty="0" smtClean="0">
                <a:latin typeface="Times New Roman" pitchFamily="18" charset="0"/>
              </a:rPr>
              <a:t>G' </a:t>
            </a:r>
            <a:r>
              <a:rPr lang="zh-CN" altLang="en-US" sz="2000" dirty="0" smtClean="0">
                <a:latin typeface="Times New Roman" pitchFamily="18" charset="0"/>
              </a:rPr>
              <a:t>，并将</a:t>
            </a:r>
            <a:r>
              <a:rPr lang="en-US" altLang="zh-CN" sz="2000" i="1" dirty="0" smtClean="0">
                <a:latin typeface="Times New Roman" pitchFamily="18" charset="0"/>
              </a:rPr>
              <a:t>G'</a:t>
            </a:r>
            <a:r>
              <a:rPr lang="zh-CN" altLang="en-US" sz="2000" dirty="0" smtClean="0">
                <a:latin typeface="Times New Roman" pitchFamily="18" charset="0"/>
              </a:rPr>
              <a:t>交给</a:t>
            </a:r>
            <a:r>
              <a:rPr lang="en-US" altLang="zh-CN" sz="2000" dirty="0" smtClean="0">
                <a:latin typeface="Times New Roman" pitchFamily="18" charset="0"/>
              </a:rPr>
              <a:t>V</a:t>
            </a:r>
            <a:r>
              <a:rPr lang="zh-CN" altLang="en-US" sz="2000" dirty="0" smtClean="0">
                <a:latin typeface="Times New Roman" pitchFamily="18" charset="0"/>
              </a:rPr>
              <a:t>。</a:t>
            </a:r>
          </a:p>
          <a:p>
            <a:pPr lvl="1" eaLnBrk="1" hangingPunct="1">
              <a:lnSpc>
                <a:spcPct val="100000"/>
              </a:lnSpc>
              <a:spcBef>
                <a:spcPts val="600"/>
              </a:spcBef>
            </a:pPr>
            <a:r>
              <a:rPr lang="zh-CN" altLang="en-US" sz="2000" dirty="0" smtClean="0">
                <a:latin typeface="Times New Roman" pitchFamily="18" charset="0"/>
              </a:rPr>
              <a:t>② </a:t>
            </a:r>
            <a:r>
              <a:rPr lang="en-US" altLang="zh-CN" sz="2000" dirty="0" smtClean="0">
                <a:latin typeface="Times New Roman" pitchFamily="18" charset="0"/>
              </a:rPr>
              <a:t>V</a:t>
            </a:r>
            <a:r>
              <a:rPr lang="zh-CN" altLang="en-US" sz="2000" dirty="0" smtClean="0">
                <a:latin typeface="Times New Roman" pitchFamily="18" charset="0"/>
              </a:rPr>
              <a:t>随机地要求</a:t>
            </a:r>
            <a:r>
              <a:rPr lang="en-US" altLang="zh-CN" sz="2000" i="1" dirty="0" smtClean="0">
                <a:latin typeface="Times New Roman" pitchFamily="18" charset="0"/>
              </a:rPr>
              <a:t>P</a:t>
            </a:r>
            <a:r>
              <a:rPr lang="zh-CN" altLang="en-US" sz="2000" dirty="0" smtClean="0">
                <a:latin typeface="Times New Roman" pitchFamily="18" charset="0"/>
              </a:rPr>
              <a:t>做下述两件工作之一： </a:t>
            </a:r>
          </a:p>
          <a:p>
            <a:pPr lvl="2" eaLnBrk="1" hangingPunct="1">
              <a:lnSpc>
                <a:spcPct val="100000"/>
              </a:lnSpc>
              <a:spcBef>
                <a:spcPts val="600"/>
              </a:spcBef>
            </a:pPr>
            <a:r>
              <a:rPr lang="zh-CN" altLang="en-US" sz="1900" dirty="0" smtClean="0">
                <a:latin typeface="Times New Roman" pitchFamily="18" charset="0"/>
              </a:rPr>
              <a:t>证明图</a:t>
            </a:r>
            <a:r>
              <a:rPr lang="en-US" altLang="zh-CN" sz="1900" i="1" dirty="0" smtClean="0">
                <a:latin typeface="Times New Roman" pitchFamily="18" charset="0"/>
              </a:rPr>
              <a:t>G</a:t>
            </a:r>
            <a:r>
              <a:rPr lang="zh-CN" altLang="en-US" sz="1900" dirty="0" smtClean="0">
                <a:latin typeface="Times New Roman" pitchFamily="18" charset="0"/>
              </a:rPr>
              <a:t>和图 </a:t>
            </a:r>
            <a:r>
              <a:rPr lang="en-US" altLang="zh-CN" sz="1800" i="1" dirty="0" smtClean="0">
                <a:latin typeface="Times New Roman" pitchFamily="18" charset="0"/>
              </a:rPr>
              <a:t>G'</a:t>
            </a:r>
            <a:r>
              <a:rPr lang="zh-CN" altLang="en-US" sz="1900" dirty="0" smtClean="0">
                <a:latin typeface="Times New Roman" pitchFamily="18" charset="0"/>
              </a:rPr>
              <a:t>同构；</a:t>
            </a:r>
          </a:p>
          <a:p>
            <a:pPr lvl="2" eaLnBrk="1" hangingPunct="1">
              <a:lnSpc>
                <a:spcPct val="100000"/>
              </a:lnSpc>
              <a:spcBef>
                <a:spcPts val="600"/>
              </a:spcBef>
            </a:pPr>
            <a:r>
              <a:rPr lang="zh-CN" altLang="en-US" sz="1900" dirty="0" smtClean="0">
                <a:latin typeface="Times New Roman" pitchFamily="18" charset="0"/>
              </a:rPr>
              <a:t>指出图 </a:t>
            </a:r>
            <a:r>
              <a:rPr lang="en-US" altLang="zh-CN" sz="1800" i="1" dirty="0" smtClean="0">
                <a:latin typeface="Times New Roman" pitchFamily="18" charset="0"/>
              </a:rPr>
              <a:t>G'</a:t>
            </a:r>
            <a:r>
              <a:rPr lang="zh-CN" altLang="en-US" sz="1900" dirty="0" smtClean="0">
                <a:latin typeface="Times New Roman" pitchFamily="18" charset="0"/>
              </a:rPr>
              <a:t>的一条哈密尔顿回路。</a:t>
            </a:r>
          </a:p>
          <a:p>
            <a:pPr lvl="1" eaLnBrk="1" hangingPunct="1">
              <a:lnSpc>
                <a:spcPct val="100000"/>
              </a:lnSpc>
              <a:spcBef>
                <a:spcPts val="600"/>
              </a:spcBef>
            </a:pPr>
            <a:r>
              <a:rPr lang="zh-CN" altLang="en-US" sz="2000" dirty="0" smtClean="0">
                <a:latin typeface="Times New Roman" pitchFamily="18" charset="0"/>
              </a:rPr>
              <a:t>③ </a:t>
            </a:r>
            <a:r>
              <a:rPr lang="en-US" altLang="zh-CN" sz="2000" dirty="0" smtClean="0">
                <a:latin typeface="Times New Roman" pitchFamily="18" charset="0"/>
              </a:rPr>
              <a:t>P</a:t>
            </a:r>
            <a:r>
              <a:rPr lang="zh-CN" altLang="en-US" sz="2000" dirty="0" smtClean="0">
                <a:latin typeface="Times New Roman" pitchFamily="18" charset="0"/>
              </a:rPr>
              <a:t>根据要求做下述两件工作之一： </a:t>
            </a:r>
          </a:p>
          <a:p>
            <a:pPr lvl="2" eaLnBrk="1" hangingPunct="1">
              <a:lnSpc>
                <a:spcPct val="100000"/>
              </a:lnSpc>
              <a:spcBef>
                <a:spcPts val="600"/>
              </a:spcBef>
            </a:pPr>
            <a:r>
              <a:rPr lang="zh-CN" altLang="en-US" sz="1900" dirty="0" smtClean="0">
                <a:latin typeface="Times New Roman" pitchFamily="18" charset="0"/>
              </a:rPr>
              <a:t>证明图</a:t>
            </a:r>
            <a:r>
              <a:rPr lang="en-US" altLang="zh-CN" sz="1900" dirty="0" smtClean="0">
                <a:latin typeface="Times New Roman" pitchFamily="18" charset="0"/>
              </a:rPr>
              <a:t>G</a:t>
            </a:r>
            <a:r>
              <a:rPr lang="zh-CN" altLang="en-US" sz="1900" dirty="0" smtClean="0">
                <a:latin typeface="Times New Roman" pitchFamily="18" charset="0"/>
              </a:rPr>
              <a:t>和图 </a:t>
            </a:r>
            <a:r>
              <a:rPr lang="en-US" altLang="zh-CN" sz="1800" i="1" dirty="0" smtClean="0">
                <a:latin typeface="Times New Roman" pitchFamily="18" charset="0"/>
              </a:rPr>
              <a:t>G'</a:t>
            </a:r>
            <a:r>
              <a:rPr lang="zh-CN" altLang="en-US" sz="1900" dirty="0" smtClean="0">
                <a:latin typeface="Times New Roman" pitchFamily="18" charset="0"/>
              </a:rPr>
              <a:t>同构，</a:t>
            </a:r>
            <a:r>
              <a:rPr lang="zh-CN" altLang="en-US" sz="1900" dirty="0" smtClean="0">
                <a:solidFill>
                  <a:srgbClr val="0000FF"/>
                </a:solidFill>
                <a:latin typeface="Times New Roman" pitchFamily="18" charset="0"/>
              </a:rPr>
              <a:t>但不指出图</a:t>
            </a:r>
            <a:r>
              <a:rPr lang="en-US" altLang="zh-CN" sz="1900" dirty="0" smtClean="0">
                <a:solidFill>
                  <a:srgbClr val="0000FF"/>
                </a:solidFill>
                <a:latin typeface="Times New Roman" pitchFamily="18" charset="0"/>
              </a:rPr>
              <a:t>G</a:t>
            </a:r>
            <a:r>
              <a:rPr lang="zh-CN" altLang="en-US" sz="1900" dirty="0" smtClean="0">
                <a:solidFill>
                  <a:srgbClr val="0000FF"/>
                </a:solidFill>
                <a:latin typeface="Times New Roman" pitchFamily="18" charset="0"/>
              </a:rPr>
              <a:t>或图</a:t>
            </a:r>
            <a:r>
              <a:rPr lang="en-US" altLang="zh-CN" sz="1800" i="1" dirty="0" smtClean="0">
                <a:latin typeface="Times New Roman" pitchFamily="18" charset="0"/>
              </a:rPr>
              <a:t>G'</a:t>
            </a:r>
            <a:r>
              <a:rPr lang="zh-CN" altLang="en-US" sz="1900" dirty="0" smtClean="0">
                <a:solidFill>
                  <a:srgbClr val="0000FF"/>
                </a:solidFill>
                <a:latin typeface="Times New Roman" pitchFamily="18" charset="0"/>
              </a:rPr>
              <a:t>的哈密尔顿回路</a:t>
            </a:r>
            <a:r>
              <a:rPr lang="zh-CN" altLang="en-US" sz="1900" dirty="0" smtClean="0">
                <a:latin typeface="Times New Roman" pitchFamily="18" charset="0"/>
              </a:rPr>
              <a:t>；</a:t>
            </a:r>
          </a:p>
          <a:p>
            <a:pPr lvl="2" eaLnBrk="1" hangingPunct="1">
              <a:lnSpc>
                <a:spcPct val="100000"/>
              </a:lnSpc>
              <a:spcBef>
                <a:spcPts val="600"/>
              </a:spcBef>
            </a:pPr>
            <a:r>
              <a:rPr lang="zh-CN" altLang="en-US" sz="1900" dirty="0" smtClean="0">
                <a:latin typeface="Times New Roman" pitchFamily="18" charset="0"/>
              </a:rPr>
              <a:t>指出图   的哈密尔顿回路，但不证明图</a:t>
            </a:r>
            <a:r>
              <a:rPr lang="en-US" altLang="zh-CN" sz="1900" dirty="0" smtClean="0">
                <a:latin typeface="Times New Roman" pitchFamily="18" charset="0"/>
              </a:rPr>
              <a:t>G</a:t>
            </a:r>
            <a:r>
              <a:rPr lang="zh-CN" altLang="en-US" sz="1900" dirty="0" smtClean="0">
                <a:latin typeface="Times New Roman" pitchFamily="18" charset="0"/>
              </a:rPr>
              <a:t>和图     同构。</a:t>
            </a:r>
          </a:p>
          <a:p>
            <a:pPr lvl="1" eaLnBrk="1" hangingPunct="1">
              <a:lnSpc>
                <a:spcPct val="100000"/>
              </a:lnSpc>
              <a:spcBef>
                <a:spcPts val="600"/>
              </a:spcBef>
            </a:pPr>
            <a:r>
              <a:rPr lang="zh-CN" altLang="en-US" sz="2000" dirty="0" smtClean="0">
                <a:latin typeface="Times New Roman" pitchFamily="18" charset="0"/>
              </a:rPr>
              <a:t>④ </a:t>
            </a:r>
            <a:r>
              <a:rPr lang="en-US" altLang="zh-CN" sz="2000" dirty="0" smtClean="0">
                <a:latin typeface="Times New Roman" pitchFamily="18" charset="0"/>
              </a:rPr>
              <a:t>P</a:t>
            </a:r>
            <a:r>
              <a:rPr lang="zh-CN" altLang="en-US" sz="2000" dirty="0" smtClean="0">
                <a:latin typeface="Times New Roman" pitchFamily="18" charset="0"/>
              </a:rPr>
              <a:t>和</a:t>
            </a:r>
            <a:r>
              <a:rPr lang="en-US" altLang="zh-CN" sz="2000" dirty="0" smtClean="0">
                <a:latin typeface="Times New Roman" pitchFamily="18" charset="0"/>
              </a:rPr>
              <a:t>V</a:t>
            </a:r>
            <a:r>
              <a:rPr lang="zh-CN" altLang="en-US" sz="2000" dirty="0" smtClean="0">
                <a:latin typeface="Times New Roman" pitchFamily="18" charset="0"/>
              </a:rPr>
              <a:t>重复以上过程</a:t>
            </a:r>
            <a:r>
              <a:rPr lang="en-US" altLang="zh-CN" sz="2000" dirty="0" smtClean="0">
                <a:latin typeface="Times New Roman" pitchFamily="18" charset="0"/>
              </a:rPr>
              <a:t>n</a:t>
            </a:r>
            <a:r>
              <a:rPr lang="zh-CN" altLang="en-US" sz="2000" dirty="0" smtClean="0">
                <a:latin typeface="Times New Roman" pitchFamily="18" charset="0"/>
              </a:rPr>
              <a:t>次。</a:t>
            </a:r>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7.5.2 </a:t>
            </a:r>
            <a:r>
              <a:rPr lang="zh-CN" altLang="en-US" dirty="0" smtClean="0"/>
              <a:t>零知识证明</a:t>
            </a:r>
            <a:endParaRPr lang="zh-CN" altLang="en-US" dirty="0"/>
          </a:p>
        </p:txBody>
      </p:sp>
      <p:sp>
        <p:nvSpPr>
          <p:cNvPr id="4" name="灯片编号占位符 3"/>
          <p:cNvSpPr>
            <a:spLocks noGrp="1"/>
          </p:cNvSpPr>
          <p:nvPr>
            <p:ph type="sldNum" sz="quarter" idx="12"/>
          </p:nvPr>
        </p:nvSpPr>
        <p:spPr>
          <a:xfrm>
            <a:off x="7391400" y="6477000"/>
            <a:ext cx="1295400" cy="304800"/>
          </a:xfrm>
        </p:spPr>
        <p:txBody>
          <a:bodyPr/>
          <a:lstStyle/>
          <a:p>
            <a:pPr>
              <a:defRPr/>
            </a:pPr>
            <a:fld id="{896E1043-1F2A-4C9B-855A-0B3264F68AF7}" type="slidenum">
              <a:rPr lang="en-US" altLang="zh-CN" smtClean="0"/>
              <a:pPr>
                <a:defRPr/>
              </a:pPr>
              <a:t>56</a:t>
            </a:fld>
            <a:r>
              <a:rPr lang="en-US" altLang="zh-CN" dirty="0" smtClean="0"/>
              <a:t>/</a:t>
            </a:r>
            <a:endParaRPr lang="en-US" altLang="zh-CN" dirty="0"/>
          </a:p>
        </p:txBody>
      </p:sp>
      <p:sp>
        <p:nvSpPr>
          <p:cNvPr id="5" name="标题 1"/>
          <p:cNvSpPr txBox="1">
            <a:spLocks/>
          </p:cNvSpPr>
          <p:nvPr/>
        </p:nvSpPr>
        <p:spPr bwMode="auto">
          <a:xfrm>
            <a:off x="533400" y="0"/>
            <a:ext cx="7696200" cy="304800"/>
          </a:xfrm>
          <a:prstGeom prst="rect">
            <a:avLst/>
          </a:prstGeom>
          <a:solidFill>
            <a:schemeClr val="accent5"/>
          </a:solidFill>
          <a:ln w="9525">
            <a:noFill/>
            <a:miter lim="800000"/>
            <a:headEnd/>
            <a:tailEnd/>
          </a:ln>
        </p:spPr>
        <p:txBody>
          <a:bodyPr vert="horz" wrap="square" lIns="91440" tIns="45720" rIns="91440" bIns="45720" numCol="1" anchor="b" anchorCtr="0" compatLnSpc="1">
            <a:prstTxWarp prst="textNoShape">
              <a:avLst/>
            </a:prstTxWarp>
          </a:bodyPr>
          <a:lstStyle/>
          <a:p>
            <a:pPr algn="l" eaLnBrk="0" hangingPunct="0">
              <a:defRPr/>
            </a:pPr>
            <a:r>
              <a:rPr lang="zh-CN" altLang="en-US" sz="1800" kern="0" dirty="0" smtClean="0">
                <a:solidFill>
                  <a:srgbClr val="004C00"/>
                </a:solidFill>
                <a:effectLst>
                  <a:outerShdw blurRad="38100" dist="38100" dir="2700000" algn="tl">
                    <a:srgbClr val="000000">
                      <a:alpha val="43137"/>
                    </a:srgbClr>
                  </a:outerShdw>
                </a:effectLst>
                <a:latin typeface="+mj-lt"/>
                <a:ea typeface="+mj-ea"/>
                <a:cs typeface="+mj-cs"/>
              </a:rPr>
              <a:t>第七章 密码协议：</a:t>
            </a:r>
            <a:r>
              <a:rPr lang="en-US" altLang="zh-CN" sz="1800" kern="0" dirty="0" smtClean="0">
                <a:solidFill>
                  <a:srgbClr val="004C00"/>
                </a:solidFill>
                <a:effectLst>
                  <a:outerShdw blurRad="38100" dist="38100" dir="2700000" algn="tl">
                    <a:srgbClr val="000000">
                      <a:alpha val="43137"/>
                    </a:srgbClr>
                  </a:outerShdw>
                </a:effectLst>
                <a:latin typeface="+mj-lt"/>
                <a:ea typeface="+mj-ea"/>
                <a:cs typeface="+mj-cs"/>
              </a:rPr>
              <a:t>7.5 </a:t>
            </a:r>
            <a:r>
              <a:rPr lang="zh-CN" altLang="en-US" sz="1800" kern="0" dirty="0" smtClean="0">
                <a:solidFill>
                  <a:srgbClr val="004C00"/>
                </a:solidFill>
                <a:effectLst>
                  <a:outerShdw blurRad="38100" dist="38100" dir="2700000" algn="tl">
                    <a:srgbClr val="000000">
                      <a:alpha val="43137"/>
                    </a:srgbClr>
                  </a:outerShdw>
                </a:effectLst>
                <a:latin typeface="+mj-lt"/>
                <a:ea typeface="+mj-ea"/>
                <a:cs typeface="+mj-cs"/>
              </a:rPr>
              <a:t>身份识别技术</a:t>
            </a:r>
          </a:p>
        </p:txBody>
      </p:sp>
      <p:sp>
        <p:nvSpPr>
          <p:cNvPr id="8" name="内容占位符 7"/>
          <p:cNvSpPr>
            <a:spLocks noGrp="1"/>
          </p:cNvSpPr>
          <p:nvPr>
            <p:ph idx="1"/>
          </p:nvPr>
        </p:nvSpPr>
        <p:spPr>
          <a:xfrm>
            <a:off x="457200" y="990600"/>
            <a:ext cx="8534400" cy="5486400"/>
          </a:xfrm>
        </p:spPr>
        <p:txBody>
          <a:bodyPr/>
          <a:lstStyle/>
          <a:p>
            <a:pPr eaLnBrk="1" hangingPunct="1"/>
            <a:r>
              <a:rPr lang="zh-CN" altLang="en-US" sz="2400" dirty="0" smtClean="0">
                <a:latin typeface="Times New Roman" pitchFamily="18" charset="0"/>
              </a:rPr>
              <a:t>协议执行完后，</a:t>
            </a:r>
            <a:r>
              <a:rPr lang="en-US" altLang="zh-CN" sz="2400" dirty="0" smtClean="0">
                <a:latin typeface="Times New Roman" pitchFamily="18" charset="0"/>
              </a:rPr>
              <a:t>V</a:t>
            </a:r>
            <a:r>
              <a:rPr lang="zh-CN" altLang="en-US" sz="2400" dirty="0" smtClean="0">
                <a:latin typeface="Times New Roman" pitchFamily="18" charset="0"/>
              </a:rPr>
              <a:t>无法获得任何信息使自己可以构造图</a:t>
            </a:r>
            <a:r>
              <a:rPr lang="en-US" altLang="zh-CN" sz="2400" dirty="0" smtClean="0">
                <a:latin typeface="Times New Roman" pitchFamily="18" charset="0"/>
              </a:rPr>
              <a:t>G</a:t>
            </a:r>
            <a:r>
              <a:rPr lang="zh-CN" altLang="en-US" sz="2400" dirty="0" smtClean="0">
                <a:latin typeface="Times New Roman" pitchFamily="18" charset="0"/>
              </a:rPr>
              <a:t>的哈密尔顿回路，因此该协议是零知识证明协议。</a:t>
            </a:r>
          </a:p>
          <a:p>
            <a:pPr lvl="1" eaLnBrk="1" hangingPunct="1"/>
            <a:r>
              <a:rPr lang="zh-CN" altLang="en-US" sz="2000" dirty="0" smtClean="0">
                <a:latin typeface="Times New Roman" pitchFamily="18" charset="0"/>
              </a:rPr>
              <a:t>事实上，如果</a:t>
            </a:r>
            <a:r>
              <a:rPr lang="en-US" altLang="zh-CN" sz="2000" dirty="0" smtClean="0">
                <a:latin typeface="Times New Roman" pitchFamily="18" charset="0"/>
              </a:rPr>
              <a:t>P</a:t>
            </a:r>
            <a:r>
              <a:rPr lang="zh-CN" altLang="en-US" sz="2000" dirty="0" smtClean="0">
                <a:latin typeface="Times New Roman" pitchFamily="18" charset="0"/>
              </a:rPr>
              <a:t>向</a:t>
            </a:r>
            <a:r>
              <a:rPr lang="en-US" altLang="zh-CN" sz="2000" dirty="0" smtClean="0">
                <a:latin typeface="Times New Roman" pitchFamily="18" charset="0"/>
              </a:rPr>
              <a:t>V</a:t>
            </a:r>
            <a:r>
              <a:rPr lang="zh-CN" altLang="en-US" sz="2000" dirty="0" smtClean="0">
                <a:latin typeface="Times New Roman" pitchFamily="18" charset="0"/>
              </a:rPr>
              <a:t>证明图</a:t>
            </a:r>
            <a:r>
              <a:rPr lang="en-US" altLang="zh-CN" sz="2000" dirty="0" smtClean="0">
                <a:latin typeface="Times New Roman" pitchFamily="18" charset="0"/>
              </a:rPr>
              <a:t>G</a:t>
            </a:r>
            <a:r>
              <a:rPr lang="zh-CN" altLang="en-US" sz="2000" dirty="0" smtClean="0">
                <a:latin typeface="Times New Roman" pitchFamily="18" charset="0"/>
              </a:rPr>
              <a:t>和图</a:t>
            </a:r>
            <a:r>
              <a:rPr lang="en-US" altLang="zh-CN" sz="2000" i="1" dirty="0" smtClean="0">
                <a:latin typeface="Times New Roman" pitchFamily="18" charset="0"/>
              </a:rPr>
              <a:t>G'</a:t>
            </a:r>
            <a:r>
              <a:rPr lang="zh-CN" altLang="en-US" sz="2000" dirty="0" smtClean="0">
                <a:latin typeface="Times New Roman" pitchFamily="18" charset="0"/>
              </a:rPr>
              <a:t>同构，这个结论对</a:t>
            </a:r>
            <a:r>
              <a:rPr lang="en-US" altLang="zh-CN" sz="2000" dirty="0" smtClean="0">
                <a:latin typeface="Times New Roman" pitchFamily="18" charset="0"/>
              </a:rPr>
              <a:t>V</a:t>
            </a:r>
            <a:r>
              <a:rPr lang="zh-CN" altLang="en-US" sz="2000" dirty="0" smtClean="0">
                <a:latin typeface="Times New Roman" pitchFamily="18" charset="0"/>
              </a:rPr>
              <a:t>并没有意义，因为构造图</a:t>
            </a:r>
            <a:r>
              <a:rPr lang="en-US" altLang="zh-CN" sz="2000" i="1" dirty="0" smtClean="0">
                <a:latin typeface="Times New Roman" pitchFamily="18" charset="0"/>
              </a:rPr>
              <a:t>G'</a:t>
            </a:r>
            <a:r>
              <a:rPr lang="zh-CN" altLang="en-US" sz="2000" dirty="0" smtClean="0">
                <a:latin typeface="Times New Roman" pitchFamily="18" charset="0"/>
              </a:rPr>
              <a:t>的哈密尔顿回路和构造图</a:t>
            </a:r>
            <a:r>
              <a:rPr lang="en-US" altLang="zh-CN" sz="2000" dirty="0" smtClean="0">
                <a:latin typeface="Times New Roman" pitchFamily="18" charset="0"/>
              </a:rPr>
              <a:t>G</a:t>
            </a:r>
            <a:r>
              <a:rPr lang="zh-CN" altLang="en-US" sz="2000" dirty="0" smtClean="0">
                <a:latin typeface="Times New Roman" pitchFamily="18" charset="0"/>
              </a:rPr>
              <a:t>的哈密尔顿回路同样困难。如果</a:t>
            </a:r>
            <a:r>
              <a:rPr lang="en-US" altLang="zh-CN" sz="2000" dirty="0" smtClean="0">
                <a:latin typeface="Times New Roman" pitchFamily="18" charset="0"/>
              </a:rPr>
              <a:t>P</a:t>
            </a:r>
            <a:r>
              <a:rPr lang="zh-CN" altLang="en-US" sz="2000" dirty="0" smtClean="0">
                <a:latin typeface="Times New Roman" pitchFamily="18" charset="0"/>
              </a:rPr>
              <a:t>向</a:t>
            </a:r>
            <a:r>
              <a:rPr lang="en-US" altLang="zh-CN" sz="2000" dirty="0" smtClean="0">
                <a:latin typeface="Times New Roman" pitchFamily="18" charset="0"/>
              </a:rPr>
              <a:t>V</a:t>
            </a:r>
            <a:r>
              <a:rPr lang="zh-CN" altLang="en-US" sz="2000" dirty="0" smtClean="0">
                <a:latin typeface="Times New Roman" pitchFamily="18" charset="0"/>
              </a:rPr>
              <a:t>指出图的一条哈密尔顿回路，这一事实也无法向</a:t>
            </a:r>
            <a:r>
              <a:rPr lang="en-US" altLang="zh-CN" sz="2000" dirty="0" smtClean="0">
                <a:latin typeface="Times New Roman" pitchFamily="18" charset="0"/>
              </a:rPr>
              <a:t>V</a:t>
            </a:r>
            <a:r>
              <a:rPr lang="zh-CN" altLang="en-US" sz="2000" dirty="0" smtClean="0">
                <a:latin typeface="Times New Roman" pitchFamily="18" charset="0"/>
              </a:rPr>
              <a:t>提供任何帮助，因为求两个图之间的同构并不比求一个图的哈密尔顿回路容易。在协议的每一轮中，</a:t>
            </a:r>
            <a:r>
              <a:rPr lang="en-US" altLang="zh-CN" sz="2000" dirty="0" smtClean="0">
                <a:latin typeface="Times New Roman" pitchFamily="18" charset="0"/>
              </a:rPr>
              <a:t>P</a:t>
            </a:r>
            <a:r>
              <a:rPr lang="zh-CN" altLang="en-US" sz="2000" dirty="0" smtClean="0">
                <a:latin typeface="Times New Roman" pitchFamily="18" charset="0"/>
              </a:rPr>
              <a:t>都随机地构造一个与图</a:t>
            </a:r>
            <a:r>
              <a:rPr lang="en-US" altLang="zh-CN" sz="2000" dirty="0" smtClean="0">
                <a:latin typeface="Times New Roman" pitchFamily="18" charset="0"/>
              </a:rPr>
              <a:t>G</a:t>
            </a:r>
            <a:r>
              <a:rPr lang="zh-CN" altLang="en-US" sz="2000" dirty="0" smtClean="0">
                <a:latin typeface="Times New Roman" pitchFamily="18" charset="0"/>
              </a:rPr>
              <a:t>同构的新图，因此不论协议执行多少轮，</a:t>
            </a:r>
            <a:r>
              <a:rPr lang="en-US" altLang="zh-CN" sz="2000" dirty="0" smtClean="0">
                <a:latin typeface="Times New Roman" pitchFamily="18" charset="0"/>
              </a:rPr>
              <a:t>V</a:t>
            </a:r>
            <a:r>
              <a:rPr lang="zh-CN" altLang="en-US" sz="2000" dirty="0" smtClean="0">
                <a:latin typeface="Times New Roman" pitchFamily="18" charset="0"/>
              </a:rPr>
              <a:t>都得不到任何有关构造图</a:t>
            </a:r>
            <a:r>
              <a:rPr lang="en-US" altLang="zh-CN" sz="2000" dirty="0" smtClean="0">
                <a:latin typeface="Times New Roman" pitchFamily="18" charset="0"/>
              </a:rPr>
              <a:t>G</a:t>
            </a:r>
            <a:r>
              <a:rPr lang="zh-CN" altLang="en-US" sz="2000" dirty="0" smtClean="0">
                <a:latin typeface="Times New Roman" pitchFamily="18" charset="0"/>
              </a:rPr>
              <a:t>的哈密尔顿回路的信息。</a:t>
            </a:r>
          </a:p>
          <a:p>
            <a:pPr lvl="1" eaLnBrk="1" hangingPunct="1"/>
            <a:r>
              <a:rPr lang="zh-CN" altLang="en-US" sz="2000" dirty="0" smtClean="0">
                <a:latin typeface="Times New Roman" pitchFamily="18" charset="0"/>
              </a:rPr>
              <a:t>注：两个图</a:t>
            </a:r>
            <a:r>
              <a:rPr lang="en-US" altLang="zh-CN" sz="2000" i="1" dirty="0" smtClean="0">
                <a:latin typeface="Times New Roman" pitchFamily="18" charset="0"/>
              </a:rPr>
              <a:t>G</a:t>
            </a:r>
            <a:r>
              <a:rPr lang="en-US" altLang="zh-CN" sz="2000" baseline="-25000" dirty="0" smtClean="0">
                <a:latin typeface="Times New Roman" pitchFamily="18" charset="0"/>
              </a:rPr>
              <a:t>1</a:t>
            </a:r>
            <a:r>
              <a:rPr lang="zh-CN" altLang="en-US" sz="2000" dirty="0" smtClean="0">
                <a:latin typeface="Times New Roman" pitchFamily="18" charset="0"/>
              </a:rPr>
              <a:t>和</a:t>
            </a:r>
            <a:r>
              <a:rPr lang="en-US" altLang="zh-CN" sz="2000" i="1" dirty="0" smtClean="0">
                <a:latin typeface="Times New Roman" pitchFamily="18" charset="0"/>
              </a:rPr>
              <a:t>G</a:t>
            </a:r>
            <a:r>
              <a:rPr lang="en-US" altLang="zh-CN" sz="2000" baseline="-25000" dirty="0" smtClean="0">
                <a:latin typeface="Times New Roman" pitchFamily="18" charset="0"/>
              </a:rPr>
              <a:t>2</a:t>
            </a:r>
            <a:r>
              <a:rPr lang="zh-CN" altLang="en-US" sz="2000" dirty="0" smtClean="0">
                <a:latin typeface="Times New Roman" pitchFamily="18" charset="0"/>
              </a:rPr>
              <a:t>是同构的是指从</a:t>
            </a:r>
            <a:r>
              <a:rPr lang="en-US" altLang="zh-CN" sz="2000" i="1" dirty="0" smtClean="0">
                <a:latin typeface="Times New Roman" pitchFamily="18" charset="0"/>
              </a:rPr>
              <a:t>G</a:t>
            </a:r>
            <a:r>
              <a:rPr lang="en-US" altLang="zh-CN" sz="2000" baseline="-25000" dirty="0" smtClean="0">
                <a:latin typeface="Times New Roman" pitchFamily="18" charset="0"/>
              </a:rPr>
              <a:t>1</a:t>
            </a:r>
            <a:r>
              <a:rPr lang="zh-CN" altLang="en-US" sz="2000" dirty="0" smtClean="0">
                <a:latin typeface="Times New Roman" pitchFamily="18" charset="0"/>
              </a:rPr>
              <a:t>的顶点集合到</a:t>
            </a:r>
            <a:r>
              <a:rPr lang="en-US" altLang="zh-CN" sz="2000" i="1" dirty="0" smtClean="0">
                <a:latin typeface="Times New Roman" pitchFamily="18" charset="0"/>
              </a:rPr>
              <a:t>G</a:t>
            </a:r>
            <a:r>
              <a:rPr lang="en-US" altLang="zh-CN" sz="2000" baseline="-25000" dirty="0" smtClean="0">
                <a:latin typeface="Times New Roman" pitchFamily="18" charset="0"/>
              </a:rPr>
              <a:t>2</a:t>
            </a:r>
            <a:r>
              <a:rPr lang="zh-CN" altLang="en-US" sz="2000" dirty="0" smtClean="0">
                <a:latin typeface="Times New Roman" pitchFamily="18" charset="0"/>
              </a:rPr>
              <a:t>的顶点集合之间存在一个一一映射</a:t>
            </a:r>
            <a:r>
              <a:rPr lang="en-US" altLang="zh-CN" sz="2000" i="1" dirty="0" smtClean="0">
                <a:latin typeface="Times New Roman" pitchFamily="18" charset="0"/>
              </a:rPr>
              <a:t>π</a:t>
            </a:r>
            <a:r>
              <a:rPr lang="zh-CN" altLang="en-US" sz="2000" dirty="0" smtClean="0">
                <a:latin typeface="Times New Roman" pitchFamily="18" charset="0"/>
              </a:rPr>
              <a:t>，当且仅当若</a:t>
            </a:r>
            <a:r>
              <a:rPr lang="en-US" altLang="zh-CN" sz="2000" i="1" dirty="0" smtClean="0">
                <a:latin typeface="Times New Roman" pitchFamily="18" charset="0"/>
              </a:rPr>
              <a:t>x</a:t>
            </a:r>
            <a:r>
              <a:rPr lang="zh-CN" altLang="en-US" sz="2000" dirty="0" smtClean="0">
                <a:latin typeface="Times New Roman" pitchFamily="18" charset="0"/>
              </a:rPr>
              <a:t>、</a:t>
            </a:r>
            <a:r>
              <a:rPr lang="en-US" altLang="zh-CN" sz="2000" i="1" dirty="0" smtClean="0">
                <a:latin typeface="Times New Roman" pitchFamily="18" charset="0"/>
              </a:rPr>
              <a:t>y</a:t>
            </a:r>
            <a:r>
              <a:rPr lang="zh-CN" altLang="en-US" sz="2000" dirty="0" smtClean="0">
                <a:latin typeface="Times New Roman" pitchFamily="18" charset="0"/>
              </a:rPr>
              <a:t>是</a:t>
            </a:r>
            <a:r>
              <a:rPr lang="en-US" altLang="zh-CN" sz="2000" i="1" dirty="0" smtClean="0">
                <a:latin typeface="Times New Roman" pitchFamily="18" charset="0"/>
              </a:rPr>
              <a:t>G</a:t>
            </a:r>
            <a:r>
              <a:rPr lang="en-US" altLang="zh-CN" sz="2000" baseline="-25000" dirty="0" smtClean="0">
                <a:latin typeface="Times New Roman" pitchFamily="18" charset="0"/>
              </a:rPr>
              <a:t>1</a:t>
            </a:r>
            <a:r>
              <a:rPr lang="zh-CN" altLang="en-US" sz="2000" dirty="0" smtClean="0">
                <a:latin typeface="Times New Roman" pitchFamily="18" charset="0"/>
              </a:rPr>
              <a:t>上的相邻点，</a:t>
            </a:r>
            <a:r>
              <a:rPr lang="en-US" altLang="zh-CN" sz="2000" i="1" dirty="0" smtClean="0">
                <a:latin typeface="Times New Roman" pitchFamily="18" charset="0"/>
              </a:rPr>
              <a:t>π</a:t>
            </a:r>
            <a:r>
              <a:rPr lang="en-US" altLang="zh-CN" sz="2000" dirty="0" smtClean="0">
                <a:latin typeface="Times New Roman" pitchFamily="18" charset="0"/>
              </a:rPr>
              <a:t>(</a:t>
            </a:r>
            <a:r>
              <a:rPr lang="en-US" altLang="zh-CN" sz="2000" i="1" dirty="0" smtClean="0">
                <a:latin typeface="Times New Roman" pitchFamily="18" charset="0"/>
              </a:rPr>
              <a:t>x</a:t>
            </a:r>
            <a:r>
              <a:rPr lang="en-US" altLang="zh-CN" sz="2000" dirty="0" smtClean="0">
                <a:latin typeface="Times New Roman" pitchFamily="18" charset="0"/>
              </a:rPr>
              <a:t>)</a:t>
            </a:r>
            <a:r>
              <a:rPr lang="zh-CN" altLang="en-US" sz="2000" dirty="0" smtClean="0">
                <a:latin typeface="Times New Roman" pitchFamily="18" charset="0"/>
              </a:rPr>
              <a:t>和</a:t>
            </a:r>
            <a:r>
              <a:rPr lang="en-US" altLang="zh-CN" sz="2000" i="1" dirty="0" smtClean="0">
                <a:latin typeface="Times New Roman" pitchFamily="18" charset="0"/>
              </a:rPr>
              <a:t>π</a:t>
            </a:r>
            <a:r>
              <a:rPr lang="en-US" altLang="zh-CN" sz="2000" dirty="0" smtClean="0">
                <a:latin typeface="Times New Roman" pitchFamily="18" charset="0"/>
              </a:rPr>
              <a:t>(</a:t>
            </a:r>
            <a:r>
              <a:rPr lang="en-US" altLang="zh-CN" sz="2000" i="1" dirty="0" smtClean="0">
                <a:latin typeface="Times New Roman" pitchFamily="18" charset="0"/>
              </a:rPr>
              <a:t>y</a:t>
            </a:r>
            <a:r>
              <a:rPr lang="en-US" altLang="zh-CN" sz="2000" dirty="0" smtClean="0">
                <a:latin typeface="Times New Roman" pitchFamily="18" charset="0"/>
              </a:rPr>
              <a:t>)</a:t>
            </a:r>
            <a:r>
              <a:rPr lang="zh-CN" altLang="en-US" sz="2000" dirty="0" smtClean="0">
                <a:latin typeface="Times New Roman" pitchFamily="18" charset="0"/>
              </a:rPr>
              <a:t>是</a:t>
            </a:r>
            <a:r>
              <a:rPr lang="en-US" altLang="zh-CN" sz="2000" i="1" dirty="0" smtClean="0">
                <a:latin typeface="Times New Roman" pitchFamily="18" charset="0"/>
              </a:rPr>
              <a:t>G</a:t>
            </a:r>
            <a:r>
              <a:rPr lang="en-US" altLang="zh-CN" sz="2000" baseline="-25000" dirty="0" smtClean="0">
                <a:latin typeface="Times New Roman" pitchFamily="18" charset="0"/>
              </a:rPr>
              <a:t>2</a:t>
            </a:r>
            <a:r>
              <a:rPr lang="zh-CN" altLang="en-US" sz="2000" dirty="0" smtClean="0">
                <a:latin typeface="Times New Roman" pitchFamily="18" charset="0"/>
              </a:rPr>
              <a:t>上的相邻点。</a:t>
            </a:r>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7.5.3 </a:t>
            </a:r>
            <a:r>
              <a:rPr lang="zh-CN" altLang="en-US" dirty="0" smtClean="0"/>
              <a:t>简化的</a:t>
            </a:r>
            <a:r>
              <a:rPr lang="en-US" altLang="zh-CN" dirty="0" smtClean="0"/>
              <a:t>Fiat-Shamir</a:t>
            </a:r>
            <a:r>
              <a:rPr lang="zh-CN" altLang="en-US" dirty="0" smtClean="0"/>
              <a:t>身份识别方案</a:t>
            </a:r>
            <a:endParaRPr lang="zh-CN" altLang="en-US" dirty="0"/>
          </a:p>
        </p:txBody>
      </p:sp>
      <p:sp>
        <p:nvSpPr>
          <p:cNvPr id="4" name="灯片编号占位符 3"/>
          <p:cNvSpPr>
            <a:spLocks noGrp="1"/>
          </p:cNvSpPr>
          <p:nvPr>
            <p:ph type="sldNum" sz="quarter" idx="12"/>
          </p:nvPr>
        </p:nvSpPr>
        <p:spPr>
          <a:xfrm>
            <a:off x="7391400" y="6477000"/>
            <a:ext cx="1295400" cy="304800"/>
          </a:xfrm>
        </p:spPr>
        <p:txBody>
          <a:bodyPr/>
          <a:lstStyle/>
          <a:p>
            <a:pPr>
              <a:defRPr/>
            </a:pPr>
            <a:fld id="{896E1043-1F2A-4C9B-855A-0B3264F68AF7}" type="slidenum">
              <a:rPr lang="en-US" altLang="zh-CN" smtClean="0"/>
              <a:pPr>
                <a:defRPr/>
              </a:pPr>
              <a:t>57</a:t>
            </a:fld>
            <a:r>
              <a:rPr lang="en-US" altLang="zh-CN" dirty="0" smtClean="0"/>
              <a:t>/</a:t>
            </a:r>
            <a:endParaRPr lang="en-US" altLang="zh-CN" dirty="0"/>
          </a:p>
        </p:txBody>
      </p:sp>
      <p:sp>
        <p:nvSpPr>
          <p:cNvPr id="5" name="标题 1"/>
          <p:cNvSpPr txBox="1">
            <a:spLocks/>
          </p:cNvSpPr>
          <p:nvPr/>
        </p:nvSpPr>
        <p:spPr bwMode="auto">
          <a:xfrm>
            <a:off x="533400" y="0"/>
            <a:ext cx="7696200" cy="304800"/>
          </a:xfrm>
          <a:prstGeom prst="rect">
            <a:avLst/>
          </a:prstGeom>
          <a:solidFill>
            <a:schemeClr val="accent5"/>
          </a:solidFill>
          <a:ln w="9525">
            <a:noFill/>
            <a:miter lim="800000"/>
            <a:headEnd/>
            <a:tailEnd/>
          </a:ln>
        </p:spPr>
        <p:txBody>
          <a:bodyPr vert="horz" wrap="square" lIns="91440" tIns="45720" rIns="91440" bIns="45720" numCol="1" anchor="b" anchorCtr="0" compatLnSpc="1">
            <a:prstTxWarp prst="textNoShape">
              <a:avLst/>
            </a:prstTxWarp>
          </a:bodyPr>
          <a:lstStyle/>
          <a:p>
            <a:pPr algn="l" eaLnBrk="0" hangingPunct="0">
              <a:defRPr/>
            </a:pPr>
            <a:r>
              <a:rPr lang="zh-CN" altLang="en-US" sz="1800" kern="0" dirty="0" smtClean="0">
                <a:solidFill>
                  <a:srgbClr val="004C00"/>
                </a:solidFill>
                <a:effectLst>
                  <a:outerShdw blurRad="38100" dist="38100" dir="2700000" algn="tl">
                    <a:srgbClr val="000000">
                      <a:alpha val="43137"/>
                    </a:srgbClr>
                  </a:outerShdw>
                </a:effectLst>
                <a:latin typeface="+mj-lt"/>
                <a:ea typeface="+mj-ea"/>
                <a:cs typeface="+mj-cs"/>
              </a:rPr>
              <a:t>第七章 密码协议：</a:t>
            </a:r>
            <a:r>
              <a:rPr lang="en-US" altLang="zh-CN" sz="1800" kern="0" dirty="0" smtClean="0">
                <a:solidFill>
                  <a:srgbClr val="004C00"/>
                </a:solidFill>
                <a:effectLst>
                  <a:outerShdw blurRad="38100" dist="38100" dir="2700000" algn="tl">
                    <a:srgbClr val="000000">
                      <a:alpha val="43137"/>
                    </a:srgbClr>
                  </a:outerShdw>
                </a:effectLst>
                <a:latin typeface="+mj-lt"/>
                <a:ea typeface="+mj-ea"/>
                <a:cs typeface="+mj-cs"/>
              </a:rPr>
              <a:t>7.5 </a:t>
            </a:r>
            <a:r>
              <a:rPr lang="zh-CN" altLang="en-US" sz="1800" kern="0" dirty="0" smtClean="0">
                <a:solidFill>
                  <a:srgbClr val="004C00"/>
                </a:solidFill>
                <a:effectLst>
                  <a:outerShdw blurRad="38100" dist="38100" dir="2700000" algn="tl">
                    <a:srgbClr val="000000">
                      <a:alpha val="43137"/>
                    </a:srgbClr>
                  </a:outerShdw>
                </a:effectLst>
                <a:latin typeface="+mj-lt"/>
                <a:ea typeface="+mj-ea"/>
                <a:cs typeface="+mj-cs"/>
              </a:rPr>
              <a:t>身份识别技术</a:t>
            </a:r>
          </a:p>
        </p:txBody>
      </p:sp>
      <p:sp>
        <p:nvSpPr>
          <p:cNvPr id="8" name="内容占位符 7"/>
          <p:cNvSpPr>
            <a:spLocks noGrp="1"/>
          </p:cNvSpPr>
          <p:nvPr>
            <p:ph idx="1"/>
          </p:nvPr>
        </p:nvSpPr>
        <p:spPr>
          <a:xfrm>
            <a:off x="457200" y="990600"/>
            <a:ext cx="8534400" cy="5486400"/>
          </a:xfrm>
        </p:spPr>
        <p:txBody>
          <a:bodyPr/>
          <a:lstStyle/>
          <a:p>
            <a:pPr eaLnBrk="1" hangingPunct="1">
              <a:lnSpc>
                <a:spcPct val="110000"/>
              </a:lnSpc>
            </a:pPr>
            <a:r>
              <a:rPr lang="en-US" altLang="zh-CN" dirty="0" smtClean="0">
                <a:latin typeface="Times New Roman" pitchFamily="18" charset="0"/>
              </a:rPr>
              <a:t>1. </a:t>
            </a:r>
            <a:r>
              <a:rPr lang="zh-CN" altLang="en-US" dirty="0" smtClean="0">
                <a:latin typeface="Times New Roman" pitchFamily="18" charset="0"/>
              </a:rPr>
              <a:t>协议及原理</a:t>
            </a:r>
          </a:p>
          <a:p>
            <a:pPr lvl="1" eaLnBrk="1" hangingPunct="1">
              <a:lnSpc>
                <a:spcPct val="110000"/>
              </a:lnSpc>
            </a:pPr>
            <a:r>
              <a:rPr lang="zh-CN" altLang="en-US" dirty="0" smtClean="0">
                <a:latin typeface="Times New Roman" pitchFamily="18" charset="0"/>
              </a:rPr>
              <a:t>设</a:t>
            </a:r>
            <a:r>
              <a:rPr lang="en-US" altLang="zh-CN" i="1" dirty="0" smtClean="0">
                <a:latin typeface="Times New Roman" pitchFamily="18" charset="0"/>
              </a:rPr>
              <a:t>n</a:t>
            </a:r>
            <a:r>
              <a:rPr lang="en-US" altLang="zh-CN" dirty="0" smtClean="0">
                <a:latin typeface="Times New Roman" pitchFamily="18" charset="0"/>
              </a:rPr>
              <a:t>=</a:t>
            </a:r>
            <a:r>
              <a:rPr lang="en-US" altLang="zh-CN" i="1" dirty="0" err="1" smtClean="0">
                <a:latin typeface="Times New Roman" pitchFamily="18" charset="0"/>
              </a:rPr>
              <a:t>pq</a:t>
            </a:r>
            <a:r>
              <a:rPr lang="zh-CN" altLang="en-US" dirty="0" smtClean="0">
                <a:latin typeface="Times New Roman" pitchFamily="18" charset="0"/>
              </a:rPr>
              <a:t>，其中</a:t>
            </a:r>
            <a:r>
              <a:rPr lang="en-US" altLang="zh-CN" i="1" dirty="0" smtClean="0">
                <a:latin typeface="Times New Roman" pitchFamily="18" charset="0"/>
              </a:rPr>
              <a:t>p</a:t>
            </a:r>
            <a:r>
              <a:rPr lang="zh-CN" altLang="en-US" dirty="0" smtClean="0">
                <a:latin typeface="Times New Roman" pitchFamily="18" charset="0"/>
              </a:rPr>
              <a:t>和</a:t>
            </a:r>
            <a:r>
              <a:rPr lang="en-US" altLang="zh-CN" i="1" dirty="0" smtClean="0">
                <a:latin typeface="Times New Roman" pitchFamily="18" charset="0"/>
              </a:rPr>
              <a:t>q</a:t>
            </a:r>
            <a:r>
              <a:rPr lang="zh-CN" altLang="en-US" dirty="0" smtClean="0">
                <a:latin typeface="Times New Roman" pitchFamily="18" charset="0"/>
              </a:rPr>
              <a:t>是两个不同的大素数</a:t>
            </a:r>
          </a:p>
          <a:p>
            <a:pPr lvl="1" eaLnBrk="1" hangingPunct="1">
              <a:lnSpc>
                <a:spcPct val="110000"/>
              </a:lnSpc>
            </a:pPr>
            <a:r>
              <a:rPr lang="en-US" altLang="zh-CN" i="1" dirty="0" smtClean="0">
                <a:latin typeface="Times New Roman" pitchFamily="18" charset="0"/>
              </a:rPr>
              <a:t>x</a:t>
            </a:r>
            <a:r>
              <a:rPr lang="zh-CN" altLang="en-US" dirty="0" smtClean="0">
                <a:latin typeface="Times New Roman" pitchFamily="18" charset="0"/>
              </a:rPr>
              <a:t>是模</a:t>
            </a:r>
            <a:r>
              <a:rPr lang="en-US" altLang="zh-CN" i="1" dirty="0" smtClean="0">
                <a:latin typeface="Times New Roman" pitchFamily="18" charset="0"/>
              </a:rPr>
              <a:t>n</a:t>
            </a:r>
            <a:r>
              <a:rPr lang="zh-CN" altLang="en-US" dirty="0" smtClean="0">
                <a:latin typeface="Times New Roman" pitchFamily="18" charset="0"/>
              </a:rPr>
              <a:t>的平方剩余</a:t>
            </a:r>
          </a:p>
          <a:p>
            <a:pPr lvl="1" eaLnBrk="1" hangingPunct="1">
              <a:lnSpc>
                <a:spcPct val="110000"/>
              </a:lnSpc>
            </a:pPr>
            <a:r>
              <a:rPr lang="en-US" altLang="zh-CN" i="1" dirty="0" smtClean="0">
                <a:latin typeface="Times New Roman" pitchFamily="18" charset="0"/>
              </a:rPr>
              <a:t>y</a:t>
            </a:r>
            <a:r>
              <a:rPr lang="zh-CN" altLang="en-US" dirty="0" smtClean="0">
                <a:latin typeface="Times New Roman" pitchFamily="18" charset="0"/>
              </a:rPr>
              <a:t>是</a:t>
            </a:r>
            <a:r>
              <a:rPr lang="en-US" altLang="zh-CN" i="1" dirty="0" smtClean="0">
                <a:latin typeface="Times New Roman" pitchFamily="18" charset="0"/>
              </a:rPr>
              <a:t>x</a:t>
            </a:r>
            <a:r>
              <a:rPr lang="zh-CN" altLang="en-US" dirty="0" smtClean="0">
                <a:latin typeface="Times New Roman" pitchFamily="18" charset="0"/>
              </a:rPr>
              <a:t>的平方根</a:t>
            </a:r>
          </a:p>
          <a:p>
            <a:pPr lvl="1" eaLnBrk="1" hangingPunct="1">
              <a:lnSpc>
                <a:spcPct val="110000"/>
              </a:lnSpc>
            </a:pPr>
            <a:r>
              <a:rPr lang="en-US" altLang="zh-CN" i="1" dirty="0" smtClean="0">
                <a:latin typeface="Times New Roman" pitchFamily="18" charset="0"/>
              </a:rPr>
              <a:t>n</a:t>
            </a:r>
            <a:r>
              <a:rPr lang="zh-CN" altLang="en-US" dirty="0" smtClean="0">
                <a:latin typeface="Times New Roman" pitchFamily="18" charset="0"/>
              </a:rPr>
              <a:t>和</a:t>
            </a:r>
            <a:r>
              <a:rPr lang="en-US" altLang="zh-CN" i="1" dirty="0" smtClean="0">
                <a:latin typeface="Times New Roman" pitchFamily="18" charset="0"/>
              </a:rPr>
              <a:t>x</a:t>
            </a:r>
            <a:r>
              <a:rPr lang="zh-CN" altLang="en-US" dirty="0" smtClean="0">
                <a:latin typeface="Times New Roman" pitchFamily="18" charset="0"/>
              </a:rPr>
              <a:t>是公开的，而</a:t>
            </a:r>
            <a:r>
              <a:rPr lang="en-US" altLang="zh-CN" i="1" dirty="0" smtClean="0">
                <a:latin typeface="Times New Roman" pitchFamily="18" charset="0"/>
              </a:rPr>
              <a:t>p</a:t>
            </a:r>
            <a:r>
              <a:rPr lang="zh-CN" altLang="en-US" dirty="0" smtClean="0">
                <a:latin typeface="Times New Roman" pitchFamily="18" charset="0"/>
              </a:rPr>
              <a:t>、</a:t>
            </a:r>
            <a:r>
              <a:rPr lang="en-US" altLang="zh-CN" i="1" dirty="0" smtClean="0">
                <a:latin typeface="Times New Roman" pitchFamily="18" charset="0"/>
              </a:rPr>
              <a:t>q</a:t>
            </a:r>
            <a:r>
              <a:rPr lang="zh-CN" altLang="en-US" dirty="0" smtClean="0">
                <a:latin typeface="Times New Roman" pitchFamily="18" charset="0"/>
              </a:rPr>
              <a:t>和</a:t>
            </a:r>
            <a:r>
              <a:rPr lang="en-US" altLang="zh-CN" i="1" dirty="0" smtClean="0">
                <a:latin typeface="Times New Roman" pitchFamily="18" charset="0"/>
              </a:rPr>
              <a:t>y</a:t>
            </a:r>
            <a:r>
              <a:rPr lang="zh-CN" altLang="en-US" dirty="0" smtClean="0">
                <a:latin typeface="Times New Roman" pitchFamily="18" charset="0"/>
              </a:rPr>
              <a:t>是保密的</a:t>
            </a:r>
          </a:p>
          <a:p>
            <a:pPr lvl="1" eaLnBrk="1" hangingPunct="1">
              <a:lnSpc>
                <a:spcPct val="110000"/>
              </a:lnSpc>
            </a:pPr>
            <a:r>
              <a:rPr lang="zh-CN" altLang="en-US" dirty="0" smtClean="0">
                <a:latin typeface="Times New Roman" pitchFamily="18" charset="0"/>
              </a:rPr>
              <a:t>证明者</a:t>
            </a:r>
            <a:r>
              <a:rPr lang="en-US" altLang="zh-CN" i="1" dirty="0" smtClean="0">
                <a:latin typeface="Times New Roman" pitchFamily="18" charset="0"/>
              </a:rPr>
              <a:t>P</a:t>
            </a:r>
            <a:r>
              <a:rPr lang="zh-CN" altLang="en-US" dirty="0" smtClean="0">
                <a:latin typeface="Times New Roman" pitchFamily="18" charset="0"/>
              </a:rPr>
              <a:t>以</a:t>
            </a:r>
            <a:r>
              <a:rPr lang="en-US" altLang="zh-CN" i="1" dirty="0" smtClean="0">
                <a:latin typeface="Times New Roman" pitchFamily="18" charset="0"/>
              </a:rPr>
              <a:t>y</a:t>
            </a:r>
            <a:r>
              <a:rPr lang="zh-CN" altLang="en-US" dirty="0" smtClean="0">
                <a:latin typeface="Times New Roman" pitchFamily="18" charset="0"/>
              </a:rPr>
              <a:t>作为自己的秘密</a:t>
            </a:r>
          </a:p>
          <a:p>
            <a:pPr lvl="2" eaLnBrk="1" hangingPunct="1">
              <a:lnSpc>
                <a:spcPct val="110000"/>
              </a:lnSpc>
            </a:pPr>
            <a:r>
              <a:rPr lang="zh-CN" altLang="en-US" sz="2000" dirty="0" smtClean="0">
                <a:latin typeface="Times New Roman" pitchFamily="18" charset="0"/>
              </a:rPr>
              <a:t>已证明，求解方程</a:t>
            </a:r>
            <a:r>
              <a:rPr lang="en-US" altLang="zh-CN" sz="2000" i="1" dirty="0" smtClean="0">
                <a:latin typeface="Times New Roman" pitchFamily="18" charset="0"/>
              </a:rPr>
              <a:t>y</a:t>
            </a:r>
            <a:r>
              <a:rPr lang="en-US" altLang="zh-CN" sz="2000" baseline="30000" dirty="0" smtClean="0">
                <a:latin typeface="Times New Roman" pitchFamily="18" charset="0"/>
              </a:rPr>
              <a:t>2</a:t>
            </a:r>
            <a:r>
              <a:rPr lang="en-US" altLang="zh-CN" sz="2000" dirty="0" smtClean="0">
                <a:latin typeface="Times New Roman" pitchFamily="18" charset="0"/>
              </a:rPr>
              <a:t>≡</a:t>
            </a:r>
            <a:r>
              <a:rPr lang="en-US" altLang="zh-CN" sz="2000" i="1" dirty="0" smtClean="0">
                <a:latin typeface="Times New Roman" pitchFamily="18" charset="0"/>
              </a:rPr>
              <a:t>x</a:t>
            </a:r>
            <a:r>
              <a:rPr lang="en-US" altLang="zh-CN" sz="2000" dirty="0" smtClean="0">
                <a:latin typeface="Times New Roman" pitchFamily="18" charset="0"/>
              </a:rPr>
              <a:t> mod </a:t>
            </a:r>
            <a:r>
              <a:rPr lang="en-US" altLang="zh-CN" sz="2000" i="1" dirty="0" smtClean="0">
                <a:latin typeface="Times New Roman" pitchFamily="18" charset="0"/>
              </a:rPr>
              <a:t>n</a:t>
            </a:r>
            <a:r>
              <a:rPr lang="zh-CN" altLang="en-US" sz="2000" dirty="0" smtClean="0">
                <a:latin typeface="Times New Roman" pitchFamily="18" charset="0"/>
              </a:rPr>
              <a:t>与分解</a:t>
            </a:r>
            <a:r>
              <a:rPr lang="en-US" altLang="zh-CN" sz="2000" i="1" dirty="0" smtClean="0">
                <a:latin typeface="Times New Roman" pitchFamily="18" charset="0"/>
              </a:rPr>
              <a:t>n</a:t>
            </a:r>
            <a:r>
              <a:rPr lang="zh-CN" altLang="en-US" sz="2000" dirty="0" smtClean="0">
                <a:latin typeface="Times New Roman" pitchFamily="18" charset="0"/>
              </a:rPr>
              <a:t>是等价的。因此他人不知</a:t>
            </a:r>
            <a:r>
              <a:rPr lang="en-US" altLang="zh-CN" sz="2000" i="1" dirty="0" smtClean="0">
                <a:latin typeface="Times New Roman" pitchFamily="18" charset="0"/>
              </a:rPr>
              <a:t>n</a:t>
            </a:r>
            <a:r>
              <a:rPr lang="zh-CN" altLang="en-US" sz="2000" dirty="0" smtClean="0">
                <a:latin typeface="Times New Roman" pitchFamily="18" charset="0"/>
              </a:rPr>
              <a:t>的两个素因子</a:t>
            </a:r>
            <a:r>
              <a:rPr lang="en-US" altLang="zh-CN" sz="2000" i="1" dirty="0" smtClean="0">
                <a:latin typeface="Times New Roman" pitchFamily="18" charset="0"/>
              </a:rPr>
              <a:t>p</a:t>
            </a:r>
            <a:r>
              <a:rPr lang="zh-CN" altLang="en-US" sz="2000" dirty="0" smtClean="0">
                <a:latin typeface="Times New Roman" pitchFamily="18" charset="0"/>
              </a:rPr>
              <a:t>、</a:t>
            </a:r>
            <a:r>
              <a:rPr lang="en-US" altLang="zh-CN" sz="2000" i="1" dirty="0" smtClean="0">
                <a:latin typeface="Times New Roman" pitchFamily="18" charset="0"/>
              </a:rPr>
              <a:t>q</a:t>
            </a:r>
            <a:r>
              <a:rPr lang="zh-CN" altLang="en-US" sz="2000" dirty="0" smtClean="0">
                <a:latin typeface="Times New Roman" pitchFamily="18" charset="0"/>
              </a:rPr>
              <a:t>而计算</a:t>
            </a:r>
            <a:r>
              <a:rPr lang="en-US" altLang="zh-CN" sz="2000" i="1" dirty="0" smtClean="0">
                <a:latin typeface="Times New Roman" pitchFamily="18" charset="0"/>
              </a:rPr>
              <a:t>y</a:t>
            </a:r>
            <a:r>
              <a:rPr lang="zh-CN" altLang="en-US" sz="2000" dirty="0" smtClean="0">
                <a:latin typeface="Times New Roman" pitchFamily="18" charset="0"/>
              </a:rPr>
              <a:t>是困难的</a:t>
            </a:r>
          </a:p>
          <a:p>
            <a:pPr lvl="1" eaLnBrk="1" hangingPunct="1">
              <a:lnSpc>
                <a:spcPct val="110000"/>
              </a:lnSpc>
            </a:pPr>
            <a:r>
              <a:rPr lang="en-US" altLang="zh-CN" i="1" dirty="0" smtClean="0">
                <a:latin typeface="Times New Roman" pitchFamily="18" charset="0"/>
              </a:rPr>
              <a:t>P</a:t>
            </a:r>
            <a:r>
              <a:rPr lang="zh-CN" altLang="en-US" dirty="0" smtClean="0">
                <a:latin typeface="Times New Roman" pitchFamily="18" charset="0"/>
              </a:rPr>
              <a:t>和</a:t>
            </a:r>
            <a:r>
              <a:rPr lang="en-US" altLang="zh-CN" i="1" dirty="0" smtClean="0">
                <a:latin typeface="Times New Roman" pitchFamily="18" charset="0"/>
              </a:rPr>
              <a:t>V</a:t>
            </a:r>
            <a:r>
              <a:rPr lang="zh-CN" altLang="en-US" dirty="0" smtClean="0">
                <a:latin typeface="Times New Roman" pitchFamily="18" charset="0"/>
              </a:rPr>
              <a:t>通过交互证明协议，</a:t>
            </a:r>
            <a:r>
              <a:rPr lang="en-US" altLang="zh-CN" i="1" dirty="0" smtClean="0">
                <a:latin typeface="Times New Roman" pitchFamily="18" charset="0"/>
              </a:rPr>
              <a:t>P</a:t>
            </a:r>
            <a:r>
              <a:rPr lang="zh-CN" altLang="en-US" dirty="0" smtClean="0">
                <a:latin typeface="Times New Roman" pitchFamily="18" charset="0"/>
              </a:rPr>
              <a:t>向</a:t>
            </a:r>
            <a:r>
              <a:rPr lang="en-US" altLang="zh-CN" i="1" dirty="0" smtClean="0">
                <a:latin typeface="Times New Roman" pitchFamily="18" charset="0"/>
              </a:rPr>
              <a:t>V</a:t>
            </a:r>
            <a:r>
              <a:rPr lang="zh-CN" altLang="en-US" dirty="0" smtClean="0">
                <a:latin typeface="Times New Roman" pitchFamily="18" charset="0"/>
              </a:rPr>
              <a:t>证明自己掌握秘密</a:t>
            </a:r>
            <a:r>
              <a:rPr lang="en-US" altLang="zh-CN" i="1" dirty="0" smtClean="0">
                <a:latin typeface="Times New Roman" pitchFamily="18" charset="0"/>
              </a:rPr>
              <a:t>y</a:t>
            </a:r>
            <a:r>
              <a:rPr lang="zh-CN" altLang="en-US" dirty="0" smtClean="0">
                <a:latin typeface="Times New Roman" pitchFamily="18" charset="0"/>
              </a:rPr>
              <a:t>，从而证明了自己的身份</a:t>
            </a:r>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7.5.3 </a:t>
            </a:r>
            <a:r>
              <a:rPr lang="zh-CN" altLang="en-US" dirty="0" smtClean="0"/>
              <a:t>简化的</a:t>
            </a:r>
            <a:r>
              <a:rPr lang="en-US" altLang="zh-CN" dirty="0" smtClean="0"/>
              <a:t>Fiat-Shamir</a:t>
            </a:r>
            <a:r>
              <a:rPr lang="zh-CN" altLang="en-US" dirty="0" smtClean="0"/>
              <a:t>身份识别方案</a:t>
            </a:r>
            <a:endParaRPr lang="zh-CN" altLang="en-US" dirty="0"/>
          </a:p>
        </p:txBody>
      </p:sp>
      <p:sp>
        <p:nvSpPr>
          <p:cNvPr id="4" name="灯片编号占位符 3"/>
          <p:cNvSpPr>
            <a:spLocks noGrp="1"/>
          </p:cNvSpPr>
          <p:nvPr>
            <p:ph type="sldNum" sz="quarter" idx="12"/>
          </p:nvPr>
        </p:nvSpPr>
        <p:spPr>
          <a:xfrm>
            <a:off x="7391400" y="6477000"/>
            <a:ext cx="1295400" cy="304800"/>
          </a:xfrm>
        </p:spPr>
        <p:txBody>
          <a:bodyPr/>
          <a:lstStyle/>
          <a:p>
            <a:pPr>
              <a:defRPr/>
            </a:pPr>
            <a:fld id="{896E1043-1F2A-4C9B-855A-0B3264F68AF7}" type="slidenum">
              <a:rPr lang="en-US" altLang="zh-CN" smtClean="0"/>
              <a:pPr>
                <a:defRPr/>
              </a:pPr>
              <a:t>58</a:t>
            </a:fld>
            <a:r>
              <a:rPr lang="en-US" altLang="zh-CN" dirty="0" smtClean="0"/>
              <a:t>/</a:t>
            </a:r>
            <a:endParaRPr lang="en-US" altLang="zh-CN" dirty="0"/>
          </a:p>
        </p:txBody>
      </p:sp>
      <p:sp>
        <p:nvSpPr>
          <p:cNvPr id="5" name="标题 1"/>
          <p:cNvSpPr txBox="1">
            <a:spLocks/>
          </p:cNvSpPr>
          <p:nvPr/>
        </p:nvSpPr>
        <p:spPr bwMode="auto">
          <a:xfrm>
            <a:off x="533400" y="0"/>
            <a:ext cx="7696200" cy="304800"/>
          </a:xfrm>
          <a:prstGeom prst="rect">
            <a:avLst/>
          </a:prstGeom>
          <a:solidFill>
            <a:schemeClr val="accent5"/>
          </a:solidFill>
          <a:ln w="9525">
            <a:noFill/>
            <a:miter lim="800000"/>
            <a:headEnd/>
            <a:tailEnd/>
          </a:ln>
        </p:spPr>
        <p:txBody>
          <a:bodyPr vert="horz" wrap="square" lIns="91440" tIns="45720" rIns="91440" bIns="45720" numCol="1" anchor="b" anchorCtr="0" compatLnSpc="1">
            <a:prstTxWarp prst="textNoShape">
              <a:avLst/>
            </a:prstTxWarp>
          </a:bodyPr>
          <a:lstStyle/>
          <a:p>
            <a:pPr algn="l" eaLnBrk="0" hangingPunct="0">
              <a:defRPr/>
            </a:pPr>
            <a:r>
              <a:rPr lang="zh-CN" altLang="en-US" sz="1800" kern="0" dirty="0" smtClean="0">
                <a:solidFill>
                  <a:srgbClr val="004C00"/>
                </a:solidFill>
                <a:effectLst>
                  <a:outerShdw blurRad="38100" dist="38100" dir="2700000" algn="tl">
                    <a:srgbClr val="000000">
                      <a:alpha val="43137"/>
                    </a:srgbClr>
                  </a:outerShdw>
                </a:effectLst>
                <a:latin typeface="+mj-lt"/>
                <a:ea typeface="+mj-ea"/>
                <a:cs typeface="+mj-cs"/>
              </a:rPr>
              <a:t>第七章 密码协议：</a:t>
            </a:r>
            <a:r>
              <a:rPr lang="en-US" altLang="zh-CN" sz="1800" kern="0" dirty="0" smtClean="0">
                <a:solidFill>
                  <a:srgbClr val="004C00"/>
                </a:solidFill>
                <a:effectLst>
                  <a:outerShdw blurRad="38100" dist="38100" dir="2700000" algn="tl">
                    <a:srgbClr val="000000">
                      <a:alpha val="43137"/>
                    </a:srgbClr>
                  </a:outerShdw>
                </a:effectLst>
                <a:latin typeface="+mj-lt"/>
                <a:ea typeface="+mj-ea"/>
                <a:cs typeface="+mj-cs"/>
              </a:rPr>
              <a:t>7.5 </a:t>
            </a:r>
            <a:r>
              <a:rPr lang="zh-CN" altLang="en-US" sz="1800" kern="0" dirty="0" smtClean="0">
                <a:solidFill>
                  <a:srgbClr val="004C00"/>
                </a:solidFill>
                <a:effectLst>
                  <a:outerShdw blurRad="38100" dist="38100" dir="2700000" algn="tl">
                    <a:srgbClr val="000000">
                      <a:alpha val="43137"/>
                    </a:srgbClr>
                  </a:outerShdw>
                </a:effectLst>
                <a:latin typeface="+mj-lt"/>
                <a:ea typeface="+mj-ea"/>
                <a:cs typeface="+mj-cs"/>
              </a:rPr>
              <a:t>身份识别技术</a:t>
            </a:r>
          </a:p>
        </p:txBody>
      </p:sp>
      <p:sp>
        <p:nvSpPr>
          <p:cNvPr id="8" name="内容占位符 7"/>
          <p:cNvSpPr>
            <a:spLocks noGrp="1"/>
          </p:cNvSpPr>
          <p:nvPr>
            <p:ph idx="1"/>
          </p:nvPr>
        </p:nvSpPr>
        <p:spPr>
          <a:xfrm>
            <a:off x="457200" y="990600"/>
            <a:ext cx="8534400" cy="5486400"/>
          </a:xfrm>
        </p:spPr>
        <p:txBody>
          <a:bodyPr/>
          <a:lstStyle/>
          <a:p>
            <a:pPr eaLnBrk="1" hangingPunct="1">
              <a:lnSpc>
                <a:spcPct val="110000"/>
              </a:lnSpc>
            </a:pPr>
            <a:r>
              <a:rPr lang="zh-CN" altLang="en-US" sz="2400" dirty="0" smtClean="0">
                <a:latin typeface="Times New Roman" pitchFamily="18" charset="0"/>
              </a:rPr>
              <a:t>协议如下： </a:t>
            </a:r>
          </a:p>
          <a:p>
            <a:pPr lvl="1" eaLnBrk="1" hangingPunct="1">
              <a:lnSpc>
                <a:spcPct val="110000"/>
              </a:lnSpc>
            </a:pPr>
            <a:r>
              <a:rPr lang="zh-CN" altLang="en-US" sz="2000" dirty="0" smtClean="0">
                <a:latin typeface="Times New Roman" pitchFamily="18" charset="0"/>
              </a:rPr>
              <a:t>① </a:t>
            </a:r>
            <a:r>
              <a:rPr lang="en-US" altLang="zh-CN" sz="2000" i="1" dirty="0" smtClean="0">
                <a:latin typeface="Times New Roman" pitchFamily="18" charset="0"/>
              </a:rPr>
              <a:t>P</a:t>
            </a:r>
            <a:r>
              <a:rPr lang="zh-CN" altLang="en-US" sz="2000" dirty="0" smtClean="0">
                <a:latin typeface="Times New Roman" pitchFamily="18" charset="0"/>
              </a:rPr>
              <a:t>随机选</a:t>
            </a:r>
            <a:r>
              <a:rPr lang="en-US" altLang="zh-CN" sz="2000" i="1" dirty="0" smtClean="0">
                <a:latin typeface="Times New Roman" pitchFamily="18" charset="0"/>
              </a:rPr>
              <a:t>r </a:t>
            </a:r>
            <a:r>
              <a:rPr lang="en-US" altLang="zh-CN" sz="2000" dirty="0" smtClean="0">
                <a:latin typeface="Times New Roman" pitchFamily="18" charset="0"/>
              </a:rPr>
              <a:t>(0&lt;</a:t>
            </a:r>
            <a:r>
              <a:rPr lang="en-US" altLang="zh-CN" sz="2000" i="1" dirty="0" smtClean="0">
                <a:latin typeface="Times New Roman" pitchFamily="18" charset="0"/>
              </a:rPr>
              <a:t>r</a:t>
            </a:r>
            <a:r>
              <a:rPr lang="en-US" altLang="zh-CN" sz="2000" dirty="0" smtClean="0">
                <a:latin typeface="Times New Roman" pitchFamily="18" charset="0"/>
              </a:rPr>
              <a:t>&lt;</a:t>
            </a:r>
            <a:r>
              <a:rPr lang="en-US" altLang="zh-CN" sz="2000" i="1" dirty="0" smtClean="0">
                <a:latin typeface="Times New Roman" pitchFamily="18" charset="0"/>
              </a:rPr>
              <a:t>n</a:t>
            </a:r>
            <a:r>
              <a:rPr lang="en-US" altLang="zh-CN" sz="2000" dirty="0" smtClean="0">
                <a:latin typeface="Times New Roman" pitchFamily="18" charset="0"/>
              </a:rPr>
              <a:t>)</a:t>
            </a:r>
            <a:r>
              <a:rPr lang="zh-CN" altLang="en-US" sz="2000" dirty="0" smtClean="0">
                <a:latin typeface="Times New Roman" pitchFamily="18" charset="0"/>
              </a:rPr>
              <a:t>，计算</a:t>
            </a:r>
            <a:r>
              <a:rPr lang="en-US" altLang="zh-CN" sz="2000" i="1" dirty="0" smtClean="0">
                <a:latin typeface="Times New Roman" pitchFamily="18" charset="0"/>
              </a:rPr>
              <a:t>a</a:t>
            </a:r>
            <a:r>
              <a:rPr lang="en-US" altLang="zh-CN" sz="2000" dirty="0" smtClean="0">
                <a:latin typeface="Times New Roman" pitchFamily="18" charset="0"/>
              </a:rPr>
              <a:t>≡</a:t>
            </a:r>
            <a:r>
              <a:rPr lang="en-US" altLang="zh-CN" sz="2000" i="1" dirty="0" smtClean="0">
                <a:latin typeface="Times New Roman" pitchFamily="18" charset="0"/>
              </a:rPr>
              <a:t>r</a:t>
            </a:r>
            <a:r>
              <a:rPr lang="en-US" altLang="zh-CN" sz="2000" baseline="30000" dirty="0" smtClean="0">
                <a:latin typeface="Times New Roman" pitchFamily="18" charset="0"/>
              </a:rPr>
              <a:t>2</a:t>
            </a:r>
            <a:r>
              <a:rPr lang="en-US" altLang="zh-CN" sz="2000" dirty="0" smtClean="0">
                <a:latin typeface="Times New Roman" pitchFamily="18" charset="0"/>
              </a:rPr>
              <a:t> mod </a:t>
            </a:r>
            <a:r>
              <a:rPr lang="en-US" altLang="zh-CN" sz="2000" i="1" dirty="0" smtClean="0">
                <a:latin typeface="Times New Roman" pitchFamily="18" charset="0"/>
              </a:rPr>
              <a:t>n</a:t>
            </a:r>
            <a:r>
              <a:rPr lang="zh-CN" altLang="en-US" sz="2000" dirty="0" smtClean="0">
                <a:latin typeface="Times New Roman" pitchFamily="18" charset="0"/>
              </a:rPr>
              <a:t>，将</a:t>
            </a:r>
            <a:r>
              <a:rPr lang="en-US" altLang="zh-CN" sz="2000" i="1" dirty="0" smtClean="0">
                <a:latin typeface="Times New Roman" pitchFamily="18" charset="0"/>
              </a:rPr>
              <a:t>a</a:t>
            </a:r>
            <a:r>
              <a:rPr lang="zh-CN" altLang="en-US" sz="2000" dirty="0" smtClean="0">
                <a:latin typeface="Times New Roman" pitchFamily="18" charset="0"/>
              </a:rPr>
              <a:t>发送给</a:t>
            </a:r>
            <a:r>
              <a:rPr lang="en-US" altLang="zh-CN" sz="2000" i="1" dirty="0" smtClean="0">
                <a:latin typeface="Times New Roman" pitchFamily="18" charset="0"/>
              </a:rPr>
              <a:t>V</a:t>
            </a:r>
            <a:r>
              <a:rPr lang="zh-CN" altLang="en-US" sz="2000" dirty="0" smtClean="0">
                <a:latin typeface="Times New Roman" pitchFamily="18" charset="0"/>
              </a:rPr>
              <a:t>。</a:t>
            </a:r>
          </a:p>
          <a:p>
            <a:pPr lvl="1" eaLnBrk="1" hangingPunct="1">
              <a:lnSpc>
                <a:spcPct val="110000"/>
              </a:lnSpc>
            </a:pPr>
            <a:r>
              <a:rPr lang="zh-CN" altLang="en-US" sz="2000" dirty="0" smtClean="0">
                <a:latin typeface="Times New Roman" pitchFamily="18" charset="0"/>
              </a:rPr>
              <a:t>② </a:t>
            </a:r>
            <a:r>
              <a:rPr lang="en-US" altLang="zh-CN" sz="2000" i="1" dirty="0" smtClean="0">
                <a:latin typeface="Times New Roman" pitchFamily="18" charset="0"/>
              </a:rPr>
              <a:t>V</a:t>
            </a:r>
            <a:r>
              <a:rPr lang="zh-CN" altLang="en-US" sz="2000" dirty="0" smtClean="0">
                <a:latin typeface="Times New Roman" pitchFamily="18" charset="0"/>
              </a:rPr>
              <a:t>随机选</a:t>
            </a:r>
            <a:r>
              <a:rPr lang="en-US" altLang="zh-CN" sz="2000" i="1" dirty="0" smtClean="0">
                <a:latin typeface="Times New Roman" pitchFamily="18" charset="0"/>
              </a:rPr>
              <a:t>e</a:t>
            </a:r>
            <a:r>
              <a:rPr lang="en-US" altLang="zh-CN" sz="2000" dirty="0" smtClean="0">
                <a:latin typeface="Times New Roman" pitchFamily="18" charset="0"/>
                <a:sym typeface="Symbol" pitchFamily="18" charset="2"/>
              </a:rPr>
              <a:t></a:t>
            </a:r>
            <a:r>
              <a:rPr lang="en-US" altLang="zh-CN" sz="2000" dirty="0" smtClean="0">
                <a:latin typeface="Times New Roman" pitchFamily="18" charset="0"/>
              </a:rPr>
              <a:t>{0,1}</a:t>
            </a:r>
            <a:r>
              <a:rPr lang="zh-CN" altLang="en-US" sz="2000" dirty="0" smtClean="0">
                <a:latin typeface="Times New Roman" pitchFamily="18" charset="0"/>
              </a:rPr>
              <a:t>，将</a:t>
            </a:r>
            <a:r>
              <a:rPr lang="en-US" altLang="zh-CN" sz="2000" i="1" dirty="0" smtClean="0">
                <a:latin typeface="Times New Roman" pitchFamily="18" charset="0"/>
              </a:rPr>
              <a:t>e</a:t>
            </a:r>
            <a:r>
              <a:rPr lang="zh-CN" altLang="en-US" sz="2000" dirty="0" smtClean="0">
                <a:latin typeface="Times New Roman" pitchFamily="18" charset="0"/>
              </a:rPr>
              <a:t>发送给</a:t>
            </a:r>
            <a:r>
              <a:rPr lang="en-US" altLang="zh-CN" sz="2000" i="1" dirty="0" smtClean="0">
                <a:latin typeface="Times New Roman" pitchFamily="18" charset="0"/>
              </a:rPr>
              <a:t>P</a:t>
            </a:r>
            <a:r>
              <a:rPr lang="zh-CN" altLang="en-US" sz="2000" dirty="0" smtClean="0">
                <a:latin typeface="Times New Roman" pitchFamily="18" charset="0"/>
              </a:rPr>
              <a:t>。</a:t>
            </a:r>
          </a:p>
          <a:p>
            <a:pPr lvl="1" eaLnBrk="1" hangingPunct="1">
              <a:lnSpc>
                <a:spcPct val="110000"/>
              </a:lnSpc>
            </a:pPr>
            <a:r>
              <a:rPr lang="zh-CN" altLang="en-US" sz="2000" dirty="0" smtClean="0">
                <a:latin typeface="Times New Roman" pitchFamily="18" charset="0"/>
              </a:rPr>
              <a:t>③ </a:t>
            </a:r>
            <a:r>
              <a:rPr lang="en-US" altLang="zh-CN" sz="2000" i="1" dirty="0" smtClean="0">
                <a:latin typeface="Times New Roman" pitchFamily="18" charset="0"/>
              </a:rPr>
              <a:t>P</a:t>
            </a:r>
            <a:r>
              <a:rPr lang="zh-CN" altLang="en-US" sz="2000" dirty="0" smtClean="0">
                <a:latin typeface="Times New Roman" pitchFamily="18" charset="0"/>
              </a:rPr>
              <a:t>计算</a:t>
            </a:r>
            <a:r>
              <a:rPr lang="en-US" altLang="zh-CN" sz="2000" i="1" dirty="0" err="1" smtClean="0">
                <a:latin typeface="Times New Roman" pitchFamily="18" charset="0"/>
              </a:rPr>
              <a:t>b</a:t>
            </a:r>
            <a:r>
              <a:rPr lang="en-US" altLang="zh-CN" sz="2000" dirty="0" err="1" smtClean="0">
                <a:latin typeface="Times New Roman" pitchFamily="18" charset="0"/>
              </a:rPr>
              <a:t>≡</a:t>
            </a:r>
            <a:r>
              <a:rPr lang="en-US" altLang="zh-CN" sz="2000" i="1" dirty="0" err="1" smtClean="0">
                <a:latin typeface="Times New Roman" pitchFamily="18" charset="0"/>
              </a:rPr>
              <a:t>ry</a:t>
            </a:r>
            <a:r>
              <a:rPr lang="en-US" altLang="zh-CN" sz="2000" i="1" baseline="30000" dirty="0" err="1" smtClean="0">
                <a:latin typeface="Times New Roman" pitchFamily="18" charset="0"/>
              </a:rPr>
              <a:t>e</a:t>
            </a:r>
            <a:r>
              <a:rPr lang="en-US" altLang="zh-CN" sz="2000" dirty="0" smtClean="0">
                <a:latin typeface="Times New Roman" pitchFamily="18" charset="0"/>
              </a:rPr>
              <a:t> mod </a:t>
            </a:r>
            <a:r>
              <a:rPr lang="en-US" altLang="zh-CN" sz="2000" i="1" dirty="0" smtClean="0">
                <a:latin typeface="Times New Roman" pitchFamily="18" charset="0"/>
              </a:rPr>
              <a:t>n</a:t>
            </a:r>
            <a:r>
              <a:rPr lang="zh-CN" altLang="en-US" sz="2000" dirty="0" smtClean="0">
                <a:latin typeface="Times New Roman" pitchFamily="18" charset="0"/>
              </a:rPr>
              <a:t>，即</a:t>
            </a:r>
            <a:r>
              <a:rPr lang="en-US" altLang="zh-CN" sz="2000" i="1" dirty="0" smtClean="0">
                <a:latin typeface="Times New Roman" pitchFamily="18" charset="0"/>
              </a:rPr>
              <a:t>e</a:t>
            </a:r>
            <a:r>
              <a:rPr lang="en-US" altLang="zh-CN" sz="2000" dirty="0" smtClean="0">
                <a:latin typeface="Times New Roman" pitchFamily="18" charset="0"/>
              </a:rPr>
              <a:t>=0</a:t>
            </a:r>
            <a:r>
              <a:rPr lang="zh-CN" altLang="en-US" sz="2000" dirty="0" smtClean="0">
                <a:latin typeface="Times New Roman" pitchFamily="18" charset="0"/>
              </a:rPr>
              <a:t>时，</a:t>
            </a:r>
            <a:r>
              <a:rPr lang="en-US" altLang="zh-CN" sz="2000" i="1" dirty="0" smtClean="0">
                <a:latin typeface="Times New Roman" pitchFamily="18" charset="0"/>
              </a:rPr>
              <a:t>b</a:t>
            </a:r>
            <a:r>
              <a:rPr lang="en-US" altLang="zh-CN" sz="2000" dirty="0" smtClean="0">
                <a:latin typeface="Times New Roman" pitchFamily="18" charset="0"/>
              </a:rPr>
              <a:t>=</a:t>
            </a:r>
            <a:r>
              <a:rPr lang="en-US" altLang="zh-CN" sz="2000" i="1" dirty="0" smtClean="0">
                <a:latin typeface="Times New Roman" pitchFamily="18" charset="0"/>
              </a:rPr>
              <a:t>r</a:t>
            </a:r>
            <a:r>
              <a:rPr lang="zh-CN" altLang="en-US" sz="2000" dirty="0" smtClean="0">
                <a:latin typeface="Times New Roman" pitchFamily="18" charset="0"/>
              </a:rPr>
              <a:t>；</a:t>
            </a:r>
            <a:r>
              <a:rPr lang="en-US" altLang="zh-CN" sz="2000" i="1" dirty="0" smtClean="0">
                <a:latin typeface="Times New Roman" pitchFamily="18" charset="0"/>
              </a:rPr>
              <a:t>e</a:t>
            </a:r>
            <a:r>
              <a:rPr lang="en-US" altLang="zh-CN" sz="2000" dirty="0" smtClean="0">
                <a:latin typeface="Times New Roman" pitchFamily="18" charset="0"/>
              </a:rPr>
              <a:t>=1</a:t>
            </a:r>
            <a:r>
              <a:rPr lang="zh-CN" altLang="en-US" sz="2000" dirty="0" smtClean="0">
                <a:latin typeface="Times New Roman" pitchFamily="18" charset="0"/>
              </a:rPr>
              <a:t>时，</a:t>
            </a:r>
            <a:r>
              <a:rPr lang="en-US" altLang="zh-CN" sz="2000" i="1" dirty="0" smtClean="0">
                <a:latin typeface="Times New Roman" pitchFamily="18" charset="0"/>
              </a:rPr>
              <a:t>b</a:t>
            </a:r>
            <a:r>
              <a:rPr lang="en-US" altLang="zh-CN" sz="2000" dirty="0" smtClean="0">
                <a:latin typeface="Times New Roman" pitchFamily="18" charset="0"/>
              </a:rPr>
              <a:t>=</a:t>
            </a:r>
            <a:r>
              <a:rPr lang="en-US" altLang="zh-CN" sz="2000" i="1" dirty="0" err="1" smtClean="0">
                <a:latin typeface="Times New Roman" pitchFamily="18" charset="0"/>
              </a:rPr>
              <a:t>ry</a:t>
            </a:r>
            <a:r>
              <a:rPr lang="en-US" altLang="zh-CN" sz="2000" dirty="0" smtClean="0">
                <a:latin typeface="Times New Roman" pitchFamily="18" charset="0"/>
              </a:rPr>
              <a:t> mod </a:t>
            </a:r>
            <a:r>
              <a:rPr lang="en-US" altLang="zh-CN" sz="2000" i="1" dirty="0" smtClean="0">
                <a:latin typeface="Times New Roman" pitchFamily="18" charset="0"/>
              </a:rPr>
              <a:t>n</a:t>
            </a:r>
            <a:r>
              <a:rPr lang="zh-CN" altLang="en-US" sz="2000" dirty="0" smtClean="0">
                <a:latin typeface="Times New Roman" pitchFamily="18" charset="0"/>
              </a:rPr>
              <a:t>。将</a:t>
            </a:r>
            <a:r>
              <a:rPr lang="en-US" altLang="zh-CN" sz="2000" i="1" dirty="0" smtClean="0">
                <a:latin typeface="Times New Roman" pitchFamily="18" charset="0"/>
              </a:rPr>
              <a:t>b</a:t>
            </a:r>
            <a:r>
              <a:rPr lang="zh-CN" altLang="en-US" sz="2000" dirty="0" smtClean="0">
                <a:latin typeface="Times New Roman" pitchFamily="18" charset="0"/>
              </a:rPr>
              <a:t>发送给</a:t>
            </a:r>
            <a:r>
              <a:rPr lang="en-US" altLang="zh-CN" sz="2000" i="1" dirty="0" smtClean="0">
                <a:latin typeface="Times New Roman" pitchFamily="18" charset="0"/>
              </a:rPr>
              <a:t>V</a:t>
            </a:r>
            <a:r>
              <a:rPr lang="zh-CN" altLang="en-US" sz="2000" dirty="0" smtClean="0">
                <a:latin typeface="Times New Roman" pitchFamily="18" charset="0"/>
              </a:rPr>
              <a:t>。</a:t>
            </a:r>
          </a:p>
          <a:p>
            <a:pPr lvl="1" eaLnBrk="1" hangingPunct="1">
              <a:lnSpc>
                <a:spcPct val="110000"/>
              </a:lnSpc>
            </a:pPr>
            <a:r>
              <a:rPr lang="zh-CN" altLang="en-US" sz="2000" dirty="0" smtClean="0">
                <a:latin typeface="Times New Roman" pitchFamily="18" charset="0"/>
              </a:rPr>
              <a:t>④ 若</a:t>
            </a:r>
            <a:r>
              <a:rPr lang="en-US" altLang="zh-CN" sz="2000" i="1" dirty="0" smtClean="0">
                <a:latin typeface="Times New Roman" pitchFamily="18" charset="0"/>
              </a:rPr>
              <a:t>b</a:t>
            </a:r>
            <a:r>
              <a:rPr lang="en-US" altLang="zh-CN" sz="2000" baseline="30000" dirty="0" smtClean="0">
                <a:latin typeface="Times New Roman" pitchFamily="18" charset="0"/>
              </a:rPr>
              <a:t>2</a:t>
            </a:r>
            <a:r>
              <a:rPr lang="en-US" altLang="zh-CN" sz="2000" dirty="0" smtClean="0">
                <a:latin typeface="Times New Roman" pitchFamily="18" charset="0"/>
              </a:rPr>
              <a:t>≡</a:t>
            </a:r>
            <a:r>
              <a:rPr lang="en-US" altLang="zh-CN" sz="2000" i="1" dirty="0" smtClean="0">
                <a:latin typeface="Times New Roman" pitchFamily="18" charset="0"/>
              </a:rPr>
              <a:t>ax</a:t>
            </a:r>
            <a:r>
              <a:rPr lang="en-US" altLang="zh-CN" sz="2000" i="1" baseline="30000" dirty="0" smtClean="0">
                <a:latin typeface="Times New Roman" pitchFamily="18" charset="0"/>
              </a:rPr>
              <a:t>e</a:t>
            </a:r>
            <a:r>
              <a:rPr lang="en-US" altLang="zh-CN" sz="2000" dirty="0" smtClean="0">
                <a:latin typeface="Times New Roman" pitchFamily="18" charset="0"/>
              </a:rPr>
              <a:t> mod </a:t>
            </a:r>
            <a:r>
              <a:rPr lang="en-US" altLang="zh-CN" sz="2000" i="1" dirty="0" smtClean="0">
                <a:latin typeface="Times New Roman" pitchFamily="18" charset="0"/>
              </a:rPr>
              <a:t>n</a:t>
            </a:r>
            <a:r>
              <a:rPr lang="zh-CN" altLang="en-US" sz="2000" dirty="0" smtClean="0">
                <a:latin typeface="Times New Roman" pitchFamily="18" charset="0"/>
              </a:rPr>
              <a:t>，</a:t>
            </a:r>
            <a:r>
              <a:rPr lang="en-US" altLang="zh-CN" sz="2000" i="1" dirty="0" smtClean="0">
                <a:latin typeface="Times New Roman" pitchFamily="18" charset="0"/>
              </a:rPr>
              <a:t>V</a:t>
            </a:r>
            <a:r>
              <a:rPr lang="zh-CN" altLang="en-US" sz="2000" dirty="0" smtClean="0">
                <a:latin typeface="Times New Roman" pitchFamily="18" charset="0"/>
              </a:rPr>
              <a:t>接受</a:t>
            </a:r>
            <a:r>
              <a:rPr lang="en-US" altLang="zh-CN" sz="2000" i="1" dirty="0" smtClean="0">
                <a:latin typeface="Times New Roman" pitchFamily="18" charset="0"/>
              </a:rPr>
              <a:t>P</a:t>
            </a:r>
            <a:r>
              <a:rPr lang="zh-CN" altLang="en-US" sz="2000" dirty="0" smtClean="0">
                <a:latin typeface="Times New Roman" pitchFamily="18" charset="0"/>
              </a:rPr>
              <a:t>的证明。</a:t>
            </a:r>
          </a:p>
          <a:p>
            <a:pPr eaLnBrk="1" hangingPunct="1">
              <a:lnSpc>
                <a:spcPct val="110000"/>
              </a:lnSpc>
            </a:pPr>
            <a:r>
              <a:rPr lang="zh-CN" altLang="en-US" sz="2400" dirty="0" smtClean="0">
                <a:latin typeface="Times New Roman" pitchFamily="18" charset="0"/>
              </a:rPr>
              <a:t>在协议的前</a:t>
            </a:r>
            <a:r>
              <a:rPr lang="en-US" altLang="zh-CN" sz="2400" dirty="0" smtClean="0">
                <a:latin typeface="Times New Roman" pitchFamily="18" charset="0"/>
              </a:rPr>
              <a:t>3</a:t>
            </a:r>
            <a:r>
              <a:rPr lang="zh-CN" altLang="en-US" sz="2400" dirty="0" smtClean="0">
                <a:latin typeface="Times New Roman" pitchFamily="18" charset="0"/>
              </a:rPr>
              <a:t>步，</a:t>
            </a:r>
            <a:r>
              <a:rPr lang="en-US" altLang="zh-CN" sz="2400" dirty="0" smtClean="0">
                <a:latin typeface="Times New Roman" pitchFamily="18" charset="0"/>
              </a:rPr>
              <a:t>P</a:t>
            </a:r>
            <a:r>
              <a:rPr lang="zh-CN" altLang="en-US" sz="2400" dirty="0" smtClean="0">
                <a:latin typeface="Times New Roman" pitchFamily="18" charset="0"/>
              </a:rPr>
              <a:t>和</a:t>
            </a:r>
            <a:r>
              <a:rPr lang="en-US" altLang="zh-CN" sz="2400" dirty="0" smtClean="0">
                <a:latin typeface="Times New Roman" pitchFamily="18" charset="0"/>
              </a:rPr>
              <a:t>V</a:t>
            </a:r>
            <a:r>
              <a:rPr lang="zh-CN" altLang="en-US" sz="2400" dirty="0" smtClean="0">
                <a:latin typeface="Times New Roman" pitchFamily="18" charset="0"/>
              </a:rPr>
              <a:t>之间共交换了</a:t>
            </a:r>
            <a:r>
              <a:rPr lang="en-US" altLang="zh-CN" sz="2400" dirty="0" smtClean="0">
                <a:latin typeface="Times New Roman" pitchFamily="18" charset="0"/>
              </a:rPr>
              <a:t>3</a:t>
            </a:r>
            <a:r>
              <a:rPr lang="zh-CN" altLang="en-US" sz="2400" dirty="0" smtClean="0">
                <a:latin typeface="Times New Roman" pitchFamily="18" charset="0"/>
              </a:rPr>
              <a:t>个消息，这</a:t>
            </a:r>
            <a:r>
              <a:rPr lang="en-US" altLang="zh-CN" sz="2400" dirty="0" smtClean="0">
                <a:latin typeface="Times New Roman" pitchFamily="18" charset="0"/>
              </a:rPr>
              <a:t>3</a:t>
            </a:r>
            <a:r>
              <a:rPr lang="zh-CN" altLang="en-US" sz="2400" dirty="0" smtClean="0">
                <a:latin typeface="Times New Roman" pitchFamily="18" charset="0"/>
              </a:rPr>
              <a:t>个消息的作用分别是： </a:t>
            </a:r>
          </a:p>
          <a:p>
            <a:pPr lvl="1" eaLnBrk="1" hangingPunct="1">
              <a:lnSpc>
                <a:spcPct val="110000"/>
              </a:lnSpc>
            </a:pPr>
            <a:r>
              <a:rPr lang="zh-CN" altLang="en-US" sz="2000" dirty="0" smtClean="0">
                <a:latin typeface="Times New Roman" pitchFamily="18" charset="0"/>
              </a:rPr>
              <a:t>第</a:t>
            </a:r>
            <a:r>
              <a:rPr lang="en-US" altLang="zh-CN" sz="2000" dirty="0" smtClean="0">
                <a:latin typeface="Times New Roman" pitchFamily="18" charset="0"/>
              </a:rPr>
              <a:t>1</a:t>
            </a:r>
            <a:r>
              <a:rPr lang="zh-CN" altLang="en-US" sz="2000" dirty="0" smtClean="0">
                <a:latin typeface="Times New Roman" pitchFamily="18" charset="0"/>
              </a:rPr>
              <a:t>个消息是</a:t>
            </a:r>
            <a:r>
              <a:rPr lang="en-US" altLang="zh-CN" sz="2000" i="1" dirty="0" smtClean="0">
                <a:latin typeface="Times New Roman" pitchFamily="18" charset="0"/>
              </a:rPr>
              <a:t>P</a:t>
            </a:r>
            <a:r>
              <a:rPr lang="zh-CN" altLang="en-US" sz="2000" dirty="0" smtClean="0">
                <a:latin typeface="Times New Roman" pitchFamily="18" charset="0"/>
              </a:rPr>
              <a:t>用来声称自己知道</a:t>
            </a:r>
            <a:r>
              <a:rPr lang="en-US" altLang="zh-CN" sz="2000" dirty="0" smtClean="0">
                <a:latin typeface="Times New Roman" pitchFamily="18" charset="0"/>
              </a:rPr>
              <a:t>a</a:t>
            </a:r>
            <a:r>
              <a:rPr lang="zh-CN" altLang="en-US" sz="2000" dirty="0" smtClean="0">
                <a:latin typeface="Times New Roman" pitchFamily="18" charset="0"/>
              </a:rPr>
              <a:t>的平方根；</a:t>
            </a:r>
          </a:p>
          <a:p>
            <a:pPr lvl="1" eaLnBrk="1" hangingPunct="1">
              <a:lnSpc>
                <a:spcPct val="110000"/>
              </a:lnSpc>
            </a:pPr>
            <a:r>
              <a:rPr lang="zh-CN" altLang="en-US" sz="2000" dirty="0" smtClean="0">
                <a:latin typeface="Times New Roman" pitchFamily="18" charset="0"/>
              </a:rPr>
              <a:t>第</a:t>
            </a:r>
            <a:r>
              <a:rPr lang="en-US" altLang="zh-CN" sz="2000" dirty="0" smtClean="0">
                <a:latin typeface="Times New Roman" pitchFamily="18" charset="0"/>
              </a:rPr>
              <a:t>2</a:t>
            </a:r>
            <a:r>
              <a:rPr lang="zh-CN" altLang="en-US" sz="2000" dirty="0" smtClean="0">
                <a:latin typeface="Times New Roman" pitchFamily="18" charset="0"/>
              </a:rPr>
              <a:t>个消息</a:t>
            </a:r>
            <a:r>
              <a:rPr lang="en-US" altLang="zh-CN" sz="2000" i="1" dirty="0" smtClean="0">
                <a:latin typeface="Times New Roman" pitchFamily="18" charset="0"/>
              </a:rPr>
              <a:t>e</a:t>
            </a:r>
            <a:r>
              <a:rPr lang="zh-CN" altLang="en-US" sz="2000" dirty="0" smtClean="0">
                <a:latin typeface="Times New Roman" pitchFamily="18" charset="0"/>
              </a:rPr>
              <a:t>是</a:t>
            </a:r>
            <a:r>
              <a:rPr lang="en-US" altLang="zh-CN" sz="2000" dirty="0" smtClean="0">
                <a:latin typeface="Times New Roman" pitchFamily="18" charset="0"/>
              </a:rPr>
              <a:t>V</a:t>
            </a:r>
            <a:r>
              <a:rPr lang="zh-CN" altLang="en-US" sz="2000" dirty="0" smtClean="0">
                <a:latin typeface="Times New Roman" pitchFamily="18" charset="0"/>
              </a:rPr>
              <a:t>的询问，如果</a:t>
            </a:r>
            <a:r>
              <a:rPr lang="en-US" altLang="zh-CN" sz="2000" i="1" dirty="0" smtClean="0">
                <a:latin typeface="Times New Roman" pitchFamily="18" charset="0"/>
              </a:rPr>
              <a:t>e</a:t>
            </a:r>
            <a:r>
              <a:rPr lang="en-US" altLang="zh-CN" sz="2000" dirty="0" smtClean="0">
                <a:latin typeface="Times New Roman" pitchFamily="18" charset="0"/>
              </a:rPr>
              <a:t>=0</a:t>
            </a:r>
            <a:r>
              <a:rPr lang="zh-CN" altLang="en-US" sz="2000" dirty="0" smtClean="0">
                <a:latin typeface="Times New Roman" pitchFamily="18" charset="0"/>
              </a:rPr>
              <a:t>，</a:t>
            </a:r>
            <a:r>
              <a:rPr lang="en-US" altLang="zh-CN" sz="2000" dirty="0" smtClean="0">
                <a:latin typeface="Times New Roman" pitchFamily="18" charset="0"/>
              </a:rPr>
              <a:t>P</a:t>
            </a:r>
            <a:r>
              <a:rPr lang="zh-CN" altLang="en-US" sz="2000" dirty="0" smtClean="0">
                <a:latin typeface="Times New Roman" pitchFamily="18" charset="0"/>
              </a:rPr>
              <a:t>必须展示</a:t>
            </a:r>
            <a:r>
              <a:rPr lang="en-US" altLang="zh-CN" sz="2000" i="1" dirty="0" smtClean="0">
                <a:latin typeface="Times New Roman" pitchFamily="18" charset="0"/>
              </a:rPr>
              <a:t>a</a:t>
            </a:r>
            <a:r>
              <a:rPr lang="zh-CN" altLang="en-US" sz="2000" dirty="0" smtClean="0">
                <a:latin typeface="Times New Roman" pitchFamily="18" charset="0"/>
              </a:rPr>
              <a:t>的平方根，即</a:t>
            </a:r>
            <a:r>
              <a:rPr lang="en-US" altLang="zh-CN" sz="2000" i="1" dirty="0" smtClean="0">
                <a:latin typeface="Times New Roman" pitchFamily="18" charset="0"/>
              </a:rPr>
              <a:t>r</a:t>
            </a:r>
            <a:r>
              <a:rPr lang="zh-CN" altLang="en-US" sz="2000" dirty="0" smtClean="0">
                <a:latin typeface="Times New Roman" pitchFamily="18" charset="0"/>
              </a:rPr>
              <a:t>，如果</a:t>
            </a:r>
            <a:r>
              <a:rPr lang="en-US" altLang="zh-CN" sz="2000" i="1" dirty="0" smtClean="0">
                <a:latin typeface="Times New Roman" pitchFamily="18" charset="0"/>
              </a:rPr>
              <a:t>e</a:t>
            </a:r>
            <a:r>
              <a:rPr lang="en-US" altLang="zh-CN" sz="2000" dirty="0" smtClean="0">
                <a:latin typeface="Times New Roman" pitchFamily="18" charset="0"/>
              </a:rPr>
              <a:t>=1</a:t>
            </a:r>
            <a:r>
              <a:rPr lang="zh-CN" altLang="en-US" sz="2000" dirty="0" smtClean="0">
                <a:latin typeface="Times New Roman" pitchFamily="18" charset="0"/>
              </a:rPr>
              <a:t>，</a:t>
            </a:r>
            <a:r>
              <a:rPr lang="en-US" altLang="zh-CN" sz="2000" i="1" dirty="0" smtClean="0">
                <a:latin typeface="Times New Roman" pitchFamily="18" charset="0"/>
              </a:rPr>
              <a:t>P</a:t>
            </a:r>
            <a:r>
              <a:rPr lang="zh-CN" altLang="en-US" sz="2000" dirty="0" smtClean="0">
                <a:latin typeface="Times New Roman" pitchFamily="18" charset="0"/>
              </a:rPr>
              <a:t>必须展示被加密的秘密，即</a:t>
            </a:r>
            <a:r>
              <a:rPr lang="en-US" altLang="zh-CN" sz="2000" i="1" dirty="0" err="1" smtClean="0">
                <a:latin typeface="Times New Roman" pitchFamily="18" charset="0"/>
              </a:rPr>
              <a:t>ry</a:t>
            </a:r>
            <a:r>
              <a:rPr lang="en-US" altLang="zh-CN" sz="2000" dirty="0" smtClean="0">
                <a:latin typeface="Times New Roman" pitchFamily="18" charset="0"/>
              </a:rPr>
              <a:t> mod </a:t>
            </a:r>
            <a:r>
              <a:rPr lang="en-US" altLang="zh-CN" sz="2000" i="1" dirty="0" smtClean="0">
                <a:latin typeface="Times New Roman" pitchFamily="18" charset="0"/>
              </a:rPr>
              <a:t>n</a:t>
            </a:r>
            <a:r>
              <a:rPr lang="zh-CN" altLang="en-US" sz="2000" dirty="0" smtClean="0">
                <a:latin typeface="Times New Roman" pitchFamily="18" charset="0"/>
              </a:rPr>
              <a:t>；</a:t>
            </a:r>
          </a:p>
          <a:p>
            <a:pPr lvl="1" eaLnBrk="1" hangingPunct="1">
              <a:lnSpc>
                <a:spcPct val="110000"/>
              </a:lnSpc>
            </a:pPr>
            <a:r>
              <a:rPr lang="zh-CN" altLang="en-US" sz="2000" dirty="0" smtClean="0">
                <a:latin typeface="Times New Roman" pitchFamily="18" charset="0"/>
              </a:rPr>
              <a:t>第</a:t>
            </a:r>
            <a:r>
              <a:rPr lang="en-US" altLang="zh-CN" sz="2000" dirty="0" smtClean="0">
                <a:latin typeface="Times New Roman" pitchFamily="18" charset="0"/>
              </a:rPr>
              <a:t>3</a:t>
            </a:r>
            <a:r>
              <a:rPr lang="zh-CN" altLang="en-US" sz="2000" dirty="0" smtClean="0">
                <a:latin typeface="Times New Roman" pitchFamily="18" charset="0"/>
              </a:rPr>
              <a:t>个消息</a:t>
            </a:r>
            <a:r>
              <a:rPr lang="en-US" altLang="zh-CN" sz="2000" i="1" dirty="0" smtClean="0">
                <a:latin typeface="Times New Roman" pitchFamily="18" charset="0"/>
              </a:rPr>
              <a:t>b</a:t>
            </a:r>
            <a:r>
              <a:rPr lang="zh-CN" altLang="en-US" sz="2000" dirty="0" smtClean="0">
                <a:latin typeface="Times New Roman" pitchFamily="18" charset="0"/>
              </a:rPr>
              <a:t>是</a:t>
            </a:r>
            <a:r>
              <a:rPr lang="en-US" altLang="zh-CN" sz="2000" dirty="0" smtClean="0">
                <a:latin typeface="Times New Roman" pitchFamily="18" charset="0"/>
              </a:rPr>
              <a:t>P</a:t>
            </a:r>
            <a:r>
              <a:rPr lang="zh-CN" altLang="en-US" sz="2000" dirty="0" smtClean="0">
                <a:latin typeface="Times New Roman" pitchFamily="18" charset="0"/>
              </a:rPr>
              <a:t>对</a:t>
            </a:r>
            <a:r>
              <a:rPr lang="en-US" altLang="zh-CN" sz="2000" dirty="0" smtClean="0">
                <a:latin typeface="Times New Roman" pitchFamily="18" charset="0"/>
              </a:rPr>
              <a:t>V</a:t>
            </a:r>
            <a:r>
              <a:rPr lang="zh-CN" altLang="en-US" sz="2000" dirty="0" smtClean="0">
                <a:latin typeface="Times New Roman" pitchFamily="18" charset="0"/>
              </a:rPr>
              <a:t>询问的应答。</a:t>
            </a:r>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7.5.3 </a:t>
            </a:r>
            <a:r>
              <a:rPr lang="zh-CN" altLang="en-US" dirty="0" smtClean="0"/>
              <a:t>简化的</a:t>
            </a:r>
            <a:r>
              <a:rPr lang="en-US" altLang="zh-CN" dirty="0" smtClean="0"/>
              <a:t>Fiat-Shamir</a:t>
            </a:r>
            <a:r>
              <a:rPr lang="zh-CN" altLang="en-US" dirty="0" smtClean="0"/>
              <a:t>身份识别方案</a:t>
            </a:r>
            <a:endParaRPr lang="zh-CN" altLang="en-US" dirty="0"/>
          </a:p>
        </p:txBody>
      </p:sp>
      <p:sp>
        <p:nvSpPr>
          <p:cNvPr id="4" name="灯片编号占位符 3"/>
          <p:cNvSpPr>
            <a:spLocks noGrp="1"/>
          </p:cNvSpPr>
          <p:nvPr>
            <p:ph type="sldNum" sz="quarter" idx="12"/>
          </p:nvPr>
        </p:nvSpPr>
        <p:spPr>
          <a:xfrm>
            <a:off x="7391400" y="6477000"/>
            <a:ext cx="1295400" cy="304800"/>
          </a:xfrm>
        </p:spPr>
        <p:txBody>
          <a:bodyPr/>
          <a:lstStyle/>
          <a:p>
            <a:pPr>
              <a:defRPr/>
            </a:pPr>
            <a:fld id="{896E1043-1F2A-4C9B-855A-0B3264F68AF7}" type="slidenum">
              <a:rPr lang="en-US" altLang="zh-CN" smtClean="0"/>
              <a:pPr>
                <a:defRPr/>
              </a:pPr>
              <a:t>59</a:t>
            </a:fld>
            <a:r>
              <a:rPr lang="en-US" altLang="zh-CN" dirty="0" smtClean="0"/>
              <a:t>/</a:t>
            </a:r>
            <a:endParaRPr lang="en-US" altLang="zh-CN" dirty="0"/>
          </a:p>
        </p:txBody>
      </p:sp>
      <p:sp>
        <p:nvSpPr>
          <p:cNvPr id="5" name="标题 1"/>
          <p:cNvSpPr txBox="1">
            <a:spLocks/>
          </p:cNvSpPr>
          <p:nvPr/>
        </p:nvSpPr>
        <p:spPr bwMode="auto">
          <a:xfrm>
            <a:off x="533400" y="0"/>
            <a:ext cx="7696200" cy="304800"/>
          </a:xfrm>
          <a:prstGeom prst="rect">
            <a:avLst/>
          </a:prstGeom>
          <a:solidFill>
            <a:schemeClr val="accent5"/>
          </a:solidFill>
          <a:ln w="9525">
            <a:noFill/>
            <a:miter lim="800000"/>
            <a:headEnd/>
            <a:tailEnd/>
          </a:ln>
        </p:spPr>
        <p:txBody>
          <a:bodyPr vert="horz" wrap="square" lIns="91440" tIns="45720" rIns="91440" bIns="45720" numCol="1" anchor="b" anchorCtr="0" compatLnSpc="1">
            <a:prstTxWarp prst="textNoShape">
              <a:avLst/>
            </a:prstTxWarp>
          </a:bodyPr>
          <a:lstStyle/>
          <a:p>
            <a:pPr algn="l" eaLnBrk="0" hangingPunct="0">
              <a:defRPr/>
            </a:pPr>
            <a:r>
              <a:rPr lang="zh-CN" altLang="en-US" sz="1800" kern="0" dirty="0" smtClean="0">
                <a:solidFill>
                  <a:srgbClr val="004C00"/>
                </a:solidFill>
                <a:effectLst>
                  <a:outerShdw blurRad="38100" dist="38100" dir="2700000" algn="tl">
                    <a:srgbClr val="000000">
                      <a:alpha val="43137"/>
                    </a:srgbClr>
                  </a:outerShdw>
                </a:effectLst>
                <a:latin typeface="+mj-lt"/>
                <a:ea typeface="+mj-ea"/>
                <a:cs typeface="+mj-cs"/>
              </a:rPr>
              <a:t>第七章 密码协议：</a:t>
            </a:r>
            <a:r>
              <a:rPr lang="en-US" altLang="zh-CN" sz="1800" kern="0" dirty="0" smtClean="0">
                <a:solidFill>
                  <a:srgbClr val="004C00"/>
                </a:solidFill>
                <a:effectLst>
                  <a:outerShdw blurRad="38100" dist="38100" dir="2700000" algn="tl">
                    <a:srgbClr val="000000">
                      <a:alpha val="43137"/>
                    </a:srgbClr>
                  </a:outerShdw>
                </a:effectLst>
                <a:latin typeface="+mj-lt"/>
                <a:ea typeface="+mj-ea"/>
                <a:cs typeface="+mj-cs"/>
              </a:rPr>
              <a:t>7.5 </a:t>
            </a:r>
            <a:r>
              <a:rPr lang="zh-CN" altLang="en-US" sz="1800" kern="0" dirty="0" smtClean="0">
                <a:solidFill>
                  <a:srgbClr val="004C00"/>
                </a:solidFill>
                <a:effectLst>
                  <a:outerShdw blurRad="38100" dist="38100" dir="2700000" algn="tl">
                    <a:srgbClr val="000000">
                      <a:alpha val="43137"/>
                    </a:srgbClr>
                  </a:outerShdw>
                </a:effectLst>
                <a:latin typeface="+mj-lt"/>
                <a:ea typeface="+mj-ea"/>
                <a:cs typeface="+mj-cs"/>
              </a:rPr>
              <a:t>身份识别技术</a:t>
            </a:r>
          </a:p>
        </p:txBody>
      </p:sp>
      <p:sp>
        <p:nvSpPr>
          <p:cNvPr id="8" name="内容占位符 7"/>
          <p:cNvSpPr>
            <a:spLocks noGrp="1"/>
          </p:cNvSpPr>
          <p:nvPr>
            <p:ph idx="1"/>
          </p:nvPr>
        </p:nvSpPr>
        <p:spPr>
          <a:xfrm>
            <a:off x="457200" y="990600"/>
            <a:ext cx="8534400" cy="5486400"/>
          </a:xfrm>
        </p:spPr>
        <p:txBody>
          <a:bodyPr/>
          <a:lstStyle/>
          <a:p>
            <a:pPr eaLnBrk="1" hangingPunct="1">
              <a:lnSpc>
                <a:spcPct val="110000"/>
              </a:lnSpc>
              <a:buNone/>
            </a:pPr>
            <a:r>
              <a:rPr lang="en-US" altLang="zh-CN" dirty="0" smtClean="0">
                <a:latin typeface="Times New Roman" pitchFamily="18" charset="0"/>
              </a:rPr>
              <a:t>2. </a:t>
            </a:r>
            <a:r>
              <a:rPr lang="zh-CN" altLang="en-US" dirty="0" smtClean="0">
                <a:latin typeface="Times New Roman" pitchFamily="18" charset="0"/>
              </a:rPr>
              <a:t>协议的完备性、正确性和安全性</a:t>
            </a:r>
          </a:p>
          <a:p>
            <a:pPr eaLnBrk="1" hangingPunct="1">
              <a:lnSpc>
                <a:spcPct val="110000"/>
              </a:lnSpc>
            </a:pPr>
            <a:r>
              <a:rPr lang="en-US" altLang="zh-CN" sz="2400" dirty="0" smtClean="0">
                <a:latin typeface="Times New Roman" pitchFamily="18" charset="0"/>
              </a:rPr>
              <a:t>(1) </a:t>
            </a:r>
            <a:r>
              <a:rPr lang="zh-CN" altLang="en-US" sz="2400" dirty="0" smtClean="0">
                <a:latin typeface="Times New Roman" pitchFamily="18" charset="0"/>
              </a:rPr>
              <a:t>完备性</a:t>
            </a:r>
          </a:p>
          <a:p>
            <a:pPr lvl="1" eaLnBrk="1" hangingPunct="1">
              <a:lnSpc>
                <a:spcPct val="110000"/>
              </a:lnSpc>
            </a:pPr>
            <a:r>
              <a:rPr lang="zh-CN" altLang="en-US" sz="2000" dirty="0" smtClean="0">
                <a:latin typeface="Times New Roman" pitchFamily="18" charset="0"/>
              </a:rPr>
              <a:t>如果</a:t>
            </a:r>
            <a:r>
              <a:rPr lang="en-US" altLang="zh-CN" sz="2000" i="1" dirty="0" smtClean="0">
                <a:latin typeface="Times New Roman" pitchFamily="18" charset="0"/>
              </a:rPr>
              <a:t>P</a:t>
            </a:r>
            <a:r>
              <a:rPr lang="zh-CN" altLang="en-US" sz="2000" dirty="0" smtClean="0">
                <a:latin typeface="Times New Roman" pitchFamily="18" charset="0"/>
              </a:rPr>
              <a:t>和</a:t>
            </a:r>
            <a:r>
              <a:rPr lang="en-US" altLang="zh-CN" sz="2000" i="1" dirty="0" smtClean="0">
                <a:latin typeface="Times New Roman" pitchFamily="18" charset="0"/>
              </a:rPr>
              <a:t>V</a:t>
            </a:r>
            <a:r>
              <a:rPr lang="zh-CN" altLang="en-US" sz="2000" dirty="0" smtClean="0">
                <a:latin typeface="Times New Roman" pitchFamily="18" charset="0"/>
              </a:rPr>
              <a:t>遵守协议，且</a:t>
            </a:r>
            <a:r>
              <a:rPr lang="en-US" altLang="zh-CN" sz="2000" i="1" dirty="0" smtClean="0">
                <a:latin typeface="Times New Roman" pitchFamily="18" charset="0"/>
              </a:rPr>
              <a:t>P</a:t>
            </a:r>
            <a:r>
              <a:rPr lang="zh-CN" altLang="en-US" sz="2000" dirty="0" smtClean="0">
                <a:latin typeface="Times New Roman" pitchFamily="18" charset="0"/>
              </a:rPr>
              <a:t>知道</a:t>
            </a:r>
            <a:r>
              <a:rPr lang="en-US" altLang="zh-CN" sz="2000" i="1" dirty="0" smtClean="0">
                <a:latin typeface="Times New Roman" pitchFamily="18" charset="0"/>
              </a:rPr>
              <a:t>y</a:t>
            </a:r>
            <a:r>
              <a:rPr lang="zh-CN" altLang="en-US" sz="2000" dirty="0" smtClean="0">
                <a:latin typeface="Times New Roman" pitchFamily="18" charset="0"/>
              </a:rPr>
              <a:t>，则应答</a:t>
            </a:r>
            <a:r>
              <a:rPr lang="en-US" altLang="zh-CN" sz="2000" i="1" dirty="0" err="1" smtClean="0">
                <a:latin typeface="Times New Roman" pitchFamily="18" charset="0"/>
              </a:rPr>
              <a:t>b</a:t>
            </a:r>
            <a:r>
              <a:rPr lang="en-US" altLang="zh-CN" sz="2000" dirty="0" err="1" smtClean="0">
                <a:latin typeface="Times New Roman" pitchFamily="18" charset="0"/>
              </a:rPr>
              <a:t>≡</a:t>
            </a:r>
            <a:r>
              <a:rPr lang="en-US" altLang="zh-CN" sz="2000" i="1" dirty="0" err="1" smtClean="0">
                <a:latin typeface="Times New Roman" pitchFamily="18" charset="0"/>
              </a:rPr>
              <a:t>ry</a:t>
            </a:r>
            <a:r>
              <a:rPr lang="en-US" altLang="zh-CN" sz="2000" i="1" baseline="30000" dirty="0" err="1" smtClean="0">
                <a:latin typeface="Times New Roman" pitchFamily="18" charset="0"/>
              </a:rPr>
              <a:t>e</a:t>
            </a:r>
            <a:r>
              <a:rPr lang="en-US" altLang="zh-CN" sz="2000" dirty="0" smtClean="0">
                <a:latin typeface="Times New Roman" pitchFamily="18" charset="0"/>
              </a:rPr>
              <a:t> mod </a:t>
            </a:r>
            <a:r>
              <a:rPr lang="en-US" altLang="zh-CN" sz="2000" i="1" dirty="0" smtClean="0">
                <a:latin typeface="Times New Roman" pitchFamily="18" charset="0"/>
              </a:rPr>
              <a:t>n</a:t>
            </a:r>
            <a:r>
              <a:rPr lang="zh-CN" altLang="en-US" sz="2000" dirty="0" smtClean="0">
                <a:latin typeface="Times New Roman" pitchFamily="18" charset="0"/>
              </a:rPr>
              <a:t>应是模</a:t>
            </a:r>
            <a:r>
              <a:rPr lang="en-US" altLang="zh-CN" sz="2000" i="1" dirty="0" smtClean="0">
                <a:latin typeface="Times New Roman" pitchFamily="18" charset="0"/>
              </a:rPr>
              <a:t>n</a:t>
            </a:r>
            <a:r>
              <a:rPr lang="zh-CN" altLang="en-US" sz="2000" dirty="0" smtClean="0">
                <a:latin typeface="Times New Roman" pitchFamily="18" charset="0"/>
              </a:rPr>
              <a:t>下</a:t>
            </a:r>
            <a:r>
              <a:rPr lang="en-US" altLang="zh-CN" sz="2000" i="1" dirty="0" smtClean="0">
                <a:latin typeface="Times New Roman" pitchFamily="18" charset="0"/>
              </a:rPr>
              <a:t>ax</a:t>
            </a:r>
            <a:r>
              <a:rPr lang="en-US" altLang="zh-CN" sz="2000" i="1" baseline="30000" dirty="0" smtClean="0">
                <a:latin typeface="Times New Roman" pitchFamily="18" charset="0"/>
              </a:rPr>
              <a:t>e</a:t>
            </a:r>
            <a:r>
              <a:rPr lang="zh-CN" altLang="en-US" sz="2000" dirty="0" smtClean="0">
                <a:latin typeface="Times New Roman" pitchFamily="18" charset="0"/>
              </a:rPr>
              <a:t>的平方根</a:t>
            </a:r>
          </a:p>
          <a:p>
            <a:pPr lvl="1" eaLnBrk="1" hangingPunct="1">
              <a:lnSpc>
                <a:spcPct val="110000"/>
              </a:lnSpc>
            </a:pPr>
            <a:r>
              <a:rPr lang="zh-CN" altLang="en-US" sz="2000" dirty="0" smtClean="0">
                <a:latin typeface="Times New Roman" pitchFamily="18" charset="0"/>
              </a:rPr>
              <a:t>在协议的第④步</a:t>
            </a:r>
            <a:r>
              <a:rPr lang="en-US" altLang="zh-CN" sz="2000" i="1" dirty="0" smtClean="0">
                <a:latin typeface="Times New Roman" pitchFamily="18" charset="0"/>
              </a:rPr>
              <a:t>V</a:t>
            </a:r>
            <a:r>
              <a:rPr lang="zh-CN" altLang="en-US" sz="2000" dirty="0" smtClean="0">
                <a:latin typeface="Times New Roman" pitchFamily="18" charset="0"/>
              </a:rPr>
              <a:t>接受</a:t>
            </a:r>
            <a:r>
              <a:rPr lang="en-US" altLang="zh-CN" sz="2000" i="1" dirty="0" smtClean="0">
                <a:latin typeface="Times New Roman" pitchFamily="18" charset="0"/>
              </a:rPr>
              <a:t>P</a:t>
            </a:r>
            <a:r>
              <a:rPr lang="zh-CN" altLang="en-US" sz="2000" dirty="0" smtClean="0">
                <a:latin typeface="Times New Roman" pitchFamily="18" charset="0"/>
              </a:rPr>
              <a:t>的证明，所以协议是完备的</a:t>
            </a:r>
          </a:p>
          <a:p>
            <a:pPr eaLnBrk="1" hangingPunct="1">
              <a:lnSpc>
                <a:spcPct val="110000"/>
              </a:lnSpc>
            </a:pPr>
            <a:r>
              <a:rPr lang="en-US" altLang="zh-CN" sz="2400" dirty="0" smtClean="0">
                <a:latin typeface="Times New Roman" pitchFamily="18" charset="0"/>
              </a:rPr>
              <a:t>(2) </a:t>
            </a:r>
            <a:r>
              <a:rPr lang="zh-CN" altLang="en-US" sz="2400" dirty="0" smtClean="0">
                <a:latin typeface="Times New Roman" pitchFamily="18" charset="0"/>
              </a:rPr>
              <a:t>正确性</a:t>
            </a:r>
          </a:p>
          <a:p>
            <a:pPr lvl="1" eaLnBrk="1" hangingPunct="1">
              <a:lnSpc>
                <a:spcPct val="110000"/>
              </a:lnSpc>
            </a:pPr>
            <a:r>
              <a:rPr lang="zh-CN" altLang="en-US" sz="2000" dirty="0" smtClean="0">
                <a:latin typeface="Times New Roman" pitchFamily="18" charset="0"/>
              </a:rPr>
              <a:t>假冒的证明者</a:t>
            </a:r>
            <a:r>
              <a:rPr lang="en-US" altLang="zh-CN" sz="2000" i="1" dirty="0" smtClean="0">
                <a:latin typeface="Times New Roman" pitchFamily="18" charset="0"/>
              </a:rPr>
              <a:t>E</a:t>
            </a:r>
            <a:r>
              <a:rPr lang="zh-CN" altLang="en-US" sz="2000" dirty="0" smtClean="0">
                <a:latin typeface="Times New Roman" pitchFamily="18" charset="0"/>
              </a:rPr>
              <a:t>可按以下方式以</a:t>
            </a:r>
            <a:r>
              <a:rPr lang="en-US" altLang="zh-CN" sz="2000" dirty="0" smtClean="0">
                <a:latin typeface="Times New Roman" pitchFamily="18" charset="0"/>
              </a:rPr>
              <a:t>1/2</a:t>
            </a:r>
            <a:r>
              <a:rPr lang="zh-CN" altLang="en-US" sz="2000" dirty="0" smtClean="0">
                <a:latin typeface="Times New Roman" pitchFamily="18" charset="0"/>
              </a:rPr>
              <a:t>的概率骗得</a:t>
            </a:r>
            <a:r>
              <a:rPr lang="en-US" altLang="zh-CN" sz="2000" dirty="0" smtClean="0">
                <a:latin typeface="Times New Roman" pitchFamily="18" charset="0"/>
              </a:rPr>
              <a:t>V</a:t>
            </a:r>
            <a:r>
              <a:rPr lang="zh-CN" altLang="en-US" sz="2000" dirty="0" smtClean="0">
                <a:latin typeface="Times New Roman" pitchFamily="18" charset="0"/>
              </a:rPr>
              <a:t>接受自己的证明： </a:t>
            </a:r>
          </a:p>
          <a:p>
            <a:pPr lvl="1" eaLnBrk="1" hangingPunct="1">
              <a:lnSpc>
                <a:spcPct val="110000"/>
              </a:lnSpc>
            </a:pPr>
            <a:r>
              <a:rPr lang="zh-CN" altLang="en-US" sz="2000" dirty="0" smtClean="0">
                <a:latin typeface="Times New Roman" pitchFamily="18" charset="0"/>
              </a:rPr>
              <a:t>① </a:t>
            </a:r>
            <a:r>
              <a:rPr lang="en-US" altLang="zh-CN" sz="2000" i="1" dirty="0" smtClean="0">
                <a:latin typeface="Times New Roman" pitchFamily="18" charset="0"/>
              </a:rPr>
              <a:t>E</a:t>
            </a:r>
            <a:r>
              <a:rPr lang="zh-CN" altLang="en-US" sz="2000" dirty="0" smtClean="0">
                <a:latin typeface="Times New Roman" pitchFamily="18" charset="0"/>
              </a:rPr>
              <a:t>随机选</a:t>
            </a:r>
            <a:r>
              <a:rPr lang="en-US" altLang="zh-CN" sz="2000" i="1" dirty="0" smtClean="0">
                <a:latin typeface="Times New Roman" pitchFamily="18" charset="0"/>
              </a:rPr>
              <a:t>r</a:t>
            </a:r>
            <a:r>
              <a:rPr lang="en-US" altLang="zh-CN" sz="2000" dirty="0" smtClean="0">
                <a:latin typeface="Times New Roman" pitchFamily="18" charset="0"/>
              </a:rPr>
              <a:t>(0&lt;</a:t>
            </a:r>
            <a:r>
              <a:rPr lang="en-US" altLang="zh-CN" sz="2000" i="1" dirty="0" smtClean="0">
                <a:latin typeface="Times New Roman" pitchFamily="18" charset="0"/>
              </a:rPr>
              <a:t>r</a:t>
            </a:r>
            <a:r>
              <a:rPr lang="en-US" altLang="zh-CN" sz="2000" dirty="0" smtClean="0">
                <a:latin typeface="Times New Roman" pitchFamily="18" charset="0"/>
              </a:rPr>
              <a:t>&lt;</a:t>
            </a:r>
            <a:r>
              <a:rPr lang="en-US" altLang="zh-CN" sz="2000" i="1" dirty="0" smtClean="0">
                <a:latin typeface="Times New Roman" pitchFamily="18" charset="0"/>
              </a:rPr>
              <a:t>n</a:t>
            </a:r>
            <a:r>
              <a:rPr lang="en-US" altLang="zh-CN" sz="2000" dirty="0" smtClean="0">
                <a:latin typeface="Times New Roman" pitchFamily="18" charset="0"/>
              </a:rPr>
              <a:t>)</a:t>
            </a:r>
            <a:r>
              <a:rPr lang="zh-CN" altLang="en-US" sz="2000" dirty="0" smtClean="0">
                <a:latin typeface="Times New Roman" pitchFamily="18" charset="0"/>
              </a:rPr>
              <a:t>和</a:t>
            </a:r>
            <a:r>
              <a:rPr lang="en-US" altLang="zh-CN" sz="2000" i="1" dirty="0" smtClean="0">
                <a:latin typeface="Times New Roman" pitchFamily="18" charset="0"/>
              </a:rPr>
              <a:t>e</a:t>
            </a:r>
            <a:r>
              <a:rPr lang="en-US" altLang="zh-CN" sz="2000" dirty="0" smtClean="0">
                <a:latin typeface="Times New Roman" pitchFamily="18" charset="0"/>
                <a:sym typeface="Symbol" pitchFamily="18" charset="2"/>
              </a:rPr>
              <a:t></a:t>
            </a:r>
            <a:r>
              <a:rPr lang="en-US" altLang="zh-CN" sz="2000" dirty="0" smtClean="0">
                <a:latin typeface="Times New Roman" pitchFamily="18" charset="0"/>
              </a:rPr>
              <a:t>{0,1}</a:t>
            </a:r>
            <a:r>
              <a:rPr lang="zh-CN" altLang="en-US" sz="2000" dirty="0" smtClean="0">
                <a:latin typeface="Times New Roman" pitchFamily="18" charset="0"/>
              </a:rPr>
              <a:t>，计算</a:t>
            </a:r>
            <a:r>
              <a:rPr lang="en-US" altLang="zh-CN" sz="2000" i="1" dirty="0" smtClean="0">
                <a:latin typeface="Times New Roman" pitchFamily="18" charset="0"/>
              </a:rPr>
              <a:t>a</a:t>
            </a:r>
            <a:r>
              <a:rPr lang="en-US" altLang="zh-CN" sz="2000" dirty="0" smtClean="0">
                <a:latin typeface="Times New Roman" pitchFamily="18" charset="0"/>
              </a:rPr>
              <a:t>≡</a:t>
            </a:r>
            <a:r>
              <a:rPr lang="en-US" altLang="zh-CN" sz="2000" i="1" dirty="0" smtClean="0">
                <a:latin typeface="Times New Roman" pitchFamily="18" charset="0"/>
              </a:rPr>
              <a:t>r</a:t>
            </a:r>
            <a:r>
              <a:rPr lang="en-US" altLang="zh-CN" sz="2000" baseline="30000" dirty="0" smtClean="0">
                <a:latin typeface="Times New Roman" pitchFamily="18" charset="0"/>
              </a:rPr>
              <a:t>2</a:t>
            </a:r>
            <a:r>
              <a:rPr lang="en-US" altLang="zh-CN" sz="2000" i="1" dirty="0" smtClean="0">
                <a:latin typeface="Times New Roman" pitchFamily="18" charset="0"/>
              </a:rPr>
              <a:t>x</a:t>
            </a:r>
            <a:r>
              <a:rPr lang="en-US" altLang="zh-CN" sz="2000" baseline="30000" dirty="0" smtClean="0">
                <a:latin typeface="Times New Roman" pitchFamily="18" charset="0"/>
              </a:rPr>
              <a:t>-</a:t>
            </a:r>
            <a:r>
              <a:rPr lang="en-US" altLang="zh-CN" sz="2000" i="1" baseline="30000" dirty="0" smtClean="0">
                <a:latin typeface="Times New Roman" pitchFamily="18" charset="0"/>
              </a:rPr>
              <a:t>e</a:t>
            </a:r>
            <a:r>
              <a:rPr lang="en-US" altLang="zh-CN" sz="2000" baseline="30000" dirty="0" smtClean="0">
                <a:latin typeface="Times New Roman" pitchFamily="18" charset="0"/>
                <a:sym typeface="Symbol" pitchFamily="18" charset="2"/>
              </a:rPr>
              <a:t></a:t>
            </a:r>
            <a:r>
              <a:rPr lang="en-US" altLang="zh-CN" sz="2000" dirty="0" smtClean="0">
                <a:latin typeface="Times New Roman" pitchFamily="18" charset="0"/>
              </a:rPr>
              <a:t> mod </a:t>
            </a:r>
            <a:r>
              <a:rPr lang="en-US" altLang="zh-CN" sz="2000" i="1" dirty="0" smtClean="0">
                <a:latin typeface="Times New Roman" pitchFamily="18" charset="0"/>
              </a:rPr>
              <a:t>n</a:t>
            </a:r>
            <a:r>
              <a:rPr lang="zh-CN" altLang="en-US" sz="2000" dirty="0" smtClean="0">
                <a:latin typeface="Times New Roman" pitchFamily="18" charset="0"/>
              </a:rPr>
              <a:t>，将</a:t>
            </a:r>
            <a:r>
              <a:rPr lang="en-US" altLang="zh-CN" sz="2000" i="1" dirty="0" smtClean="0">
                <a:latin typeface="Times New Roman" pitchFamily="18" charset="0"/>
              </a:rPr>
              <a:t>a</a:t>
            </a:r>
            <a:r>
              <a:rPr lang="zh-CN" altLang="en-US" sz="2000" dirty="0" smtClean="0">
                <a:latin typeface="Times New Roman" pitchFamily="18" charset="0"/>
              </a:rPr>
              <a:t>发送给</a:t>
            </a:r>
            <a:r>
              <a:rPr lang="en-US" altLang="zh-CN" sz="2000" i="1" dirty="0" smtClean="0">
                <a:latin typeface="Times New Roman" pitchFamily="18" charset="0"/>
              </a:rPr>
              <a:t>V</a:t>
            </a:r>
            <a:endParaRPr lang="en-US" altLang="zh-CN" sz="2000" dirty="0" smtClean="0">
              <a:latin typeface="Times New Roman" pitchFamily="18" charset="0"/>
            </a:endParaRPr>
          </a:p>
          <a:p>
            <a:pPr lvl="1" eaLnBrk="1" hangingPunct="1">
              <a:lnSpc>
                <a:spcPct val="110000"/>
              </a:lnSpc>
            </a:pPr>
            <a:r>
              <a:rPr lang="en-US" altLang="zh-CN" sz="2000" dirty="0" smtClean="0">
                <a:latin typeface="Times New Roman" pitchFamily="18" charset="0"/>
              </a:rPr>
              <a:t>② </a:t>
            </a:r>
            <a:r>
              <a:rPr lang="en-US" altLang="zh-CN" sz="2000" i="1" dirty="0" smtClean="0">
                <a:latin typeface="Times New Roman" pitchFamily="18" charset="0"/>
              </a:rPr>
              <a:t>V</a:t>
            </a:r>
            <a:r>
              <a:rPr lang="zh-CN" altLang="en-US" sz="2000" dirty="0" smtClean="0">
                <a:latin typeface="Times New Roman" pitchFamily="18" charset="0"/>
              </a:rPr>
              <a:t>随机选</a:t>
            </a:r>
            <a:r>
              <a:rPr lang="en-US" altLang="zh-CN" sz="2000" i="1" dirty="0" smtClean="0">
                <a:latin typeface="Times New Roman" pitchFamily="18" charset="0"/>
              </a:rPr>
              <a:t>e</a:t>
            </a:r>
            <a:r>
              <a:rPr lang="en-US" altLang="zh-CN" sz="2000" dirty="0" smtClean="0">
                <a:latin typeface="Times New Roman" pitchFamily="18" charset="0"/>
                <a:sym typeface="Symbol" pitchFamily="18" charset="2"/>
              </a:rPr>
              <a:t></a:t>
            </a:r>
            <a:r>
              <a:rPr lang="en-US" altLang="zh-CN" sz="2000" dirty="0" smtClean="0">
                <a:latin typeface="Times New Roman" pitchFamily="18" charset="0"/>
              </a:rPr>
              <a:t>{0,1}</a:t>
            </a:r>
            <a:r>
              <a:rPr lang="zh-CN" altLang="en-US" sz="2000" dirty="0" smtClean="0">
                <a:latin typeface="Times New Roman" pitchFamily="18" charset="0"/>
              </a:rPr>
              <a:t>，将</a:t>
            </a:r>
            <a:r>
              <a:rPr lang="en-US" altLang="zh-CN" sz="2000" i="1" dirty="0" smtClean="0">
                <a:latin typeface="Times New Roman" pitchFamily="18" charset="0"/>
              </a:rPr>
              <a:t>e</a:t>
            </a:r>
            <a:r>
              <a:rPr lang="zh-CN" altLang="en-US" sz="2000" dirty="0" smtClean="0">
                <a:latin typeface="Times New Roman" pitchFamily="18" charset="0"/>
              </a:rPr>
              <a:t>发送给</a:t>
            </a:r>
            <a:r>
              <a:rPr lang="en-US" altLang="zh-CN" sz="2000" i="1" dirty="0" smtClean="0">
                <a:latin typeface="Times New Roman" pitchFamily="18" charset="0"/>
              </a:rPr>
              <a:t>E</a:t>
            </a:r>
            <a:endParaRPr lang="en-US" altLang="zh-CN" sz="2000" dirty="0" smtClean="0">
              <a:latin typeface="Times New Roman" pitchFamily="18" charset="0"/>
            </a:endParaRPr>
          </a:p>
          <a:p>
            <a:pPr lvl="1" eaLnBrk="1" hangingPunct="1">
              <a:lnSpc>
                <a:spcPct val="110000"/>
              </a:lnSpc>
            </a:pPr>
            <a:r>
              <a:rPr lang="en-US" altLang="zh-CN" sz="2000" dirty="0" smtClean="0">
                <a:latin typeface="Times New Roman" pitchFamily="18" charset="0"/>
              </a:rPr>
              <a:t>③ </a:t>
            </a:r>
            <a:r>
              <a:rPr lang="en-US" altLang="zh-CN" sz="2000" i="1" dirty="0" smtClean="0">
                <a:latin typeface="Times New Roman" pitchFamily="18" charset="0"/>
              </a:rPr>
              <a:t>E</a:t>
            </a:r>
            <a:r>
              <a:rPr lang="zh-CN" altLang="en-US" sz="2000" dirty="0" smtClean="0">
                <a:latin typeface="Times New Roman" pitchFamily="18" charset="0"/>
              </a:rPr>
              <a:t>将</a:t>
            </a:r>
            <a:r>
              <a:rPr lang="en-US" altLang="zh-CN" sz="2000" i="1" dirty="0" smtClean="0">
                <a:latin typeface="Times New Roman" pitchFamily="18" charset="0"/>
              </a:rPr>
              <a:t>r</a:t>
            </a:r>
            <a:r>
              <a:rPr lang="zh-CN" altLang="en-US" sz="2000" dirty="0" smtClean="0">
                <a:latin typeface="Times New Roman" pitchFamily="18" charset="0"/>
              </a:rPr>
              <a:t>发送给</a:t>
            </a:r>
            <a:r>
              <a:rPr lang="en-US" altLang="zh-CN" sz="2000" i="1" dirty="0" smtClean="0">
                <a:latin typeface="Times New Roman" pitchFamily="18" charset="0"/>
              </a:rPr>
              <a:t>V</a:t>
            </a:r>
            <a:endParaRPr lang="en-US" altLang="zh-CN" sz="2000" dirty="0" smtClean="0">
              <a:latin typeface="Times New Roman" pitchFamily="18" charset="0"/>
            </a:endParaRPr>
          </a:p>
          <a:p>
            <a:pPr lvl="1" eaLnBrk="1" hangingPunct="1">
              <a:lnSpc>
                <a:spcPct val="110000"/>
              </a:lnSpc>
            </a:pPr>
            <a:r>
              <a:rPr lang="zh-CN" altLang="en-US" sz="2000" dirty="0" smtClean="0">
                <a:latin typeface="Times New Roman" pitchFamily="18" charset="0"/>
              </a:rPr>
              <a:t>根据协议的第④步，</a:t>
            </a:r>
            <a:r>
              <a:rPr lang="en-US" altLang="zh-CN" sz="2000" i="1" dirty="0" smtClean="0">
                <a:latin typeface="Times New Roman" pitchFamily="18" charset="0"/>
              </a:rPr>
              <a:t>V</a:t>
            </a:r>
            <a:r>
              <a:rPr lang="zh-CN" altLang="en-US" sz="2000" dirty="0" smtClean="0">
                <a:latin typeface="Times New Roman" pitchFamily="18" charset="0"/>
              </a:rPr>
              <a:t>的验证方程是</a:t>
            </a:r>
            <a:r>
              <a:rPr lang="en-US" altLang="zh-CN" sz="2000" i="1" dirty="0" smtClean="0">
                <a:latin typeface="Times New Roman" pitchFamily="18" charset="0"/>
              </a:rPr>
              <a:t>r</a:t>
            </a:r>
            <a:r>
              <a:rPr lang="en-US" altLang="zh-CN" sz="2000" baseline="30000" dirty="0" smtClean="0">
                <a:latin typeface="Times New Roman" pitchFamily="18" charset="0"/>
              </a:rPr>
              <a:t>2</a:t>
            </a:r>
            <a:r>
              <a:rPr lang="en-US" altLang="zh-CN" sz="2000" dirty="0" smtClean="0">
                <a:latin typeface="Times New Roman" pitchFamily="18" charset="0"/>
              </a:rPr>
              <a:t>≡</a:t>
            </a:r>
            <a:r>
              <a:rPr lang="en-US" altLang="zh-CN" sz="2000" i="1" dirty="0" smtClean="0">
                <a:latin typeface="Times New Roman" pitchFamily="18" charset="0"/>
              </a:rPr>
              <a:t>ax</a:t>
            </a:r>
            <a:r>
              <a:rPr lang="en-US" altLang="zh-CN" sz="2000" i="1" baseline="30000" dirty="0" smtClean="0">
                <a:latin typeface="Times New Roman" pitchFamily="18" charset="0"/>
              </a:rPr>
              <a:t>e</a:t>
            </a:r>
            <a:r>
              <a:rPr lang="en-US" altLang="zh-CN" sz="2000" dirty="0" smtClean="0">
                <a:latin typeface="Times New Roman" pitchFamily="18" charset="0"/>
              </a:rPr>
              <a:t> mod </a:t>
            </a:r>
            <a:r>
              <a:rPr lang="en-US" altLang="zh-CN" sz="2000" i="1" dirty="0" smtClean="0">
                <a:latin typeface="Times New Roman" pitchFamily="18" charset="0"/>
              </a:rPr>
              <a:t>n</a:t>
            </a:r>
            <a:r>
              <a:rPr lang="en-US" altLang="zh-CN" sz="2000" dirty="0" smtClean="0">
                <a:latin typeface="Times New Roman" pitchFamily="18" charset="0"/>
              </a:rPr>
              <a:t>≡</a:t>
            </a:r>
            <a:r>
              <a:rPr lang="en-US" altLang="zh-CN" sz="2000" i="1" dirty="0" smtClean="0">
                <a:latin typeface="Times New Roman" pitchFamily="18" charset="0"/>
              </a:rPr>
              <a:t>r</a:t>
            </a:r>
            <a:r>
              <a:rPr lang="en-US" altLang="zh-CN" sz="2000" baseline="30000" dirty="0" smtClean="0">
                <a:latin typeface="Times New Roman" pitchFamily="18" charset="0"/>
              </a:rPr>
              <a:t>2</a:t>
            </a:r>
            <a:r>
              <a:rPr lang="en-US" altLang="zh-CN" sz="2000" i="1" dirty="0" smtClean="0">
                <a:latin typeface="Times New Roman" pitchFamily="18" charset="0"/>
              </a:rPr>
              <a:t>x</a:t>
            </a:r>
            <a:r>
              <a:rPr lang="en-US" altLang="zh-CN" sz="2000" baseline="30000" dirty="0" smtClean="0">
                <a:latin typeface="Times New Roman" pitchFamily="18" charset="0"/>
              </a:rPr>
              <a:t>-</a:t>
            </a:r>
            <a:r>
              <a:rPr lang="en-US" altLang="zh-CN" sz="2000" i="1" baseline="30000" dirty="0" smtClean="0">
                <a:latin typeface="Times New Roman" pitchFamily="18" charset="0"/>
              </a:rPr>
              <a:t>e</a:t>
            </a:r>
            <a:r>
              <a:rPr lang="en-US" altLang="zh-CN" sz="2000" baseline="30000" dirty="0" smtClean="0">
                <a:latin typeface="Times New Roman" pitchFamily="18" charset="0"/>
                <a:sym typeface="Symbol" pitchFamily="18" charset="2"/>
              </a:rPr>
              <a:t></a:t>
            </a:r>
            <a:r>
              <a:rPr lang="en-US" altLang="zh-CN" sz="2000" i="1" dirty="0" smtClean="0">
                <a:latin typeface="Times New Roman" pitchFamily="18" charset="0"/>
              </a:rPr>
              <a:t>x</a:t>
            </a:r>
            <a:r>
              <a:rPr lang="en-US" altLang="zh-CN" sz="2000" i="1" baseline="30000" dirty="0" smtClean="0">
                <a:latin typeface="Times New Roman" pitchFamily="18" charset="0"/>
              </a:rPr>
              <a:t>e</a:t>
            </a:r>
            <a:r>
              <a:rPr lang="en-US" altLang="zh-CN" sz="2000" baseline="30000" dirty="0" smtClean="0">
                <a:latin typeface="Times New Roman" pitchFamily="18" charset="0"/>
              </a:rPr>
              <a:t> </a:t>
            </a:r>
            <a:r>
              <a:rPr lang="en-US" altLang="zh-CN" sz="2000" dirty="0" smtClean="0">
                <a:latin typeface="Times New Roman" pitchFamily="18" charset="0"/>
              </a:rPr>
              <a:t>mod </a:t>
            </a:r>
            <a:r>
              <a:rPr lang="en-US" altLang="zh-CN" sz="2000" i="1" dirty="0" smtClean="0">
                <a:latin typeface="Times New Roman" pitchFamily="18" charset="0"/>
              </a:rPr>
              <a:t>n</a:t>
            </a:r>
            <a:r>
              <a:rPr lang="zh-CN" altLang="en-US" sz="2000" dirty="0" smtClean="0">
                <a:latin typeface="Times New Roman" pitchFamily="18" charset="0"/>
              </a:rPr>
              <a:t>，当</a:t>
            </a:r>
            <a:r>
              <a:rPr lang="en-US" altLang="zh-CN" sz="2000" i="1" dirty="0" smtClean="0">
                <a:latin typeface="Times New Roman" pitchFamily="18" charset="0"/>
              </a:rPr>
              <a:t>e</a:t>
            </a:r>
            <a:r>
              <a:rPr lang="en-US" altLang="zh-CN" sz="2000" dirty="0" smtClean="0">
                <a:latin typeface="Times New Roman" pitchFamily="18" charset="0"/>
                <a:sym typeface="Symbol" pitchFamily="18" charset="2"/>
              </a:rPr>
              <a:t></a:t>
            </a:r>
            <a:r>
              <a:rPr lang="en-US" altLang="zh-CN" sz="2000" dirty="0" smtClean="0">
                <a:latin typeface="Times New Roman" pitchFamily="18" charset="0"/>
              </a:rPr>
              <a:t>=</a:t>
            </a:r>
            <a:r>
              <a:rPr lang="en-US" altLang="zh-CN" sz="2000" i="1" dirty="0" smtClean="0">
                <a:latin typeface="Times New Roman" pitchFamily="18" charset="0"/>
              </a:rPr>
              <a:t>e</a:t>
            </a:r>
            <a:r>
              <a:rPr lang="en-US" altLang="zh-CN" sz="2000" dirty="0" smtClean="0">
                <a:latin typeface="Times New Roman" pitchFamily="18" charset="0"/>
              </a:rPr>
              <a:t> </a:t>
            </a:r>
            <a:r>
              <a:rPr lang="zh-CN" altLang="en-US" sz="2000" dirty="0" smtClean="0">
                <a:latin typeface="Times New Roman" pitchFamily="18" charset="0"/>
              </a:rPr>
              <a:t>时，验证方程成立，</a:t>
            </a:r>
            <a:r>
              <a:rPr lang="en-US" altLang="zh-CN" sz="2000" i="1" dirty="0" smtClean="0">
                <a:latin typeface="Times New Roman" pitchFamily="18" charset="0"/>
              </a:rPr>
              <a:t>V</a:t>
            </a:r>
            <a:r>
              <a:rPr lang="zh-CN" altLang="en-US" sz="2000" dirty="0" smtClean="0">
                <a:latin typeface="Times New Roman" pitchFamily="18" charset="0"/>
              </a:rPr>
              <a:t>接受</a:t>
            </a:r>
            <a:r>
              <a:rPr lang="en-US" altLang="zh-CN" sz="2000" i="1" dirty="0" smtClean="0">
                <a:latin typeface="Times New Roman" pitchFamily="18" charset="0"/>
              </a:rPr>
              <a:t>E</a:t>
            </a:r>
            <a:r>
              <a:rPr lang="zh-CN" altLang="en-US" sz="2000" dirty="0" smtClean="0">
                <a:latin typeface="Times New Roman" pitchFamily="18" charset="0"/>
              </a:rPr>
              <a:t>的证明，即</a:t>
            </a:r>
            <a:r>
              <a:rPr lang="en-US" altLang="zh-CN" sz="2000" i="1" dirty="0" smtClean="0">
                <a:latin typeface="Times New Roman" pitchFamily="18" charset="0"/>
              </a:rPr>
              <a:t>E</a:t>
            </a:r>
            <a:r>
              <a:rPr lang="zh-CN" altLang="en-US" sz="2000" dirty="0" smtClean="0">
                <a:latin typeface="Times New Roman" pitchFamily="18" charset="0"/>
              </a:rPr>
              <a:t>欺骗成功</a:t>
            </a: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7.2.1 </a:t>
            </a:r>
            <a:r>
              <a:rPr lang="zh-CN" altLang="en-US" dirty="0" smtClean="0"/>
              <a:t>认证协议概述</a:t>
            </a:r>
            <a:endParaRPr lang="zh-CN" altLang="en-US" dirty="0"/>
          </a:p>
        </p:txBody>
      </p:sp>
      <p:sp>
        <p:nvSpPr>
          <p:cNvPr id="3" name="内容占位符 2"/>
          <p:cNvSpPr>
            <a:spLocks noGrp="1"/>
          </p:cNvSpPr>
          <p:nvPr>
            <p:ph idx="1"/>
          </p:nvPr>
        </p:nvSpPr>
        <p:spPr>
          <a:xfrm>
            <a:off x="457200" y="990600"/>
            <a:ext cx="8382000" cy="5486400"/>
          </a:xfrm>
        </p:spPr>
        <p:txBody>
          <a:bodyPr/>
          <a:lstStyle/>
          <a:p>
            <a:pPr algn="just" eaLnBrk="1" hangingPunct="1">
              <a:lnSpc>
                <a:spcPct val="100000"/>
              </a:lnSpc>
            </a:pPr>
            <a:r>
              <a:rPr lang="zh-CN" altLang="en-US" sz="2400" dirty="0" smtClean="0">
                <a:latin typeface="Times New Roman" pitchFamily="18" charset="0"/>
              </a:rPr>
              <a:t>数据源认证和消息完整性认证的区别</a:t>
            </a:r>
            <a:endParaRPr lang="en-US" altLang="zh-CN" sz="2400" dirty="0" smtClean="0">
              <a:latin typeface="Times New Roman" pitchFamily="18" charset="0"/>
            </a:endParaRPr>
          </a:p>
          <a:p>
            <a:pPr algn="just" eaLnBrk="1" hangingPunct="1">
              <a:lnSpc>
                <a:spcPct val="100000"/>
              </a:lnSpc>
            </a:pPr>
            <a:r>
              <a:rPr lang="en-US" altLang="zh-CN" sz="2400" dirty="0" smtClean="0">
                <a:latin typeface="Times New Roman" pitchFamily="18" charset="0"/>
              </a:rPr>
              <a:t>(1) </a:t>
            </a:r>
            <a:r>
              <a:rPr lang="zh-CN" altLang="en-US" sz="2400" dirty="0" smtClean="0">
                <a:latin typeface="Times New Roman" pitchFamily="18" charset="0"/>
              </a:rPr>
              <a:t>数据源认证必然涉及通信，是一种安全服务</a:t>
            </a:r>
            <a:endParaRPr lang="en-US" altLang="zh-CN" sz="2400" dirty="0" smtClean="0">
              <a:latin typeface="Times New Roman" pitchFamily="18" charset="0"/>
            </a:endParaRPr>
          </a:p>
          <a:p>
            <a:pPr lvl="1" algn="just" eaLnBrk="1" hangingPunct="1">
              <a:lnSpc>
                <a:spcPct val="100000"/>
              </a:lnSpc>
            </a:pPr>
            <a:r>
              <a:rPr lang="zh-CN" altLang="en-US" sz="2000" dirty="0" smtClean="0">
                <a:latin typeface="Times New Roman" pitchFamily="18" charset="0"/>
              </a:rPr>
              <a:t>消息完整性认证不一定包含通信，可用于存储的数据</a:t>
            </a:r>
            <a:endParaRPr lang="en-US" altLang="zh-CN" sz="2000" dirty="0" smtClean="0">
              <a:latin typeface="Times New Roman" pitchFamily="18" charset="0"/>
            </a:endParaRPr>
          </a:p>
          <a:p>
            <a:pPr algn="just" eaLnBrk="1" hangingPunct="1">
              <a:lnSpc>
                <a:spcPct val="100000"/>
              </a:lnSpc>
            </a:pPr>
            <a:r>
              <a:rPr lang="en-US" altLang="zh-CN" sz="2400" dirty="0" smtClean="0">
                <a:latin typeface="Times New Roman" pitchFamily="18" charset="0"/>
              </a:rPr>
              <a:t>(2)</a:t>
            </a:r>
            <a:r>
              <a:rPr lang="zh-CN" altLang="en-US" sz="2400" dirty="0" smtClean="0">
                <a:latin typeface="Times New Roman" pitchFamily="18" charset="0"/>
              </a:rPr>
              <a:t>数据源认证一定涉及消息源识别，而消息完整性不一定涉及该过程</a:t>
            </a:r>
            <a:endParaRPr lang="en-US" altLang="zh-CN" sz="2400" dirty="0" smtClean="0">
              <a:latin typeface="Times New Roman" pitchFamily="18" charset="0"/>
            </a:endParaRPr>
          </a:p>
          <a:p>
            <a:pPr lvl="1" algn="just" eaLnBrk="1" hangingPunct="1">
              <a:lnSpc>
                <a:spcPct val="100000"/>
              </a:lnSpc>
            </a:pPr>
            <a:r>
              <a:rPr lang="zh-CN" altLang="en-US" sz="2000" dirty="0" smtClean="0">
                <a:latin typeface="Times New Roman" pitchFamily="18" charset="0"/>
              </a:rPr>
              <a:t>比如用户</a:t>
            </a:r>
            <a:r>
              <a:rPr lang="en-US" altLang="zh-CN" sz="2000" dirty="0" smtClean="0">
                <a:latin typeface="Times New Roman" pitchFamily="18" charset="0"/>
              </a:rPr>
              <a:t>A</a:t>
            </a:r>
            <a:r>
              <a:rPr lang="zh-CN" altLang="en-US" sz="2000" dirty="0" smtClean="0">
                <a:latin typeface="Times New Roman" pitchFamily="18" charset="0"/>
              </a:rPr>
              <a:t>将一个由用户</a:t>
            </a:r>
            <a:r>
              <a:rPr lang="en-US" altLang="zh-CN" sz="2000" dirty="0" smtClean="0">
                <a:latin typeface="Times New Roman" pitchFamily="18" charset="0"/>
              </a:rPr>
              <a:t>C</a:t>
            </a:r>
            <a:r>
              <a:rPr lang="zh-CN" altLang="en-US" sz="2000" dirty="0" smtClean="0">
                <a:latin typeface="Times New Roman" pitchFamily="18" charset="0"/>
              </a:rPr>
              <a:t>签名的消息文件发给用户</a:t>
            </a:r>
            <a:r>
              <a:rPr lang="en-US" altLang="zh-CN" sz="2000" dirty="0" smtClean="0">
                <a:latin typeface="Times New Roman" pitchFamily="18" charset="0"/>
              </a:rPr>
              <a:t>B</a:t>
            </a:r>
            <a:r>
              <a:rPr lang="zh-CN" altLang="en-US" sz="2000" dirty="0" smtClean="0">
                <a:latin typeface="Times New Roman" pitchFamily="18" charset="0"/>
              </a:rPr>
              <a:t>，那么用户</a:t>
            </a:r>
            <a:r>
              <a:rPr lang="en-US" altLang="zh-CN" sz="2000" dirty="0" smtClean="0">
                <a:latin typeface="Times New Roman" pitchFamily="18" charset="0"/>
              </a:rPr>
              <a:t>B</a:t>
            </a:r>
            <a:r>
              <a:rPr lang="zh-CN" altLang="en-US" sz="2000" dirty="0" smtClean="0">
                <a:latin typeface="Times New Roman" pitchFamily="18" charset="0"/>
              </a:rPr>
              <a:t>能够通过验证</a:t>
            </a:r>
            <a:r>
              <a:rPr lang="en-US" altLang="zh-CN" sz="2000" dirty="0" smtClean="0">
                <a:latin typeface="Times New Roman" pitchFamily="18" charset="0"/>
              </a:rPr>
              <a:t>C</a:t>
            </a:r>
            <a:r>
              <a:rPr lang="zh-CN" altLang="en-US" sz="2000" dirty="0" smtClean="0">
                <a:latin typeface="Times New Roman" pitchFamily="18" charset="0"/>
              </a:rPr>
              <a:t>的签名判断消息的完整性，但是消息的来源却不是</a:t>
            </a:r>
            <a:r>
              <a:rPr lang="en-US" altLang="zh-CN" sz="2000" dirty="0" smtClean="0">
                <a:latin typeface="Times New Roman" pitchFamily="18" charset="0"/>
              </a:rPr>
              <a:t>C</a:t>
            </a:r>
            <a:r>
              <a:rPr lang="zh-CN" altLang="en-US" sz="2000" dirty="0" smtClean="0">
                <a:latin typeface="Times New Roman" pitchFamily="18" charset="0"/>
              </a:rPr>
              <a:t>而是</a:t>
            </a:r>
            <a:r>
              <a:rPr lang="en-US" altLang="zh-CN" sz="2000" dirty="0" smtClean="0">
                <a:latin typeface="Times New Roman" pitchFamily="18" charset="0"/>
              </a:rPr>
              <a:t>A</a:t>
            </a:r>
          </a:p>
          <a:p>
            <a:pPr algn="just" eaLnBrk="1" hangingPunct="1">
              <a:lnSpc>
                <a:spcPct val="100000"/>
              </a:lnSpc>
            </a:pPr>
            <a:r>
              <a:rPr lang="en-US" altLang="zh-CN" sz="2400" dirty="0" smtClean="0">
                <a:latin typeface="Times New Roman" pitchFamily="18" charset="0"/>
              </a:rPr>
              <a:t>(3) </a:t>
            </a:r>
            <a:r>
              <a:rPr lang="zh-CN" altLang="en-US" sz="2400" dirty="0" smtClean="0">
                <a:latin typeface="Times New Roman" pitchFamily="18" charset="0"/>
              </a:rPr>
              <a:t>数据源认证必然涉及确认消息的新鲜性，而数据完整性却无此必要</a:t>
            </a:r>
            <a:endParaRPr lang="en-US" altLang="zh-CN" sz="2400" dirty="0" smtClean="0">
              <a:latin typeface="Times New Roman" pitchFamily="18" charset="0"/>
            </a:endParaRPr>
          </a:p>
          <a:p>
            <a:pPr lvl="1" algn="just" eaLnBrk="1" hangingPunct="1">
              <a:lnSpc>
                <a:spcPct val="100000"/>
              </a:lnSpc>
            </a:pPr>
            <a:r>
              <a:rPr lang="zh-CN" altLang="en-US" sz="2000" dirty="0" smtClean="0">
                <a:latin typeface="Times New Roman" pitchFamily="18" charset="0"/>
              </a:rPr>
              <a:t>一组老的数据，或者重放的数据可能有完善的数据完整性。而数据源认证要求确认收到的消息是新鲜的，即使当前新发送的，而不是旧消息的重放</a:t>
            </a:r>
            <a:endParaRPr lang="en-US" altLang="zh-CN" sz="2000" dirty="0" smtClean="0">
              <a:latin typeface="Times New Roman" pitchFamily="18" charset="0"/>
            </a:endParaRPr>
          </a:p>
        </p:txBody>
      </p:sp>
      <p:sp>
        <p:nvSpPr>
          <p:cNvPr id="4" name="灯片编号占位符 3"/>
          <p:cNvSpPr>
            <a:spLocks noGrp="1"/>
          </p:cNvSpPr>
          <p:nvPr>
            <p:ph type="sldNum" sz="quarter" idx="12"/>
          </p:nvPr>
        </p:nvSpPr>
        <p:spPr>
          <a:xfrm>
            <a:off x="7391400" y="6477000"/>
            <a:ext cx="1295400" cy="304800"/>
          </a:xfrm>
        </p:spPr>
        <p:txBody>
          <a:bodyPr/>
          <a:lstStyle/>
          <a:p>
            <a:pPr>
              <a:defRPr/>
            </a:pPr>
            <a:fld id="{896E1043-1F2A-4C9B-855A-0B3264F68AF7}" type="slidenum">
              <a:rPr lang="en-US" altLang="zh-CN" smtClean="0"/>
              <a:pPr>
                <a:defRPr/>
              </a:pPr>
              <a:t>6</a:t>
            </a:fld>
            <a:r>
              <a:rPr lang="en-US" altLang="zh-CN" dirty="0" smtClean="0"/>
              <a:t>/</a:t>
            </a:r>
            <a:endParaRPr lang="en-US" altLang="zh-CN" dirty="0"/>
          </a:p>
        </p:txBody>
      </p:sp>
      <p:sp>
        <p:nvSpPr>
          <p:cNvPr id="5" name="标题 1"/>
          <p:cNvSpPr txBox="1">
            <a:spLocks/>
          </p:cNvSpPr>
          <p:nvPr/>
        </p:nvSpPr>
        <p:spPr bwMode="auto">
          <a:xfrm>
            <a:off x="533400" y="0"/>
            <a:ext cx="7696200" cy="304800"/>
          </a:xfrm>
          <a:prstGeom prst="rect">
            <a:avLst/>
          </a:prstGeom>
          <a:solidFill>
            <a:schemeClr val="accent5"/>
          </a:solidFill>
          <a:ln w="9525">
            <a:noFill/>
            <a:miter lim="800000"/>
            <a:headEnd/>
            <a:tailEnd/>
          </a:ln>
        </p:spPr>
        <p:txBody>
          <a:bodyPr vert="horz" wrap="square" lIns="91440" tIns="45720" rIns="91440" bIns="45720" numCol="1" anchor="b" anchorCtr="0" compatLnSpc="1">
            <a:prstTxWarp prst="textNoShape">
              <a:avLst/>
            </a:prstTxWarp>
          </a:bodyPr>
          <a:lstStyle/>
          <a:p>
            <a:pPr algn="l" eaLnBrk="0" hangingPunct="0">
              <a:defRPr/>
            </a:pPr>
            <a:r>
              <a:rPr lang="zh-CN" altLang="en-US" sz="1800" kern="0" dirty="0" smtClean="0">
                <a:solidFill>
                  <a:srgbClr val="004C00"/>
                </a:solidFill>
                <a:effectLst>
                  <a:outerShdw blurRad="38100" dist="38100" dir="2700000" algn="tl">
                    <a:srgbClr val="000000">
                      <a:alpha val="43137"/>
                    </a:srgbClr>
                  </a:outerShdw>
                </a:effectLst>
                <a:latin typeface="+mj-lt"/>
                <a:ea typeface="+mj-ea"/>
                <a:cs typeface="+mj-cs"/>
              </a:rPr>
              <a:t>第七章 密码协议：</a:t>
            </a:r>
            <a:r>
              <a:rPr lang="en-US" altLang="zh-CN" sz="1800" kern="0" dirty="0" smtClean="0">
                <a:solidFill>
                  <a:srgbClr val="004C00"/>
                </a:solidFill>
                <a:effectLst>
                  <a:outerShdw blurRad="38100" dist="38100" dir="2700000" algn="tl">
                    <a:srgbClr val="000000">
                      <a:alpha val="43137"/>
                    </a:srgbClr>
                  </a:outerShdw>
                </a:effectLst>
              </a:rPr>
              <a:t> 7.2 </a:t>
            </a:r>
            <a:r>
              <a:rPr lang="zh-CN" altLang="en-US" sz="1800" kern="0" dirty="0" smtClean="0">
                <a:solidFill>
                  <a:srgbClr val="004C00"/>
                </a:solidFill>
                <a:effectLst>
                  <a:outerShdw blurRad="38100" dist="38100" dir="2700000" algn="tl">
                    <a:srgbClr val="000000">
                      <a:alpha val="43137"/>
                    </a:srgbClr>
                  </a:outerShdw>
                </a:effectLst>
              </a:rPr>
              <a:t>认证协议概述</a:t>
            </a:r>
            <a:endParaRPr lang="zh-CN" altLang="en-US" sz="1800" kern="0" dirty="0">
              <a:solidFill>
                <a:srgbClr val="004C00"/>
              </a:solidFill>
              <a:effectLst>
                <a:outerShdw blurRad="38100" dist="38100" dir="2700000" algn="tl">
                  <a:srgbClr val="000000">
                    <a:alpha val="43137"/>
                  </a:srgbClr>
                </a:outerShdw>
              </a:effectLst>
              <a:latin typeface="+mj-lt"/>
              <a:ea typeface="+mj-ea"/>
              <a:cs typeface="+mj-cs"/>
            </a:endParaRPr>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7.5.3 </a:t>
            </a:r>
            <a:r>
              <a:rPr lang="zh-CN" altLang="en-US" dirty="0" smtClean="0"/>
              <a:t>简化的</a:t>
            </a:r>
            <a:r>
              <a:rPr lang="en-US" altLang="zh-CN" dirty="0" smtClean="0"/>
              <a:t>Fiat-Shamir</a:t>
            </a:r>
            <a:r>
              <a:rPr lang="zh-CN" altLang="en-US" dirty="0" smtClean="0"/>
              <a:t>身份识别方案</a:t>
            </a:r>
            <a:endParaRPr lang="zh-CN" altLang="en-US" dirty="0"/>
          </a:p>
        </p:txBody>
      </p:sp>
      <p:sp>
        <p:nvSpPr>
          <p:cNvPr id="4" name="灯片编号占位符 3"/>
          <p:cNvSpPr>
            <a:spLocks noGrp="1"/>
          </p:cNvSpPr>
          <p:nvPr>
            <p:ph type="sldNum" sz="quarter" idx="12"/>
          </p:nvPr>
        </p:nvSpPr>
        <p:spPr>
          <a:xfrm>
            <a:off x="7391400" y="6477000"/>
            <a:ext cx="1295400" cy="304800"/>
          </a:xfrm>
        </p:spPr>
        <p:txBody>
          <a:bodyPr/>
          <a:lstStyle/>
          <a:p>
            <a:pPr>
              <a:defRPr/>
            </a:pPr>
            <a:fld id="{896E1043-1F2A-4C9B-855A-0B3264F68AF7}" type="slidenum">
              <a:rPr lang="en-US" altLang="zh-CN" smtClean="0"/>
              <a:pPr>
                <a:defRPr/>
              </a:pPr>
              <a:t>60</a:t>
            </a:fld>
            <a:r>
              <a:rPr lang="en-US" altLang="zh-CN" dirty="0" smtClean="0"/>
              <a:t>/</a:t>
            </a:r>
            <a:endParaRPr lang="en-US" altLang="zh-CN" dirty="0"/>
          </a:p>
        </p:txBody>
      </p:sp>
      <p:sp>
        <p:nvSpPr>
          <p:cNvPr id="5" name="标题 1"/>
          <p:cNvSpPr txBox="1">
            <a:spLocks/>
          </p:cNvSpPr>
          <p:nvPr/>
        </p:nvSpPr>
        <p:spPr bwMode="auto">
          <a:xfrm>
            <a:off x="533400" y="0"/>
            <a:ext cx="7696200" cy="304800"/>
          </a:xfrm>
          <a:prstGeom prst="rect">
            <a:avLst/>
          </a:prstGeom>
          <a:solidFill>
            <a:schemeClr val="accent5"/>
          </a:solidFill>
          <a:ln w="9525">
            <a:noFill/>
            <a:miter lim="800000"/>
            <a:headEnd/>
            <a:tailEnd/>
          </a:ln>
        </p:spPr>
        <p:txBody>
          <a:bodyPr vert="horz" wrap="square" lIns="91440" tIns="45720" rIns="91440" bIns="45720" numCol="1" anchor="b" anchorCtr="0" compatLnSpc="1">
            <a:prstTxWarp prst="textNoShape">
              <a:avLst/>
            </a:prstTxWarp>
          </a:bodyPr>
          <a:lstStyle/>
          <a:p>
            <a:pPr algn="l" eaLnBrk="0" hangingPunct="0">
              <a:defRPr/>
            </a:pPr>
            <a:r>
              <a:rPr lang="zh-CN" altLang="en-US" sz="1800" kern="0" dirty="0" smtClean="0">
                <a:solidFill>
                  <a:srgbClr val="004C00"/>
                </a:solidFill>
                <a:effectLst>
                  <a:outerShdw blurRad="38100" dist="38100" dir="2700000" algn="tl">
                    <a:srgbClr val="000000">
                      <a:alpha val="43137"/>
                    </a:srgbClr>
                  </a:outerShdw>
                </a:effectLst>
                <a:latin typeface="+mj-lt"/>
                <a:ea typeface="+mj-ea"/>
                <a:cs typeface="+mj-cs"/>
              </a:rPr>
              <a:t>第七章 密码协议：</a:t>
            </a:r>
            <a:r>
              <a:rPr lang="en-US" altLang="zh-CN" sz="1800" kern="0" dirty="0" smtClean="0">
                <a:solidFill>
                  <a:srgbClr val="004C00"/>
                </a:solidFill>
                <a:effectLst>
                  <a:outerShdw blurRad="38100" dist="38100" dir="2700000" algn="tl">
                    <a:srgbClr val="000000">
                      <a:alpha val="43137"/>
                    </a:srgbClr>
                  </a:outerShdw>
                </a:effectLst>
                <a:latin typeface="+mj-lt"/>
                <a:ea typeface="+mj-ea"/>
                <a:cs typeface="+mj-cs"/>
              </a:rPr>
              <a:t>7.5 </a:t>
            </a:r>
            <a:r>
              <a:rPr lang="zh-CN" altLang="en-US" sz="1800" kern="0" dirty="0" smtClean="0">
                <a:solidFill>
                  <a:srgbClr val="004C00"/>
                </a:solidFill>
                <a:effectLst>
                  <a:outerShdw blurRad="38100" dist="38100" dir="2700000" algn="tl">
                    <a:srgbClr val="000000">
                      <a:alpha val="43137"/>
                    </a:srgbClr>
                  </a:outerShdw>
                </a:effectLst>
                <a:latin typeface="+mj-lt"/>
                <a:ea typeface="+mj-ea"/>
                <a:cs typeface="+mj-cs"/>
              </a:rPr>
              <a:t>身份识别技术</a:t>
            </a:r>
          </a:p>
        </p:txBody>
      </p:sp>
      <p:sp>
        <p:nvSpPr>
          <p:cNvPr id="8" name="内容占位符 7"/>
          <p:cNvSpPr>
            <a:spLocks noGrp="1"/>
          </p:cNvSpPr>
          <p:nvPr>
            <p:ph idx="1"/>
          </p:nvPr>
        </p:nvSpPr>
        <p:spPr>
          <a:xfrm>
            <a:off x="457200" y="990600"/>
            <a:ext cx="8534400" cy="5486400"/>
          </a:xfrm>
        </p:spPr>
        <p:txBody>
          <a:bodyPr/>
          <a:lstStyle/>
          <a:p>
            <a:pPr lvl="1" eaLnBrk="1" hangingPunct="1"/>
            <a:r>
              <a:rPr lang="en-US" altLang="zh-CN" i="1" dirty="0" smtClean="0">
                <a:latin typeface="Times New Roman" pitchFamily="18" charset="0"/>
              </a:rPr>
              <a:t>e</a:t>
            </a:r>
            <a:r>
              <a:rPr lang="en-US" altLang="zh-CN" dirty="0" smtClean="0">
                <a:latin typeface="Times New Roman" pitchFamily="18" charset="0"/>
                <a:sym typeface="Symbol" pitchFamily="18" charset="2"/>
              </a:rPr>
              <a:t></a:t>
            </a:r>
            <a:r>
              <a:rPr lang="en-US" altLang="zh-CN" dirty="0" smtClean="0">
                <a:latin typeface="Times New Roman" pitchFamily="18" charset="0"/>
              </a:rPr>
              <a:t>=</a:t>
            </a:r>
            <a:r>
              <a:rPr lang="en-US" altLang="zh-CN" i="1" dirty="0" smtClean="0">
                <a:latin typeface="Times New Roman" pitchFamily="18" charset="0"/>
              </a:rPr>
              <a:t>e</a:t>
            </a:r>
            <a:r>
              <a:rPr lang="zh-CN" altLang="en-US" dirty="0" smtClean="0">
                <a:latin typeface="Times New Roman" pitchFamily="18" charset="0"/>
              </a:rPr>
              <a:t>的概率是</a:t>
            </a:r>
            <a:r>
              <a:rPr lang="en-US" altLang="zh-CN" dirty="0" smtClean="0">
                <a:latin typeface="Times New Roman" pitchFamily="18" charset="0"/>
              </a:rPr>
              <a:t>1/2</a:t>
            </a:r>
            <a:r>
              <a:rPr lang="zh-CN" altLang="en-US" dirty="0" smtClean="0">
                <a:latin typeface="Times New Roman" pitchFamily="18" charset="0"/>
              </a:rPr>
              <a:t>，所以</a:t>
            </a:r>
            <a:r>
              <a:rPr lang="en-US" altLang="zh-CN" dirty="0" smtClean="0">
                <a:latin typeface="Times New Roman" pitchFamily="18" charset="0"/>
              </a:rPr>
              <a:t>E</a:t>
            </a:r>
            <a:r>
              <a:rPr lang="zh-CN" altLang="en-US" dirty="0" smtClean="0">
                <a:latin typeface="Times New Roman" pitchFamily="18" charset="0"/>
              </a:rPr>
              <a:t>欺骗成功的概率是</a:t>
            </a:r>
            <a:r>
              <a:rPr lang="en-US" altLang="zh-CN" dirty="0" smtClean="0">
                <a:latin typeface="Times New Roman" pitchFamily="18" charset="0"/>
              </a:rPr>
              <a:t>1/2</a:t>
            </a:r>
          </a:p>
          <a:p>
            <a:pPr lvl="1" eaLnBrk="1" hangingPunct="1"/>
            <a:r>
              <a:rPr lang="zh-CN" altLang="en-US" dirty="0" smtClean="0">
                <a:latin typeface="Times New Roman" pitchFamily="18" charset="0"/>
              </a:rPr>
              <a:t>另一方面，</a:t>
            </a:r>
            <a:r>
              <a:rPr lang="en-US" altLang="zh-CN" dirty="0" smtClean="0">
                <a:latin typeface="Times New Roman" pitchFamily="18" charset="0"/>
              </a:rPr>
              <a:t>1/2</a:t>
            </a:r>
            <a:r>
              <a:rPr lang="zh-CN" altLang="en-US" dirty="0" smtClean="0">
                <a:latin typeface="Times New Roman" pitchFamily="18" charset="0"/>
              </a:rPr>
              <a:t>是</a:t>
            </a:r>
            <a:r>
              <a:rPr lang="en-US" altLang="zh-CN" i="1" dirty="0" smtClean="0">
                <a:latin typeface="Times New Roman" pitchFamily="18" charset="0"/>
              </a:rPr>
              <a:t>E</a:t>
            </a:r>
            <a:r>
              <a:rPr lang="zh-CN" altLang="en-US" dirty="0" smtClean="0">
                <a:latin typeface="Times New Roman" pitchFamily="18" charset="0"/>
              </a:rPr>
              <a:t>能成功欺骗的最好概率</a:t>
            </a:r>
          </a:p>
          <a:p>
            <a:pPr lvl="2" eaLnBrk="1" hangingPunct="1"/>
            <a:r>
              <a:rPr lang="zh-CN" altLang="en-US" dirty="0" smtClean="0">
                <a:latin typeface="Times New Roman" pitchFamily="18" charset="0"/>
              </a:rPr>
              <a:t>否则假设</a:t>
            </a:r>
            <a:r>
              <a:rPr lang="en-US" altLang="zh-CN" i="1" dirty="0" smtClean="0">
                <a:latin typeface="Times New Roman" pitchFamily="18" charset="0"/>
              </a:rPr>
              <a:t>E</a:t>
            </a:r>
            <a:r>
              <a:rPr lang="zh-CN" altLang="en-US" dirty="0" smtClean="0">
                <a:latin typeface="Times New Roman" pitchFamily="18" charset="0"/>
              </a:rPr>
              <a:t>以大于</a:t>
            </a:r>
            <a:r>
              <a:rPr lang="en-US" altLang="zh-CN" dirty="0" smtClean="0">
                <a:latin typeface="Times New Roman" pitchFamily="18" charset="0"/>
              </a:rPr>
              <a:t>1/2</a:t>
            </a:r>
            <a:r>
              <a:rPr lang="zh-CN" altLang="en-US" dirty="0" smtClean="0">
                <a:latin typeface="Times New Roman" pitchFamily="18" charset="0"/>
              </a:rPr>
              <a:t>的概率使</a:t>
            </a:r>
            <a:r>
              <a:rPr lang="en-US" altLang="zh-CN" dirty="0" smtClean="0">
                <a:latin typeface="Times New Roman" pitchFamily="18" charset="0"/>
              </a:rPr>
              <a:t>V</a:t>
            </a:r>
            <a:r>
              <a:rPr lang="zh-CN" altLang="en-US" dirty="0" smtClean="0">
                <a:latin typeface="Times New Roman" pitchFamily="18" charset="0"/>
              </a:rPr>
              <a:t>相信自己的证明</a:t>
            </a:r>
          </a:p>
          <a:p>
            <a:pPr lvl="2" eaLnBrk="1" hangingPunct="1"/>
            <a:r>
              <a:rPr lang="zh-CN" altLang="en-US" dirty="0" smtClean="0">
                <a:latin typeface="Times New Roman" pitchFamily="18" charset="0"/>
              </a:rPr>
              <a:t>那么</a:t>
            </a:r>
            <a:r>
              <a:rPr lang="en-US" altLang="zh-CN" dirty="0" smtClean="0">
                <a:latin typeface="Times New Roman" pitchFamily="18" charset="0"/>
              </a:rPr>
              <a:t>E</a:t>
            </a:r>
            <a:r>
              <a:rPr lang="zh-CN" altLang="en-US" dirty="0" smtClean="0">
                <a:latin typeface="Times New Roman" pitchFamily="18" charset="0"/>
              </a:rPr>
              <a:t>知道一个</a:t>
            </a:r>
            <a:r>
              <a:rPr lang="en-US" altLang="zh-CN" i="1" dirty="0" smtClean="0">
                <a:latin typeface="Times New Roman" pitchFamily="18" charset="0"/>
              </a:rPr>
              <a:t>a</a:t>
            </a:r>
            <a:r>
              <a:rPr lang="zh-CN" altLang="en-US" dirty="0" smtClean="0">
                <a:latin typeface="Times New Roman" pitchFamily="18" charset="0"/>
              </a:rPr>
              <a:t>，对这个</a:t>
            </a:r>
            <a:r>
              <a:rPr lang="en-US" altLang="zh-CN" i="1" dirty="0" smtClean="0">
                <a:latin typeface="Times New Roman" pitchFamily="18" charset="0"/>
              </a:rPr>
              <a:t>a</a:t>
            </a:r>
            <a:r>
              <a:rPr lang="zh-CN" altLang="en-US" dirty="0" smtClean="0">
                <a:latin typeface="Times New Roman" pitchFamily="18" charset="0"/>
              </a:rPr>
              <a:t>他可正确地应答</a:t>
            </a:r>
            <a:r>
              <a:rPr lang="en-US" altLang="zh-CN" i="1" dirty="0" smtClean="0">
                <a:latin typeface="Times New Roman" pitchFamily="18" charset="0"/>
              </a:rPr>
              <a:t>V</a:t>
            </a:r>
            <a:r>
              <a:rPr lang="zh-CN" altLang="en-US" dirty="0" smtClean="0">
                <a:latin typeface="Times New Roman" pitchFamily="18" charset="0"/>
              </a:rPr>
              <a:t>的两个询问</a:t>
            </a:r>
            <a:r>
              <a:rPr lang="en-US" altLang="zh-CN" i="1" dirty="0" smtClean="0">
                <a:latin typeface="Times New Roman" pitchFamily="18" charset="0"/>
              </a:rPr>
              <a:t>e</a:t>
            </a:r>
            <a:r>
              <a:rPr lang="en-US" altLang="zh-CN" dirty="0" smtClean="0">
                <a:latin typeface="Times New Roman" pitchFamily="18" charset="0"/>
              </a:rPr>
              <a:t>=0</a:t>
            </a:r>
            <a:r>
              <a:rPr lang="zh-CN" altLang="en-US" dirty="0" smtClean="0">
                <a:latin typeface="Times New Roman" pitchFamily="18" charset="0"/>
              </a:rPr>
              <a:t>和</a:t>
            </a:r>
            <a:r>
              <a:rPr lang="en-US" altLang="zh-CN" i="1" dirty="0" smtClean="0">
                <a:latin typeface="Times New Roman" pitchFamily="18" charset="0"/>
              </a:rPr>
              <a:t>e</a:t>
            </a:r>
            <a:r>
              <a:rPr lang="en-US" altLang="zh-CN" dirty="0" smtClean="0">
                <a:latin typeface="Times New Roman" pitchFamily="18" charset="0"/>
              </a:rPr>
              <a:t>=1</a:t>
            </a:r>
            <a:r>
              <a:rPr lang="zh-CN" altLang="en-US" dirty="0" smtClean="0">
                <a:latin typeface="Times New Roman" pitchFamily="18" charset="0"/>
              </a:rPr>
              <a:t>，</a:t>
            </a:r>
          </a:p>
          <a:p>
            <a:pPr lvl="2" eaLnBrk="1" hangingPunct="1"/>
            <a:r>
              <a:rPr lang="zh-CN" altLang="en-US" dirty="0" smtClean="0">
                <a:latin typeface="Times New Roman" pitchFamily="18" charset="0"/>
              </a:rPr>
              <a:t>意味着</a:t>
            </a:r>
            <a:r>
              <a:rPr lang="en-US" altLang="zh-CN" dirty="0" smtClean="0">
                <a:latin typeface="Times New Roman" pitchFamily="18" charset="0"/>
              </a:rPr>
              <a:t>E</a:t>
            </a:r>
            <a:r>
              <a:rPr lang="zh-CN" altLang="en-US" dirty="0" smtClean="0">
                <a:latin typeface="Times New Roman" pitchFamily="18" charset="0"/>
              </a:rPr>
              <a:t>能计算</a:t>
            </a:r>
            <a:r>
              <a:rPr lang="en-US" altLang="zh-CN" i="1" dirty="0" smtClean="0">
                <a:latin typeface="Times New Roman" pitchFamily="18" charset="0"/>
              </a:rPr>
              <a:t>b</a:t>
            </a:r>
            <a:r>
              <a:rPr lang="en-US" altLang="zh-CN" baseline="-25000" dirty="0" smtClean="0">
                <a:latin typeface="Times New Roman" pitchFamily="18" charset="0"/>
              </a:rPr>
              <a:t>1</a:t>
            </a:r>
            <a:r>
              <a:rPr lang="en-US" altLang="zh-CN" baseline="30000" dirty="0" smtClean="0">
                <a:latin typeface="Times New Roman" pitchFamily="18" charset="0"/>
              </a:rPr>
              <a:t>2</a:t>
            </a:r>
            <a:r>
              <a:rPr lang="en-US" altLang="zh-CN" dirty="0" smtClean="0">
                <a:latin typeface="Times New Roman" pitchFamily="18" charset="0"/>
              </a:rPr>
              <a:t>≡</a:t>
            </a:r>
            <a:r>
              <a:rPr lang="en-US" altLang="zh-CN" i="1" dirty="0" smtClean="0">
                <a:latin typeface="Times New Roman" pitchFamily="18" charset="0"/>
              </a:rPr>
              <a:t>a</a:t>
            </a:r>
            <a:r>
              <a:rPr lang="en-US" altLang="zh-CN" dirty="0" smtClean="0">
                <a:latin typeface="Times New Roman" pitchFamily="18" charset="0"/>
              </a:rPr>
              <a:t> mod </a:t>
            </a:r>
            <a:r>
              <a:rPr lang="en-US" altLang="zh-CN" i="1" dirty="0" smtClean="0">
                <a:latin typeface="Times New Roman" pitchFamily="18" charset="0"/>
              </a:rPr>
              <a:t>n</a:t>
            </a:r>
            <a:r>
              <a:rPr lang="zh-CN" altLang="en-US" dirty="0" smtClean="0">
                <a:latin typeface="Times New Roman" pitchFamily="18" charset="0"/>
              </a:rPr>
              <a:t>和</a:t>
            </a:r>
            <a:r>
              <a:rPr lang="en-US" altLang="zh-CN" i="1" dirty="0" smtClean="0">
                <a:latin typeface="Times New Roman" pitchFamily="18" charset="0"/>
              </a:rPr>
              <a:t>b</a:t>
            </a:r>
            <a:r>
              <a:rPr lang="en-US" altLang="zh-CN" baseline="-25000" dirty="0" smtClean="0">
                <a:latin typeface="Times New Roman" pitchFamily="18" charset="0"/>
              </a:rPr>
              <a:t>2</a:t>
            </a:r>
            <a:r>
              <a:rPr lang="en-US" altLang="zh-CN" baseline="30000" dirty="0" smtClean="0">
                <a:latin typeface="Times New Roman" pitchFamily="18" charset="0"/>
              </a:rPr>
              <a:t>2</a:t>
            </a:r>
            <a:r>
              <a:rPr lang="en-US" altLang="zh-CN" dirty="0" smtClean="0">
                <a:latin typeface="Times New Roman" pitchFamily="18" charset="0"/>
              </a:rPr>
              <a:t>≡</a:t>
            </a:r>
            <a:r>
              <a:rPr lang="en-US" altLang="zh-CN" i="1" dirty="0" smtClean="0">
                <a:latin typeface="Times New Roman" pitchFamily="18" charset="0"/>
              </a:rPr>
              <a:t>ax</a:t>
            </a:r>
            <a:r>
              <a:rPr lang="en-US" altLang="zh-CN" dirty="0" smtClean="0">
                <a:latin typeface="Times New Roman" pitchFamily="18" charset="0"/>
              </a:rPr>
              <a:t> mod </a:t>
            </a:r>
            <a:r>
              <a:rPr lang="en-US" altLang="zh-CN" i="1" dirty="0" smtClean="0">
                <a:latin typeface="Times New Roman" pitchFamily="18" charset="0"/>
              </a:rPr>
              <a:t>n</a:t>
            </a:r>
            <a:r>
              <a:rPr lang="zh-CN" altLang="en-US" dirty="0" smtClean="0">
                <a:latin typeface="Times New Roman" pitchFamily="18" charset="0"/>
              </a:rPr>
              <a:t>，即</a:t>
            </a:r>
            <a:r>
              <a:rPr lang="en-US" altLang="zh-CN" i="1" dirty="0" smtClean="0">
                <a:latin typeface="Times New Roman" pitchFamily="18" charset="0"/>
              </a:rPr>
              <a:t>b</a:t>
            </a:r>
            <a:r>
              <a:rPr lang="en-US" altLang="zh-CN" baseline="-25000" dirty="0" smtClean="0">
                <a:latin typeface="Times New Roman" pitchFamily="18" charset="0"/>
              </a:rPr>
              <a:t>2</a:t>
            </a:r>
            <a:r>
              <a:rPr lang="en-US" altLang="zh-CN" baseline="30000" dirty="0" smtClean="0">
                <a:latin typeface="Times New Roman" pitchFamily="18" charset="0"/>
              </a:rPr>
              <a:t>2</a:t>
            </a:r>
            <a:r>
              <a:rPr lang="en-US" altLang="zh-CN" dirty="0" smtClean="0">
                <a:latin typeface="Times New Roman" pitchFamily="18" charset="0"/>
              </a:rPr>
              <a:t>/</a:t>
            </a:r>
            <a:r>
              <a:rPr lang="en-US" altLang="zh-CN" i="1" dirty="0" smtClean="0">
                <a:latin typeface="Times New Roman" pitchFamily="18" charset="0"/>
              </a:rPr>
              <a:t>b</a:t>
            </a:r>
            <a:r>
              <a:rPr lang="en-US" altLang="zh-CN" baseline="-25000" dirty="0" smtClean="0">
                <a:latin typeface="Times New Roman" pitchFamily="18" charset="0"/>
              </a:rPr>
              <a:t>1</a:t>
            </a:r>
            <a:r>
              <a:rPr lang="en-US" altLang="zh-CN" baseline="30000" dirty="0" smtClean="0">
                <a:latin typeface="Times New Roman" pitchFamily="18" charset="0"/>
              </a:rPr>
              <a:t>2</a:t>
            </a:r>
            <a:r>
              <a:rPr lang="en-US" altLang="zh-CN" dirty="0" smtClean="0">
                <a:latin typeface="Times New Roman" pitchFamily="18" charset="0"/>
              </a:rPr>
              <a:t>≡</a:t>
            </a:r>
            <a:r>
              <a:rPr lang="en-US" altLang="zh-CN" i="1" dirty="0" smtClean="0">
                <a:latin typeface="Times New Roman" pitchFamily="18" charset="0"/>
              </a:rPr>
              <a:t>x</a:t>
            </a:r>
            <a:r>
              <a:rPr lang="en-US" altLang="zh-CN" dirty="0" smtClean="0">
                <a:latin typeface="Times New Roman" pitchFamily="18" charset="0"/>
              </a:rPr>
              <a:t> mod </a:t>
            </a:r>
            <a:r>
              <a:rPr lang="en-US" altLang="zh-CN" i="1" dirty="0" smtClean="0">
                <a:latin typeface="Times New Roman" pitchFamily="18" charset="0"/>
              </a:rPr>
              <a:t>n</a:t>
            </a:r>
            <a:r>
              <a:rPr lang="zh-CN" altLang="en-US" dirty="0" smtClean="0">
                <a:latin typeface="Times New Roman" pitchFamily="18" charset="0"/>
              </a:rPr>
              <a:t>，因此</a:t>
            </a:r>
            <a:r>
              <a:rPr lang="en-US" altLang="zh-CN" i="1" dirty="0" smtClean="0">
                <a:latin typeface="Times New Roman" pitchFamily="18" charset="0"/>
              </a:rPr>
              <a:t>E</a:t>
            </a:r>
            <a:r>
              <a:rPr lang="zh-CN" altLang="en-US" dirty="0" smtClean="0">
                <a:latin typeface="Times New Roman" pitchFamily="18" charset="0"/>
              </a:rPr>
              <a:t>由</a:t>
            </a:r>
            <a:r>
              <a:rPr lang="en-US" altLang="zh-CN" i="1" dirty="0" smtClean="0">
                <a:latin typeface="Times New Roman" pitchFamily="18" charset="0"/>
              </a:rPr>
              <a:t>b</a:t>
            </a:r>
            <a:r>
              <a:rPr lang="en-US" altLang="zh-CN" baseline="-25000" dirty="0" smtClean="0">
                <a:latin typeface="Times New Roman" pitchFamily="18" charset="0"/>
              </a:rPr>
              <a:t>2</a:t>
            </a:r>
            <a:r>
              <a:rPr lang="en-US" altLang="zh-CN" dirty="0" smtClean="0">
                <a:latin typeface="Times New Roman" pitchFamily="18" charset="0"/>
              </a:rPr>
              <a:t>/</a:t>
            </a:r>
            <a:r>
              <a:rPr lang="en-US" altLang="zh-CN" i="1" dirty="0" smtClean="0">
                <a:latin typeface="Times New Roman" pitchFamily="18" charset="0"/>
              </a:rPr>
              <a:t>b</a:t>
            </a:r>
            <a:r>
              <a:rPr lang="en-US" altLang="zh-CN" baseline="-25000" dirty="0" smtClean="0">
                <a:latin typeface="Times New Roman" pitchFamily="18" charset="0"/>
              </a:rPr>
              <a:t>1</a:t>
            </a:r>
            <a:r>
              <a:rPr lang="en-US" altLang="zh-CN" dirty="0" smtClean="0">
                <a:latin typeface="Times New Roman" pitchFamily="18" charset="0"/>
              </a:rPr>
              <a:t> mod </a:t>
            </a:r>
            <a:r>
              <a:rPr lang="en-US" altLang="zh-CN" i="1" dirty="0" smtClean="0">
                <a:latin typeface="Times New Roman" pitchFamily="18" charset="0"/>
              </a:rPr>
              <a:t>n</a:t>
            </a:r>
            <a:r>
              <a:rPr lang="zh-CN" altLang="en-US" dirty="0" smtClean="0">
                <a:latin typeface="Times New Roman" pitchFamily="18" charset="0"/>
              </a:rPr>
              <a:t>即可求得</a:t>
            </a:r>
            <a:r>
              <a:rPr lang="en-US" altLang="zh-CN" i="1" dirty="0" smtClean="0">
                <a:latin typeface="Times New Roman" pitchFamily="18" charset="0"/>
              </a:rPr>
              <a:t>x</a:t>
            </a:r>
            <a:r>
              <a:rPr lang="zh-CN" altLang="en-US" dirty="0" smtClean="0">
                <a:latin typeface="Times New Roman" pitchFamily="18" charset="0"/>
              </a:rPr>
              <a:t>的平方根</a:t>
            </a:r>
            <a:r>
              <a:rPr lang="en-US" altLang="zh-CN" i="1" dirty="0" smtClean="0">
                <a:latin typeface="Times New Roman" pitchFamily="18" charset="0"/>
              </a:rPr>
              <a:t>y</a:t>
            </a:r>
            <a:r>
              <a:rPr lang="zh-CN" altLang="en-US" dirty="0" smtClean="0">
                <a:latin typeface="Times New Roman" pitchFamily="18" charset="0"/>
              </a:rPr>
              <a:t>，矛盾</a:t>
            </a:r>
            <a:endParaRPr lang="zh-CN" altLang="en-US" sz="2000" dirty="0" smtClean="0">
              <a:latin typeface="Times New Roman" pitchFamily="18" charset="0"/>
            </a:endParaRPr>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7.5.3 </a:t>
            </a:r>
            <a:r>
              <a:rPr lang="zh-CN" altLang="en-US" dirty="0" smtClean="0"/>
              <a:t>简化的</a:t>
            </a:r>
            <a:r>
              <a:rPr lang="en-US" altLang="zh-CN" dirty="0" smtClean="0"/>
              <a:t>Fiat-Shamir</a:t>
            </a:r>
            <a:r>
              <a:rPr lang="zh-CN" altLang="en-US" dirty="0" smtClean="0"/>
              <a:t>身份识别方案</a:t>
            </a:r>
            <a:endParaRPr lang="zh-CN" altLang="en-US" dirty="0"/>
          </a:p>
        </p:txBody>
      </p:sp>
      <p:sp>
        <p:nvSpPr>
          <p:cNvPr id="4" name="灯片编号占位符 3"/>
          <p:cNvSpPr>
            <a:spLocks noGrp="1"/>
          </p:cNvSpPr>
          <p:nvPr>
            <p:ph type="sldNum" sz="quarter" idx="12"/>
          </p:nvPr>
        </p:nvSpPr>
        <p:spPr>
          <a:xfrm>
            <a:off x="7391400" y="6477000"/>
            <a:ext cx="1295400" cy="304800"/>
          </a:xfrm>
        </p:spPr>
        <p:txBody>
          <a:bodyPr/>
          <a:lstStyle/>
          <a:p>
            <a:pPr>
              <a:defRPr/>
            </a:pPr>
            <a:fld id="{896E1043-1F2A-4C9B-855A-0B3264F68AF7}" type="slidenum">
              <a:rPr lang="en-US" altLang="zh-CN" smtClean="0"/>
              <a:pPr>
                <a:defRPr/>
              </a:pPr>
              <a:t>61</a:t>
            </a:fld>
            <a:r>
              <a:rPr lang="en-US" altLang="zh-CN" dirty="0" smtClean="0"/>
              <a:t>/</a:t>
            </a:r>
            <a:endParaRPr lang="en-US" altLang="zh-CN" dirty="0"/>
          </a:p>
        </p:txBody>
      </p:sp>
      <p:sp>
        <p:nvSpPr>
          <p:cNvPr id="5" name="标题 1"/>
          <p:cNvSpPr txBox="1">
            <a:spLocks/>
          </p:cNvSpPr>
          <p:nvPr/>
        </p:nvSpPr>
        <p:spPr bwMode="auto">
          <a:xfrm>
            <a:off x="533400" y="0"/>
            <a:ext cx="7696200" cy="304800"/>
          </a:xfrm>
          <a:prstGeom prst="rect">
            <a:avLst/>
          </a:prstGeom>
          <a:solidFill>
            <a:schemeClr val="accent5"/>
          </a:solidFill>
          <a:ln w="9525">
            <a:noFill/>
            <a:miter lim="800000"/>
            <a:headEnd/>
            <a:tailEnd/>
          </a:ln>
        </p:spPr>
        <p:txBody>
          <a:bodyPr vert="horz" wrap="square" lIns="91440" tIns="45720" rIns="91440" bIns="45720" numCol="1" anchor="b" anchorCtr="0" compatLnSpc="1">
            <a:prstTxWarp prst="textNoShape">
              <a:avLst/>
            </a:prstTxWarp>
          </a:bodyPr>
          <a:lstStyle/>
          <a:p>
            <a:pPr algn="l" eaLnBrk="0" hangingPunct="0">
              <a:defRPr/>
            </a:pPr>
            <a:r>
              <a:rPr lang="zh-CN" altLang="en-US" sz="1800" kern="0" dirty="0" smtClean="0">
                <a:solidFill>
                  <a:srgbClr val="004C00"/>
                </a:solidFill>
                <a:effectLst>
                  <a:outerShdw blurRad="38100" dist="38100" dir="2700000" algn="tl">
                    <a:srgbClr val="000000">
                      <a:alpha val="43137"/>
                    </a:srgbClr>
                  </a:outerShdw>
                </a:effectLst>
                <a:latin typeface="+mj-lt"/>
                <a:ea typeface="+mj-ea"/>
                <a:cs typeface="+mj-cs"/>
              </a:rPr>
              <a:t>第七章 密码协议：</a:t>
            </a:r>
            <a:r>
              <a:rPr lang="en-US" altLang="zh-CN" sz="1800" kern="0" dirty="0" smtClean="0">
                <a:solidFill>
                  <a:srgbClr val="004C00"/>
                </a:solidFill>
                <a:effectLst>
                  <a:outerShdw blurRad="38100" dist="38100" dir="2700000" algn="tl">
                    <a:srgbClr val="000000">
                      <a:alpha val="43137"/>
                    </a:srgbClr>
                  </a:outerShdw>
                </a:effectLst>
                <a:latin typeface="+mj-lt"/>
                <a:ea typeface="+mj-ea"/>
                <a:cs typeface="+mj-cs"/>
              </a:rPr>
              <a:t>7.5 </a:t>
            </a:r>
            <a:r>
              <a:rPr lang="zh-CN" altLang="en-US" sz="1800" kern="0" dirty="0" smtClean="0">
                <a:solidFill>
                  <a:srgbClr val="004C00"/>
                </a:solidFill>
                <a:effectLst>
                  <a:outerShdw blurRad="38100" dist="38100" dir="2700000" algn="tl">
                    <a:srgbClr val="000000">
                      <a:alpha val="43137"/>
                    </a:srgbClr>
                  </a:outerShdw>
                </a:effectLst>
                <a:latin typeface="+mj-lt"/>
                <a:ea typeface="+mj-ea"/>
                <a:cs typeface="+mj-cs"/>
              </a:rPr>
              <a:t>身份识别技术</a:t>
            </a:r>
          </a:p>
        </p:txBody>
      </p:sp>
      <p:sp>
        <p:nvSpPr>
          <p:cNvPr id="8" name="内容占位符 7"/>
          <p:cNvSpPr>
            <a:spLocks noGrp="1"/>
          </p:cNvSpPr>
          <p:nvPr>
            <p:ph idx="1"/>
          </p:nvPr>
        </p:nvSpPr>
        <p:spPr>
          <a:xfrm>
            <a:off x="457200" y="990600"/>
            <a:ext cx="8534400" cy="5486400"/>
          </a:xfrm>
        </p:spPr>
        <p:txBody>
          <a:bodyPr/>
          <a:lstStyle/>
          <a:p>
            <a:pPr eaLnBrk="1" hangingPunct="1"/>
            <a:r>
              <a:rPr lang="en-US" altLang="zh-CN" dirty="0" smtClean="0">
                <a:latin typeface="Times New Roman" pitchFamily="18" charset="0"/>
              </a:rPr>
              <a:t>(3) </a:t>
            </a:r>
            <a:r>
              <a:rPr lang="zh-CN" altLang="en-US" dirty="0" smtClean="0">
                <a:latin typeface="Times New Roman" pitchFamily="18" charset="0"/>
              </a:rPr>
              <a:t>安全性</a:t>
            </a:r>
          </a:p>
          <a:p>
            <a:pPr lvl="1" eaLnBrk="1" hangingPunct="1"/>
            <a:r>
              <a:rPr lang="zh-CN" altLang="en-US" dirty="0" smtClean="0">
                <a:latin typeface="Times New Roman" pitchFamily="18" charset="0"/>
              </a:rPr>
              <a:t>协议的安全性可分别从证明者</a:t>
            </a:r>
            <a:r>
              <a:rPr lang="en-US" altLang="zh-CN" dirty="0" smtClean="0">
                <a:latin typeface="Times New Roman" pitchFamily="18" charset="0"/>
              </a:rPr>
              <a:t>P</a:t>
            </a:r>
            <a:r>
              <a:rPr lang="zh-CN" altLang="en-US" dirty="0" smtClean="0">
                <a:latin typeface="Times New Roman" pitchFamily="18" charset="0"/>
              </a:rPr>
              <a:t>和验证者</a:t>
            </a:r>
            <a:r>
              <a:rPr lang="en-US" altLang="zh-CN" dirty="0" smtClean="0">
                <a:latin typeface="Times New Roman" pitchFamily="18" charset="0"/>
              </a:rPr>
              <a:t>V</a:t>
            </a:r>
            <a:r>
              <a:rPr lang="zh-CN" altLang="en-US" dirty="0" smtClean="0">
                <a:latin typeface="Times New Roman" pitchFamily="18" charset="0"/>
              </a:rPr>
              <a:t>的角度来考虑。</a:t>
            </a:r>
          </a:p>
          <a:p>
            <a:pPr lvl="1" eaLnBrk="1" hangingPunct="1"/>
            <a:r>
              <a:rPr lang="en-US" altLang="zh-CN" dirty="0" smtClean="0">
                <a:latin typeface="Times New Roman" pitchFamily="18" charset="0"/>
              </a:rPr>
              <a:t>V</a:t>
            </a:r>
            <a:r>
              <a:rPr lang="zh-CN" altLang="en-US" dirty="0" smtClean="0">
                <a:latin typeface="Times New Roman" pitchFamily="18" charset="0"/>
              </a:rPr>
              <a:t>的安全性，要求验证方被骗概率可忽略</a:t>
            </a:r>
          </a:p>
          <a:p>
            <a:pPr lvl="2" eaLnBrk="1" hangingPunct="1"/>
            <a:r>
              <a:rPr lang="zh-CN" altLang="en-US" dirty="0" smtClean="0">
                <a:latin typeface="Times New Roman" pitchFamily="18" charset="0"/>
              </a:rPr>
              <a:t>根据上面的讨论，假冒的证明者</a:t>
            </a:r>
            <a:r>
              <a:rPr lang="en-US" altLang="zh-CN" dirty="0" smtClean="0">
                <a:latin typeface="Times New Roman" pitchFamily="18" charset="0"/>
              </a:rPr>
              <a:t>E</a:t>
            </a:r>
            <a:r>
              <a:rPr lang="zh-CN" altLang="en-US" dirty="0" smtClean="0">
                <a:latin typeface="Times New Roman" pitchFamily="18" charset="0"/>
              </a:rPr>
              <a:t>欺骗</a:t>
            </a:r>
            <a:r>
              <a:rPr lang="en-US" altLang="zh-CN" dirty="0" smtClean="0">
                <a:latin typeface="Times New Roman" pitchFamily="18" charset="0"/>
              </a:rPr>
              <a:t>V</a:t>
            </a:r>
            <a:r>
              <a:rPr lang="zh-CN" altLang="en-US" dirty="0" smtClean="0">
                <a:latin typeface="Times New Roman" pitchFamily="18" charset="0"/>
              </a:rPr>
              <a:t>成功的概率是</a:t>
            </a:r>
            <a:r>
              <a:rPr lang="en-US" altLang="zh-CN" dirty="0" smtClean="0">
                <a:latin typeface="Times New Roman" pitchFamily="18" charset="0"/>
              </a:rPr>
              <a:t>1/2</a:t>
            </a:r>
            <a:r>
              <a:rPr lang="zh-CN" altLang="en-US" dirty="0" smtClean="0">
                <a:latin typeface="Times New Roman" pitchFamily="18" charset="0"/>
              </a:rPr>
              <a:t>，对</a:t>
            </a:r>
            <a:r>
              <a:rPr lang="en-US" altLang="zh-CN" dirty="0" smtClean="0">
                <a:latin typeface="Times New Roman" pitchFamily="18" charset="0"/>
              </a:rPr>
              <a:t>V</a:t>
            </a:r>
            <a:r>
              <a:rPr lang="zh-CN" altLang="en-US" dirty="0" smtClean="0">
                <a:latin typeface="Times New Roman" pitchFamily="18" charset="0"/>
              </a:rPr>
              <a:t>来说，这个概率太大了。</a:t>
            </a:r>
          </a:p>
          <a:p>
            <a:pPr lvl="2" eaLnBrk="1" hangingPunct="1"/>
            <a:r>
              <a:rPr lang="zh-CN" altLang="en-US" dirty="0" smtClean="0">
                <a:latin typeface="Times New Roman" pitchFamily="18" charset="0"/>
              </a:rPr>
              <a:t>为减小这个概率，可将协议</a:t>
            </a:r>
            <a:r>
              <a:rPr lang="zh-CN" altLang="en-US" dirty="0" smtClean="0">
                <a:solidFill>
                  <a:srgbClr val="FF0000"/>
                </a:solidFill>
                <a:latin typeface="Times New Roman" pitchFamily="18" charset="0"/>
              </a:rPr>
              <a:t>重复执行多次</a:t>
            </a:r>
            <a:r>
              <a:rPr lang="zh-CN" altLang="en-US" dirty="0" smtClean="0">
                <a:latin typeface="Times New Roman" pitchFamily="18" charset="0"/>
              </a:rPr>
              <a:t>，设执行</a:t>
            </a:r>
            <a:r>
              <a:rPr lang="en-US" altLang="zh-CN" i="1" dirty="0" smtClean="0">
                <a:latin typeface="Times New Roman" pitchFamily="18" charset="0"/>
              </a:rPr>
              <a:t>t</a:t>
            </a:r>
            <a:r>
              <a:rPr lang="zh-CN" altLang="en-US" dirty="0" smtClean="0">
                <a:latin typeface="Times New Roman" pitchFamily="18" charset="0"/>
              </a:rPr>
              <a:t>次，则欺骗者欺骗成功的概率将减小到</a:t>
            </a:r>
            <a:r>
              <a:rPr lang="en-US" altLang="zh-CN" dirty="0" smtClean="0">
                <a:latin typeface="Times New Roman" pitchFamily="18" charset="0"/>
              </a:rPr>
              <a:t>2</a:t>
            </a:r>
            <a:r>
              <a:rPr lang="en-US" altLang="zh-CN" baseline="30000" dirty="0" smtClean="0">
                <a:latin typeface="Times New Roman" pitchFamily="18" charset="0"/>
              </a:rPr>
              <a:t>-</a:t>
            </a:r>
            <a:r>
              <a:rPr lang="en-US" altLang="zh-CN" i="1" baseline="30000" dirty="0" smtClean="0">
                <a:latin typeface="Times New Roman" pitchFamily="18" charset="0"/>
              </a:rPr>
              <a:t>t</a:t>
            </a:r>
            <a:r>
              <a:rPr lang="zh-CN" altLang="en-US" dirty="0" smtClean="0">
                <a:latin typeface="Times New Roman" pitchFamily="18" charset="0"/>
              </a:rPr>
              <a:t>。</a:t>
            </a:r>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7.5.3 </a:t>
            </a:r>
            <a:r>
              <a:rPr lang="zh-CN" altLang="en-US" dirty="0" smtClean="0"/>
              <a:t>简化的</a:t>
            </a:r>
            <a:r>
              <a:rPr lang="en-US" altLang="zh-CN" dirty="0" smtClean="0"/>
              <a:t>Fiat-Shamir</a:t>
            </a:r>
            <a:r>
              <a:rPr lang="zh-CN" altLang="en-US" dirty="0" smtClean="0"/>
              <a:t>身份识别方案</a:t>
            </a:r>
            <a:endParaRPr lang="zh-CN" altLang="en-US" dirty="0"/>
          </a:p>
        </p:txBody>
      </p:sp>
      <p:sp>
        <p:nvSpPr>
          <p:cNvPr id="4" name="灯片编号占位符 3"/>
          <p:cNvSpPr>
            <a:spLocks noGrp="1"/>
          </p:cNvSpPr>
          <p:nvPr>
            <p:ph type="sldNum" sz="quarter" idx="12"/>
          </p:nvPr>
        </p:nvSpPr>
        <p:spPr>
          <a:xfrm>
            <a:off x="7391400" y="6477000"/>
            <a:ext cx="1295400" cy="304800"/>
          </a:xfrm>
        </p:spPr>
        <p:txBody>
          <a:bodyPr/>
          <a:lstStyle/>
          <a:p>
            <a:pPr>
              <a:defRPr/>
            </a:pPr>
            <a:fld id="{896E1043-1F2A-4C9B-855A-0B3264F68AF7}" type="slidenum">
              <a:rPr lang="en-US" altLang="zh-CN" smtClean="0"/>
              <a:pPr>
                <a:defRPr/>
              </a:pPr>
              <a:t>62</a:t>
            </a:fld>
            <a:r>
              <a:rPr lang="en-US" altLang="zh-CN" dirty="0" smtClean="0"/>
              <a:t>/</a:t>
            </a:r>
            <a:endParaRPr lang="en-US" altLang="zh-CN" dirty="0"/>
          </a:p>
        </p:txBody>
      </p:sp>
      <p:sp>
        <p:nvSpPr>
          <p:cNvPr id="5" name="标题 1"/>
          <p:cNvSpPr txBox="1">
            <a:spLocks/>
          </p:cNvSpPr>
          <p:nvPr/>
        </p:nvSpPr>
        <p:spPr bwMode="auto">
          <a:xfrm>
            <a:off x="533400" y="0"/>
            <a:ext cx="7696200" cy="304800"/>
          </a:xfrm>
          <a:prstGeom prst="rect">
            <a:avLst/>
          </a:prstGeom>
          <a:solidFill>
            <a:schemeClr val="accent5"/>
          </a:solidFill>
          <a:ln w="9525">
            <a:noFill/>
            <a:miter lim="800000"/>
            <a:headEnd/>
            <a:tailEnd/>
          </a:ln>
        </p:spPr>
        <p:txBody>
          <a:bodyPr vert="horz" wrap="square" lIns="91440" tIns="45720" rIns="91440" bIns="45720" numCol="1" anchor="b" anchorCtr="0" compatLnSpc="1">
            <a:prstTxWarp prst="textNoShape">
              <a:avLst/>
            </a:prstTxWarp>
          </a:bodyPr>
          <a:lstStyle/>
          <a:p>
            <a:pPr algn="l" eaLnBrk="0" hangingPunct="0">
              <a:defRPr/>
            </a:pPr>
            <a:r>
              <a:rPr lang="zh-CN" altLang="en-US" sz="1800" kern="0" dirty="0" smtClean="0">
                <a:solidFill>
                  <a:srgbClr val="004C00"/>
                </a:solidFill>
                <a:effectLst>
                  <a:outerShdw blurRad="38100" dist="38100" dir="2700000" algn="tl">
                    <a:srgbClr val="000000">
                      <a:alpha val="43137"/>
                    </a:srgbClr>
                  </a:outerShdw>
                </a:effectLst>
                <a:latin typeface="+mj-lt"/>
                <a:ea typeface="+mj-ea"/>
                <a:cs typeface="+mj-cs"/>
              </a:rPr>
              <a:t>第七章 密码协议：</a:t>
            </a:r>
            <a:r>
              <a:rPr lang="en-US" altLang="zh-CN" sz="1800" kern="0" dirty="0" smtClean="0">
                <a:solidFill>
                  <a:srgbClr val="004C00"/>
                </a:solidFill>
                <a:effectLst>
                  <a:outerShdw blurRad="38100" dist="38100" dir="2700000" algn="tl">
                    <a:srgbClr val="000000">
                      <a:alpha val="43137"/>
                    </a:srgbClr>
                  </a:outerShdw>
                </a:effectLst>
                <a:latin typeface="+mj-lt"/>
                <a:ea typeface="+mj-ea"/>
                <a:cs typeface="+mj-cs"/>
              </a:rPr>
              <a:t>7.5 </a:t>
            </a:r>
            <a:r>
              <a:rPr lang="zh-CN" altLang="en-US" sz="1800" kern="0" dirty="0" smtClean="0">
                <a:solidFill>
                  <a:srgbClr val="004C00"/>
                </a:solidFill>
                <a:effectLst>
                  <a:outerShdw blurRad="38100" dist="38100" dir="2700000" algn="tl">
                    <a:srgbClr val="000000">
                      <a:alpha val="43137"/>
                    </a:srgbClr>
                  </a:outerShdw>
                </a:effectLst>
                <a:latin typeface="+mj-lt"/>
                <a:ea typeface="+mj-ea"/>
                <a:cs typeface="+mj-cs"/>
              </a:rPr>
              <a:t>身份识别技术</a:t>
            </a:r>
          </a:p>
        </p:txBody>
      </p:sp>
      <p:sp>
        <p:nvSpPr>
          <p:cNvPr id="8" name="内容占位符 7"/>
          <p:cNvSpPr>
            <a:spLocks noGrp="1"/>
          </p:cNvSpPr>
          <p:nvPr>
            <p:ph idx="1"/>
          </p:nvPr>
        </p:nvSpPr>
        <p:spPr>
          <a:xfrm>
            <a:off x="457200" y="990600"/>
            <a:ext cx="8534400" cy="5486400"/>
          </a:xfrm>
        </p:spPr>
        <p:txBody>
          <a:bodyPr/>
          <a:lstStyle/>
          <a:p>
            <a:pPr lvl="2" eaLnBrk="1" hangingPunct="1"/>
            <a:r>
              <a:rPr lang="zh-CN" altLang="en-US" dirty="0" smtClean="0">
                <a:solidFill>
                  <a:srgbClr val="0000FF"/>
                </a:solidFill>
                <a:latin typeface="Times New Roman" pitchFamily="18" charset="0"/>
              </a:rPr>
              <a:t>也可一次进行多个询问，这时证明方先发送多个</a:t>
            </a:r>
            <a:r>
              <a:rPr lang="en-US" altLang="zh-CN" dirty="0" smtClean="0">
                <a:solidFill>
                  <a:srgbClr val="0000FF"/>
                </a:solidFill>
                <a:latin typeface="Times New Roman" pitchFamily="18" charset="0"/>
              </a:rPr>
              <a:t>r</a:t>
            </a:r>
            <a:r>
              <a:rPr lang="zh-CN" altLang="en-US" dirty="0" smtClean="0">
                <a:solidFill>
                  <a:srgbClr val="0000FF"/>
                </a:solidFill>
                <a:latin typeface="Times New Roman" pitchFamily="18" charset="0"/>
              </a:rPr>
              <a:t>的平方给</a:t>
            </a:r>
            <a:r>
              <a:rPr lang="en-US" altLang="zh-CN" dirty="0" smtClean="0">
                <a:solidFill>
                  <a:srgbClr val="0000FF"/>
                </a:solidFill>
                <a:latin typeface="Times New Roman" pitchFamily="18" charset="0"/>
              </a:rPr>
              <a:t>V</a:t>
            </a:r>
            <a:r>
              <a:rPr lang="zh-CN" altLang="en-US" dirty="0" smtClean="0">
                <a:solidFill>
                  <a:srgbClr val="0000FF"/>
                </a:solidFill>
                <a:latin typeface="Times New Roman" pitchFamily="18" charset="0"/>
              </a:rPr>
              <a:t>，</a:t>
            </a:r>
            <a:r>
              <a:rPr lang="en-US" altLang="zh-CN" dirty="0" smtClean="0">
                <a:solidFill>
                  <a:srgbClr val="0000FF"/>
                </a:solidFill>
                <a:latin typeface="Times New Roman" pitchFamily="18" charset="0"/>
              </a:rPr>
              <a:t>V</a:t>
            </a:r>
            <a:r>
              <a:rPr lang="zh-CN" altLang="en-US" dirty="0" smtClean="0">
                <a:solidFill>
                  <a:srgbClr val="0000FF"/>
                </a:solidFill>
                <a:latin typeface="Times New Roman" pitchFamily="18" charset="0"/>
              </a:rPr>
              <a:t>返回多个询问</a:t>
            </a:r>
            <a:r>
              <a:rPr lang="en-US" altLang="zh-CN" dirty="0" smtClean="0">
                <a:solidFill>
                  <a:srgbClr val="0000FF"/>
                </a:solidFill>
                <a:latin typeface="Times New Roman" pitchFamily="18" charset="0"/>
              </a:rPr>
              <a:t>bit</a:t>
            </a:r>
            <a:r>
              <a:rPr lang="zh-CN" altLang="en-US" dirty="0" smtClean="0">
                <a:solidFill>
                  <a:srgbClr val="0000FF"/>
                </a:solidFill>
                <a:latin typeface="Times New Roman" pitchFamily="18" charset="0"/>
              </a:rPr>
              <a:t>，</a:t>
            </a:r>
            <a:r>
              <a:rPr lang="en-US" altLang="zh-CN" dirty="0" smtClean="0">
                <a:solidFill>
                  <a:srgbClr val="0000FF"/>
                </a:solidFill>
                <a:latin typeface="Times New Roman" pitchFamily="18" charset="0"/>
              </a:rPr>
              <a:t>P</a:t>
            </a:r>
            <a:r>
              <a:rPr lang="zh-CN" altLang="en-US" dirty="0" smtClean="0">
                <a:solidFill>
                  <a:srgbClr val="0000FF"/>
                </a:solidFill>
                <a:latin typeface="Times New Roman" pitchFamily="18" charset="0"/>
              </a:rPr>
              <a:t>对每一个比特进行回答，这样一轮协议就完成了</a:t>
            </a:r>
          </a:p>
          <a:p>
            <a:pPr lvl="2" eaLnBrk="1" hangingPunct="1"/>
            <a:r>
              <a:rPr lang="zh-CN" altLang="en-US" dirty="0" smtClean="0">
                <a:solidFill>
                  <a:srgbClr val="0000FF"/>
                </a:solidFill>
                <a:latin typeface="Times New Roman" pitchFamily="18" charset="0"/>
              </a:rPr>
              <a:t>如</a:t>
            </a:r>
            <a:r>
              <a:rPr lang="en-US" altLang="zh-CN" i="1" dirty="0" err="1" smtClean="0">
                <a:solidFill>
                  <a:srgbClr val="0000FF"/>
                </a:solidFill>
                <a:latin typeface="Times New Roman" pitchFamily="18" charset="0"/>
              </a:rPr>
              <a:t>a</a:t>
            </a:r>
            <a:r>
              <a:rPr lang="en-US" altLang="zh-CN" i="1" baseline="-25000" dirty="0" err="1" smtClean="0">
                <a:solidFill>
                  <a:srgbClr val="0000FF"/>
                </a:solidFill>
                <a:latin typeface="Times New Roman" pitchFamily="18" charset="0"/>
              </a:rPr>
              <a:t>i</a:t>
            </a:r>
            <a:r>
              <a:rPr lang="en-US" altLang="zh-CN" dirty="0" smtClean="0">
                <a:solidFill>
                  <a:srgbClr val="0000FF"/>
                </a:solidFill>
                <a:latin typeface="Times New Roman" pitchFamily="18" charset="0"/>
              </a:rPr>
              <a:t>=</a:t>
            </a:r>
            <a:r>
              <a:rPr lang="en-US" altLang="zh-CN" i="1" dirty="0" smtClean="0">
                <a:solidFill>
                  <a:srgbClr val="0000FF"/>
                </a:solidFill>
                <a:latin typeface="Times New Roman" pitchFamily="18" charset="0"/>
              </a:rPr>
              <a:t>r</a:t>
            </a:r>
            <a:r>
              <a:rPr lang="en-US" altLang="zh-CN" i="1" baseline="-25000" dirty="0" smtClean="0">
                <a:solidFill>
                  <a:srgbClr val="0000FF"/>
                </a:solidFill>
                <a:latin typeface="Times New Roman" pitchFamily="18" charset="0"/>
              </a:rPr>
              <a:t>i</a:t>
            </a:r>
            <a:r>
              <a:rPr lang="en-US" altLang="zh-CN" baseline="30000" dirty="0" smtClean="0">
                <a:solidFill>
                  <a:srgbClr val="0000FF"/>
                </a:solidFill>
                <a:latin typeface="Times New Roman" pitchFamily="18" charset="0"/>
              </a:rPr>
              <a:t>2</a:t>
            </a:r>
            <a:r>
              <a:rPr lang="en-US" altLang="zh-CN" dirty="0" smtClean="0">
                <a:solidFill>
                  <a:srgbClr val="0000FF"/>
                </a:solidFill>
                <a:latin typeface="Times New Roman" pitchFamily="18" charset="0"/>
              </a:rPr>
              <a:t>mod n</a:t>
            </a:r>
            <a:r>
              <a:rPr lang="zh-CN" altLang="en-US" dirty="0" smtClean="0">
                <a:solidFill>
                  <a:srgbClr val="0000FF"/>
                </a:solidFill>
                <a:latin typeface="Times New Roman" pitchFamily="18" charset="0"/>
              </a:rPr>
              <a:t>， 询问</a:t>
            </a:r>
            <a:r>
              <a:rPr lang="en-US" altLang="zh-CN" i="1" dirty="0" err="1" smtClean="0">
                <a:solidFill>
                  <a:srgbClr val="0000FF"/>
                </a:solidFill>
                <a:latin typeface="Times New Roman" pitchFamily="18" charset="0"/>
              </a:rPr>
              <a:t>e</a:t>
            </a:r>
            <a:r>
              <a:rPr lang="en-US" altLang="zh-CN" i="1" baseline="-25000" dirty="0" err="1" smtClean="0">
                <a:solidFill>
                  <a:srgbClr val="0000FF"/>
                </a:solidFill>
                <a:latin typeface="Times New Roman" pitchFamily="18" charset="0"/>
              </a:rPr>
              <a:t>i</a:t>
            </a:r>
            <a:r>
              <a:rPr lang="en-US" altLang="zh-CN" dirty="0" err="1" smtClean="0">
                <a:solidFill>
                  <a:srgbClr val="0000FF"/>
                </a:solidFill>
                <a:latin typeface="Times New Roman" pitchFamily="18" charset="0"/>
              </a:rPr>
              <a:t>,i</a:t>
            </a:r>
            <a:r>
              <a:rPr lang="en-US" altLang="zh-CN" dirty="0" smtClean="0">
                <a:solidFill>
                  <a:srgbClr val="0000FF"/>
                </a:solidFill>
                <a:latin typeface="Times New Roman" pitchFamily="18" charset="0"/>
              </a:rPr>
              <a:t>=1,…,t, </a:t>
            </a:r>
            <a:r>
              <a:rPr lang="zh-CN" altLang="en-US" dirty="0" smtClean="0">
                <a:solidFill>
                  <a:srgbClr val="0000FF"/>
                </a:solidFill>
                <a:latin typeface="Times New Roman" pitchFamily="18" charset="0"/>
              </a:rPr>
              <a:t>回答</a:t>
            </a:r>
            <a:r>
              <a:rPr lang="en-US" altLang="zh-CN" i="1" dirty="0" smtClean="0">
                <a:solidFill>
                  <a:srgbClr val="0000FF"/>
                </a:solidFill>
                <a:latin typeface="Times New Roman" pitchFamily="18" charset="0"/>
              </a:rPr>
              <a:t>b</a:t>
            </a:r>
            <a:r>
              <a:rPr lang="en-US" altLang="zh-CN" i="1" baseline="-25000" dirty="0" smtClean="0">
                <a:solidFill>
                  <a:srgbClr val="0000FF"/>
                </a:solidFill>
                <a:latin typeface="Times New Roman" pitchFamily="18" charset="0"/>
              </a:rPr>
              <a:t>i</a:t>
            </a:r>
            <a:r>
              <a:rPr lang="en-US" altLang="zh-CN" dirty="0" smtClean="0">
                <a:solidFill>
                  <a:srgbClr val="0000FF"/>
                </a:solidFill>
                <a:latin typeface="Times New Roman" pitchFamily="18" charset="0"/>
              </a:rPr>
              <a:t>=</a:t>
            </a:r>
            <a:r>
              <a:rPr lang="en-US" altLang="zh-CN" i="1" dirty="0" err="1" smtClean="0">
                <a:solidFill>
                  <a:srgbClr val="0000FF"/>
                </a:solidFill>
                <a:latin typeface="Times New Roman" pitchFamily="18" charset="0"/>
              </a:rPr>
              <a:t>r</a:t>
            </a:r>
            <a:r>
              <a:rPr lang="en-US" altLang="zh-CN" i="1" baseline="-25000" dirty="0" err="1" smtClean="0">
                <a:solidFill>
                  <a:srgbClr val="0000FF"/>
                </a:solidFill>
                <a:latin typeface="Times New Roman" pitchFamily="18" charset="0"/>
              </a:rPr>
              <a:t>i</a:t>
            </a:r>
            <a:r>
              <a:rPr lang="en-US" altLang="zh-CN" i="1" dirty="0" err="1" smtClean="0">
                <a:solidFill>
                  <a:srgbClr val="0000FF"/>
                </a:solidFill>
                <a:latin typeface="Times New Roman" pitchFamily="18" charset="0"/>
              </a:rPr>
              <a:t>y</a:t>
            </a:r>
            <a:r>
              <a:rPr lang="en-US" altLang="zh-CN" i="1" baseline="30000" dirty="0" err="1" smtClean="0">
                <a:solidFill>
                  <a:srgbClr val="0000FF"/>
                </a:solidFill>
                <a:latin typeface="Times New Roman" pitchFamily="18" charset="0"/>
              </a:rPr>
              <a:t>ei</a:t>
            </a:r>
            <a:r>
              <a:rPr lang="en-US" altLang="zh-CN" dirty="0" smtClean="0">
                <a:solidFill>
                  <a:srgbClr val="0000FF"/>
                </a:solidFill>
                <a:latin typeface="Times New Roman" pitchFamily="18" charset="0"/>
              </a:rPr>
              <a:t> mod n</a:t>
            </a:r>
            <a:r>
              <a:rPr lang="zh-CN" altLang="en-US" dirty="0" smtClean="0">
                <a:solidFill>
                  <a:srgbClr val="0000FF"/>
                </a:solidFill>
                <a:latin typeface="Times New Roman" pitchFamily="18" charset="0"/>
              </a:rPr>
              <a:t>，验证</a:t>
            </a:r>
          </a:p>
          <a:p>
            <a:pPr lvl="1" eaLnBrk="1" hangingPunct="1"/>
            <a:r>
              <a:rPr lang="en-US" altLang="zh-CN" dirty="0" smtClean="0">
                <a:latin typeface="Times New Roman" pitchFamily="18" charset="0"/>
              </a:rPr>
              <a:t>P</a:t>
            </a:r>
            <a:r>
              <a:rPr lang="zh-CN" altLang="en-US" dirty="0" smtClean="0">
                <a:latin typeface="Times New Roman" pitchFamily="18" charset="0"/>
              </a:rPr>
              <a:t>的安全性，证明方消息无泄漏</a:t>
            </a:r>
          </a:p>
          <a:p>
            <a:pPr lvl="2" eaLnBrk="1" hangingPunct="1"/>
            <a:r>
              <a:rPr lang="zh-CN" altLang="en-US" dirty="0" smtClean="0">
                <a:latin typeface="Times New Roman" pitchFamily="18" charset="0"/>
              </a:rPr>
              <a:t>因为</a:t>
            </a:r>
            <a:r>
              <a:rPr lang="en-US" altLang="zh-CN" dirty="0" smtClean="0">
                <a:latin typeface="Times New Roman" pitchFamily="18" charset="0"/>
              </a:rPr>
              <a:t>V</a:t>
            </a:r>
            <a:r>
              <a:rPr lang="zh-CN" altLang="en-US" dirty="0" smtClean="0">
                <a:latin typeface="Times New Roman" pitchFamily="18" charset="0"/>
              </a:rPr>
              <a:t>的询问是在很小的集合</a:t>
            </a:r>
            <a:r>
              <a:rPr lang="en-US" altLang="zh-CN" dirty="0" smtClean="0">
                <a:latin typeface="Times New Roman" pitchFamily="18" charset="0"/>
              </a:rPr>
              <a:t>{0,1}</a:t>
            </a:r>
            <a:r>
              <a:rPr lang="zh-CN" altLang="en-US" dirty="0" smtClean="0">
                <a:latin typeface="Times New Roman" pitchFamily="18" charset="0"/>
              </a:rPr>
              <a:t>中选取的，</a:t>
            </a:r>
            <a:r>
              <a:rPr lang="en-US" altLang="zh-CN" dirty="0" smtClean="0">
                <a:latin typeface="Times New Roman" pitchFamily="18" charset="0"/>
              </a:rPr>
              <a:t>V</a:t>
            </a:r>
            <a:r>
              <a:rPr lang="zh-CN" altLang="en-US" dirty="0" smtClean="0">
                <a:latin typeface="Times New Roman" pitchFamily="18" charset="0"/>
              </a:rPr>
              <a:t>没有机会产生其他信息，而</a:t>
            </a:r>
            <a:r>
              <a:rPr lang="en-US" altLang="zh-CN" dirty="0" smtClean="0">
                <a:latin typeface="Times New Roman" pitchFamily="18" charset="0"/>
              </a:rPr>
              <a:t>P</a:t>
            </a:r>
            <a:r>
              <a:rPr lang="zh-CN" altLang="en-US" dirty="0" smtClean="0">
                <a:latin typeface="Times New Roman" pitchFamily="18" charset="0"/>
              </a:rPr>
              <a:t>发送给</a:t>
            </a:r>
            <a:r>
              <a:rPr lang="en-US" altLang="zh-CN" dirty="0" smtClean="0">
                <a:latin typeface="Times New Roman" pitchFamily="18" charset="0"/>
              </a:rPr>
              <a:t>V</a:t>
            </a:r>
            <a:r>
              <a:rPr lang="zh-CN" altLang="en-US" dirty="0" smtClean="0">
                <a:latin typeface="Times New Roman" pitchFamily="18" charset="0"/>
              </a:rPr>
              <a:t>的信息仅为</a:t>
            </a:r>
            <a:r>
              <a:rPr lang="en-US" altLang="zh-CN" dirty="0" smtClean="0">
                <a:latin typeface="Times New Roman" pitchFamily="18" charset="0"/>
              </a:rPr>
              <a:t>P</a:t>
            </a:r>
            <a:r>
              <a:rPr lang="zh-CN" altLang="en-US" dirty="0" smtClean="0">
                <a:latin typeface="Times New Roman" pitchFamily="18" charset="0"/>
              </a:rPr>
              <a:t>知道</a:t>
            </a:r>
            <a:r>
              <a:rPr lang="en-US" altLang="zh-CN" i="1" dirty="0" smtClean="0">
                <a:latin typeface="Times New Roman" pitchFamily="18" charset="0"/>
              </a:rPr>
              <a:t>x</a:t>
            </a:r>
            <a:r>
              <a:rPr lang="zh-CN" altLang="en-US" dirty="0" smtClean="0">
                <a:latin typeface="Times New Roman" pitchFamily="18" charset="0"/>
              </a:rPr>
              <a:t>的平方根这一事实，因此</a:t>
            </a:r>
            <a:r>
              <a:rPr lang="en-US" altLang="zh-CN" i="1" dirty="0" smtClean="0">
                <a:latin typeface="Times New Roman" pitchFamily="18" charset="0"/>
              </a:rPr>
              <a:t>V</a:t>
            </a:r>
            <a:r>
              <a:rPr lang="zh-CN" altLang="en-US" dirty="0" smtClean="0">
                <a:latin typeface="Times New Roman" pitchFamily="18" charset="0"/>
              </a:rPr>
              <a:t>无法得知</a:t>
            </a:r>
            <a:r>
              <a:rPr lang="en-US" altLang="zh-CN" i="1" dirty="0" smtClean="0">
                <a:latin typeface="Times New Roman" pitchFamily="18" charset="0"/>
              </a:rPr>
              <a:t>x</a:t>
            </a:r>
            <a:r>
              <a:rPr lang="zh-CN" altLang="en-US" dirty="0" smtClean="0">
                <a:latin typeface="Times New Roman" pitchFamily="18" charset="0"/>
              </a:rPr>
              <a:t>的平方根。</a:t>
            </a:r>
            <a:endParaRPr lang="zh-CN" altLang="en-US" dirty="0" smtClean="0"/>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7.5.4 Fiat-Shamir</a:t>
            </a:r>
            <a:r>
              <a:rPr lang="zh-CN" altLang="en-US" dirty="0" smtClean="0"/>
              <a:t>身份识别方案 </a:t>
            </a:r>
            <a:endParaRPr lang="zh-CN" altLang="en-US" dirty="0"/>
          </a:p>
        </p:txBody>
      </p:sp>
      <p:sp>
        <p:nvSpPr>
          <p:cNvPr id="4" name="灯片编号占位符 3"/>
          <p:cNvSpPr>
            <a:spLocks noGrp="1"/>
          </p:cNvSpPr>
          <p:nvPr>
            <p:ph type="sldNum" sz="quarter" idx="12"/>
          </p:nvPr>
        </p:nvSpPr>
        <p:spPr>
          <a:xfrm>
            <a:off x="7391400" y="6477000"/>
            <a:ext cx="1295400" cy="304800"/>
          </a:xfrm>
        </p:spPr>
        <p:txBody>
          <a:bodyPr/>
          <a:lstStyle/>
          <a:p>
            <a:pPr>
              <a:defRPr/>
            </a:pPr>
            <a:fld id="{896E1043-1F2A-4C9B-855A-0B3264F68AF7}" type="slidenum">
              <a:rPr lang="en-US" altLang="zh-CN" smtClean="0"/>
              <a:pPr>
                <a:defRPr/>
              </a:pPr>
              <a:t>63</a:t>
            </a:fld>
            <a:r>
              <a:rPr lang="en-US" altLang="zh-CN" dirty="0" smtClean="0"/>
              <a:t>/</a:t>
            </a:r>
            <a:endParaRPr lang="en-US" altLang="zh-CN" dirty="0"/>
          </a:p>
        </p:txBody>
      </p:sp>
      <p:sp>
        <p:nvSpPr>
          <p:cNvPr id="5" name="标题 1"/>
          <p:cNvSpPr txBox="1">
            <a:spLocks/>
          </p:cNvSpPr>
          <p:nvPr/>
        </p:nvSpPr>
        <p:spPr bwMode="auto">
          <a:xfrm>
            <a:off x="533400" y="0"/>
            <a:ext cx="7696200" cy="304800"/>
          </a:xfrm>
          <a:prstGeom prst="rect">
            <a:avLst/>
          </a:prstGeom>
          <a:solidFill>
            <a:schemeClr val="accent5"/>
          </a:solidFill>
          <a:ln w="9525">
            <a:noFill/>
            <a:miter lim="800000"/>
            <a:headEnd/>
            <a:tailEnd/>
          </a:ln>
        </p:spPr>
        <p:txBody>
          <a:bodyPr vert="horz" wrap="square" lIns="91440" tIns="45720" rIns="91440" bIns="45720" numCol="1" anchor="b" anchorCtr="0" compatLnSpc="1">
            <a:prstTxWarp prst="textNoShape">
              <a:avLst/>
            </a:prstTxWarp>
          </a:bodyPr>
          <a:lstStyle/>
          <a:p>
            <a:pPr algn="l" eaLnBrk="0" hangingPunct="0">
              <a:defRPr/>
            </a:pPr>
            <a:r>
              <a:rPr lang="zh-CN" altLang="en-US" sz="1800" kern="0" dirty="0" smtClean="0">
                <a:solidFill>
                  <a:srgbClr val="004C00"/>
                </a:solidFill>
                <a:effectLst>
                  <a:outerShdw blurRad="38100" dist="38100" dir="2700000" algn="tl">
                    <a:srgbClr val="000000">
                      <a:alpha val="43137"/>
                    </a:srgbClr>
                  </a:outerShdw>
                </a:effectLst>
                <a:latin typeface="+mj-lt"/>
                <a:ea typeface="+mj-ea"/>
                <a:cs typeface="+mj-cs"/>
              </a:rPr>
              <a:t>第七章 密码协议：</a:t>
            </a:r>
            <a:r>
              <a:rPr lang="en-US" altLang="zh-CN" sz="1800" kern="0" dirty="0" smtClean="0">
                <a:solidFill>
                  <a:srgbClr val="004C00"/>
                </a:solidFill>
                <a:effectLst>
                  <a:outerShdw blurRad="38100" dist="38100" dir="2700000" algn="tl">
                    <a:srgbClr val="000000">
                      <a:alpha val="43137"/>
                    </a:srgbClr>
                  </a:outerShdw>
                </a:effectLst>
                <a:latin typeface="+mj-lt"/>
                <a:ea typeface="+mj-ea"/>
                <a:cs typeface="+mj-cs"/>
              </a:rPr>
              <a:t>7.5 </a:t>
            </a:r>
            <a:r>
              <a:rPr lang="zh-CN" altLang="en-US" sz="1800" kern="0" dirty="0" smtClean="0">
                <a:solidFill>
                  <a:srgbClr val="004C00"/>
                </a:solidFill>
                <a:effectLst>
                  <a:outerShdw blurRad="38100" dist="38100" dir="2700000" algn="tl">
                    <a:srgbClr val="000000">
                      <a:alpha val="43137"/>
                    </a:srgbClr>
                  </a:outerShdw>
                </a:effectLst>
                <a:latin typeface="+mj-lt"/>
                <a:ea typeface="+mj-ea"/>
                <a:cs typeface="+mj-cs"/>
              </a:rPr>
              <a:t>身份识别技术</a:t>
            </a:r>
          </a:p>
        </p:txBody>
      </p:sp>
      <p:sp>
        <p:nvSpPr>
          <p:cNvPr id="8" name="内容占位符 7"/>
          <p:cNvSpPr>
            <a:spLocks noGrp="1"/>
          </p:cNvSpPr>
          <p:nvPr>
            <p:ph idx="1"/>
          </p:nvPr>
        </p:nvSpPr>
        <p:spPr>
          <a:xfrm>
            <a:off x="457200" y="990600"/>
            <a:ext cx="8534400" cy="5486400"/>
          </a:xfrm>
        </p:spPr>
        <p:txBody>
          <a:bodyPr/>
          <a:lstStyle/>
          <a:p>
            <a:pPr eaLnBrk="1" hangingPunct="1">
              <a:lnSpc>
                <a:spcPct val="110000"/>
              </a:lnSpc>
            </a:pPr>
            <a:r>
              <a:rPr lang="en-US" altLang="zh-CN" sz="2400" dirty="0" smtClean="0">
                <a:latin typeface="Times New Roman" pitchFamily="18" charset="0"/>
              </a:rPr>
              <a:t>1. </a:t>
            </a:r>
            <a:r>
              <a:rPr lang="zh-CN" altLang="en-US" sz="2400" dirty="0" smtClean="0">
                <a:latin typeface="Times New Roman" pitchFamily="18" charset="0"/>
              </a:rPr>
              <a:t>协议及原理</a:t>
            </a:r>
          </a:p>
          <a:p>
            <a:pPr lvl="1" eaLnBrk="1" hangingPunct="1">
              <a:lnSpc>
                <a:spcPct val="110000"/>
              </a:lnSpc>
            </a:pPr>
            <a:r>
              <a:rPr lang="zh-CN" altLang="en-US" sz="2000" dirty="0" smtClean="0">
                <a:latin typeface="Times New Roman" pitchFamily="18" charset="0"/>
              </a:rPr>
              <a:t>在简化的</a:t>
            </a:r>
            <a:r>
              <a:rPr lang="en-US" altLang="zh-CN" sz="2000" dirty="0" smtClean="0">
                <a:latin typeface="Times New Roman" pitchFamily="18" charset="0"/>
              </a:rPr>
              <a:t>Fiat-Shamir</a:t>
            </a:r>
            <a:r>
              <a:rPr lang="zh-CN" altLang="en-US" sz="2000" dirty="0" smtClean="0">
                <a:latin typeface="Times New Roman" pitchFamily="18" charset="0"/>
              </a:rPr>
              <a:t>身份识别方案中，验证者</a:t>
            </a:r>
            <a:r>
              <a:rPr lang="en-US" altLang="zh-CN" sz="2000" dirty="0" smtClean="0">
                <a:latin typeface="Times New Roman" pitchFamily="18" charset="0"/>
              </a:rPr>
              <a:t>V</a:t>
            </a:r>
            <a:r>
              <a:rPr lang="zh-CN" altLang="en-US" sz="2000" dirty="0" smtClean="0">
                <a:latin typeface="Times New Roman" pitchFamily="18" charset="0"/>
              </a:rPr>
              <a:t>接受假冒的证明者证明的概率是</a:t>
            </a:r>
            <a:r>
              <a:rPr lang="en-US" altLang="zh-CN" sz="2000" dirty="0" smtClean="0">
                <a:latin typeface="Times New Roman" pitchFamily="18" charset="0"/>
              </a:rPr>
              <a:t>1/2</a:t>
            </a:r>
            <a:r>
              <a:rPr lang="zh-CN" altLang="en-US" sz="2000" dirty="0" smtClean="0">
                <a:latin typeface="Times New Roman" pitchFamily="18" charset="0"/>
              </a:rPr>
              <a:t>，为减小这个概率，将证明者的秘密改为由随机选择的</a:t>
            </a:r>
            <a:r>
              <a:rPr lang="en-US" altLang="zh-CN" sz="2000" i="1" dirty="0" smtClean="0">
                <a:latin typeface="Times New Roman" pitchFamily="18" charset="0"/>
              </a:rPr>
              <a:t>t</a:t>
            </a:r>
            <a:r>
              <a:rPr lang="zh-CN" altLang="en-US" sz="2000" dirty="0" smtClean="0">
                <a:latin typeface="Times New Roman" pitchFamily="18" charset="0"/>
              </a:rPr>
              <a:t>个平方根构成的一个向量</a:t>
            </a:r>
            <a:r>
              <a:rPr lang="en-US" altLang="zh-CN" sz="2000" i="1" dirty="0" smtClean="0">
                <a:latin typeface="Times New Roman" pitchFamily="18" charset="0"/>
              </a:rPr>
              <a:t>y</a:t>
            </a:r>
            <a:r>
              <a:rPr lang="en-US" altLang="zh-CN" sz="2000" dirty="0" smtClean="0">
                <a:latin typeface="Times New Roman" pitchFamily="18" charset="0"/>
              </a:rPr>
              <a:t>=(</a:t>
            </a:r>
            <a:r>
              <a:rPr lang="en-US" altLang="zh-CN" sz="2000" i="1" dirty="0" smtClean="0">
                <a:latin typeface="Times New Roman" pitchFamily="18" charset="0"/>
              </a:rPr>
              <a:t>y</a:t>
            </a:r>
            <a:r>
              <a:rPr lang="en-US" altLang="zh-CN" sz="2000" baseline="-25000" dirty="0" smtClean="0">
                <a:latin typeface="Times New Roman" pitchFamily="18" charset="0"/>
              </a:rPr>
              <a:t>1</a:t>
            </a:r>
            <a:r>
              <a:rPr lang="en-US" altLang="zh-CN" sz="2000" dirty="0" smtClean="0">
                <a:latin typeface="Times New Roman" pitchFamily="18" charset="0"/>
              </a:rPr>
              <a:t>,</a:t>
            </a:r>
            <a:r>
              <a:rPr lang="en-US" altLang="zh-CN" sz="2000" i="1" dirty="0" smtClean="0">
                <a:latin typeface="Times New Roman" pitchFamily="18" charset="0"/>
              </a:rPr>
              <a:t>y</a:t>
            </a:r>
            <a:r>
              <a:rPr lang="en-US" altLang="zh-CN" sz="2000" baseline="-25000" dirty="0" smtClean="0">
                <a:latin typeface="Times New Roman" pitchFamily="18" charset="0"/>
              </a:rPr>
              <a:t>2</a:t>
            </a:r>
            <a:r>
              <a:rPr lang="en-US" altLang="zh-CN" sz="2000" dirty="0" smtClean="0">
                <a:latin typeface="Times New Roman" pitchFamily="18" charset="0"/>
              </a:rPr>
              <a:t>,…,</a:t>
            </a:r>
            <a:r>
              <a:rPr lang="en-US" altLang="zh-CN" sz="2000" i="1" dirty="0" err="1" smtClean="0">
                <a:latin typeface="Times New Roman" pitchFamily="18" charset="0"/>
              </a:rPr>
              <a:t>y</a:t>
            </a:r>
            <a:r>
              <a:rPr lang="en-US" altLang="zh-CN" sz="2000" i="1" baseline="-25000" dirty="0" err="1" smtClean="0">
                <a:latin typeface="Times New Roman" pitchFamily="18" charset="0"/>
              </a:rPr>
              <a:t>t</a:t>
            </a:r>
            <a:r>
              <a:rPr lang="en-US" altLang="zh-CN" sz="2000" dirty="0" smtClean="0">
                <a:latin typeface="Times New Roman" pitchFamily="18" charset="0"/>
              </a:rPr>
              <a:t>)</a:t>
            </a:r>
            <a:r>
              <a:rPr lang="zh-CN" altLang="en-US" sz="2000" dirty="0" smtClean="0">
                <a:latin typeface="Times New Roman" pitchFamily="18" charset="0"/>
              </a:rPr>
              <a:t>，</a:t>
            </a:r>
            <a:r>
              <a:rPr lang="zh-CN" altLang="en-US" sz="2000" dirty="0" smtClean="0">
                <a:solidFill>
                  <a:srgbClr val="0000FF"/>
                </a:solidFill>
                <a:latin typeface="Times New Roman" pitchFamily="18" charset="0"/>
              </a:rPr>
              <a:t>模数</a:t>
            </a:r>
            <a:r>
              <a:rPr lang="en-US" altLang="zh-CN" sz="2000" i="1" dirty="0" smtClean="0">
                <a:solidFill>
                  <a:srgbClr val="0000FF"/>
                </a:solidFill>
                <a:latin typeface="Times New Roman" pitchFamily="18" charset="0"/>
              </a:rPr>
              <a:t>n</a:t>
            </a:r>
            <a:r>
              <a:rPr lang="zh-CN" altLang="en-US" sz="2000" dirty="0" smtClean="0">
                <a:solidFill>
                  <a:srgbClr val="0000FF"/>
                </a:solidFill>
                <a:latin typeface="Times New Roman" pitchFamily="18" charset="0"/>
              </a:rPr>
              <a:t>和向量</a:t>
            </a:r>
            <a:r>
              <a:rPr lang="en-US" altLang="zh-CN" sz="2000" i="1" dirty="0" smtClean="0">
                <a:solidFill>
                  <a:srgbClr val="0000FF"/>
                </a:solidFill>
                <a:latin typeface="Times New Roman" pitchFamily="18" charset="0"/>
              </a:rPr>
              <a:t>x</a:t>
            </a:r>
            <a:r>
              <a:rPr lang="en-US" altLang="zh-CN" sz="2000" dirty="0" smtClean="0">
                <a:solidFill>
                  <a:srgbClr val="0000FF"/>
                </a:solidFill>
                <a:latin typeface="Times New Roman" pitchFamily="18" charset="0"/>
              </a:rPr>
              <a:t>=(</a:t>
            </a:r>
            <a:r>
              <a:rPr lang="en-US" altLang="zh-CN" sz="2000" i="1" dirty="0" smtClean="0">
                <a:solidFill>
                  <a:srgbClr val="0000FF"/>
                </a:solidFill>
                <a:latin typeface="Times New Roman" pitchFamily="18" charset="0"/>
              </a:rPr>
              <a:t>y</a:t>
            </a:r>
            <a:r>
              <a:rPr lang="en-US" altLang="zh-CN" sz="2000" baseline="-25000" dirty="0" smtClean="0">
                <a:solidFill>
                  <a:srgbClr val="0000FF"/>
                </a:solidFill>
                <a:latin typeface="Times New Roman" pitchFamily="18" charset="0"/>
              </a:rPr>
              <a:t>1</a:t>
            </a:r>
            <a:r>
              <a:rPr lang="en-US" altLang="zh-CN" sz="2000" baseline="30000" dirty="0" smtClean="0">
                <a:solidFill>
                  <a:srgbClr val="0000FF"/>
                </a:solidFill>
                <a:latin typeface="Times New Roman" pitchFamily="18" charset="0"/>
              </a:rPr>
              <a:t>2</a:t>
            </a:r>
            <a:r>
              <a:rPr lang="en-US" altLang="zh-CN" sz="2000" dirty="0" smtClean="0">
                <a:solidFill>
                  <a:srgbClr val="0000FF"/>
                </a:solidFill>
                <a:latin typeface="Times New Roman" pitchFamily="18" charset="0"/>
              </a:rPr>
              <a:t>,</a:t>
            </a:r>
            <a:r>
              <a:rPr lang="en-US" altLang="zh-CN" sz="2000" i="1" dirty="0" smtClean="0">
                <a:solidFill>
                  <a:srgbClr val="0000FF"/>
                </a:solidFill>
                <a:latin typeface="Times New Roman" pitchFamily="18" charset="0"/>
              </a:rPr>
              <a:t>y</a:t>
            </a:r>
            <a:r>
              <a:rPr lang="en-US" altLang="zh-CN" sz="2000" baseline="-25000" dirty="0" smtClean="0">
                <a:solidFill>
                  <a:srgbClr val="0000FF"/>
                </a:solidFill>
                <a:latin typeface="Times New Roman" pitchFamily="18" charset="0"/>
              </a:rPr>
              <a:t>2</a:t>
            </a:r>
            <a:r>
              <a:rPr lang="en-US" altLang="zh-CN" sz="2000" baseline="30000" dirty="0" smtClean="0">
                <a:solidFill>
                  <a:srgbClr val="0000FF"/>
                </a:solidFill>
                <a:latin typeface="Times New Roman" pitchFamily="18" charset="0"/>
              </a:rPr>
              <a:t>2</a:t>
            </a:r>
            <a:r>
              <a:rPr lang="en-US" altLang="zh-CN" sz="2000" dirty="0" smtClean="0">
                <a:solidFill>
                  <a:srgbClr val="0000FF"/>
                </a:solidFill>
                <a:latin typeface="Times New Roman" pitchFamily="18" charset="0"/>
              </a:rPr>
              <a:t>,…,</a:t>
            </a:r>
            <a:r>
              <a:rPr lang="en-US" altLang="zh-CN" sz="2000" i="1" dirty="0" smtClean="0">
                <a:solidFill>
                  <a:srgbClr val="0000FF"/>
                </a:solidFill>
                <a:latin typeface="Times New Roman" pitchFamily="18" charset="0"/>
              </a:rPr>
              <a:t>y</a:t>
            </a:r>
            <a:r>
              <a:rPr lang="en-US" altLang="zh-CN" sz="2000" i="1" baseline="-25000" dirty="0" smtClean="0">
                <a:solidFill>
                  <a:srgbClr val="0000FF"/>
                </a:solidFill>
                <a:latin typeface="Times New Roman" pitchFamily="18" charset="0"/>
              </a:rPr>
              <a:t>t</a:t>
            </a:r>
            <a:r>
              <a:rPr lang="en-US" altLang="zh-CN" sz="2000" baseline="30000" dirty="0" smtClean="0">
                <a:solidFill>
                  <a:srgbClr val="0000FF"/>
                </a:solidFill>
                <a:latin typeface="Times New Roman" pitchFamily="18" charset="0"/>
              </a:rPr>
              <a:t>2</a:t>
            </a:r>
            <a:r>
              <a:rPr lang="en-US" altLang="zh-CN" sz="2000" dirty="0" smtClean="0">
                <a:solidFill>
                  <a:srgbClr val="0000FF"/>
                </a:solidFill>
                <a:latin typeface="Times New Roman" pitchFamily="18" charset="0"/>
              </a:rPr>
              <a:t>)</a:t>
            </a:r>
            <a:r>
              <a:rPr lang="zh-CN" altLang="en-US" sz="2000" dirty="0" smtClean="0">
                <a:solidFill>
                  <a:srgbClr val="0000FF"/>
                </a:solidFill>
                <a:latin typeface="Times New Roman" pitchFamily="18" charset="0"/>
              </a:rPr>
              <a:t>是公开的</a:t>
            </a:r>
            <a:r>
              <a:rPr lang="zh-CN" altLang="en-US" sz="2000" dirty="0" smtClean="0">
                <a:latin typeface="Times New Roman" pitchFamily="18" charset="0"/>
              </a:rPr>
              <a:t>，其中</a:t>
            </a:r>
            <a:r>
              <a:rPr lang="en-US" altLang="zh-CN" sz="2000" i="1" dirty="0" smtClean="0">
                <a:latin typeface="Times New Roman" pitchFamily="18" charset="0"/>
              </a:rPr>
              <a:t>n</a:t>
            </a:r>
            <a:r>
              <a:rPr lang="zh-CN" altLang="en-US" sz="2000" dirty="0" smtClean="0">
                <a:latin typeface="Times New Roman" pitchFamily="18" charset="0"/>
              </a:rPr>
              <a:t>仍是两个不相同的大素数的乘积。</a:t>
            </a:r>
          </a:p>
          <a:p>
            <a:pPr eaLnBrk="1" hangingPunct="1">
              <a:lnSpc>
                <a:spcPct val="110000"/>
              </a:lnSpc>
            </a:pPr>
            <a:r>
              <a:rPr lang="zh-CN" altLang="en-US" sz="2400" dirty="0" smtClean="0">
                <a:latin typeface="Times New Roman" pitchFamily="18" charset="0"/>
              </a:rPr>
              <a:t>协议如下： </a:t>
            </a:r>
          </a:p>
          <a:p>
            <a:pPr lvl="1" eaLnBrk="1" hangingPunct="1">
              <a:lnSpc>
                <a:spcPct val="110000"/>
              </a:lnSpc>
            </a:pPr>
            <a:r>
              <a:rPr lang="zh-CN" altLang="en-US" sz="2000" dirty="0" smtClean="0">
                <a:latin typeface="Times New Roman" pitchFamily="18" charset="0"/>
              </a:rPr>
              <a:t>① </a:t>
            </a:r>
            <a:r>
              <a:rPr lang="en-US" altLang="zh-CN" sz="2000" dirty="0" smtClean="0">
                <a:latin typeface="Times New Roman" pitchFamily="18" charset="0"/>
              </a:rPr>
              <a:t>P</a:t>
            </a:r>
            <a:r>
              <a:rPr lang="zh-CN" altLang="en-US" sz="2000" dirty="0" smtClean="0">
                <a:latin typeface="Times New Roman" pitchFamily="18" charset="0"/>
              </a:rPr>
              <a:t>随机选</a:t>
            </a:r>
            <a:r>
              <a:rPr lang="en-US" altLang="zh-CN" sz="2000" i="1" dirty="0" smtClean="0">
                <a:latin typeface="Times New Roman" pitchFamily="18" charset="0"/>
              </a:rPr>
              <a:t>r</a:t>
            </a:r>
            <a:r>
              <a:rPr lang="en-US" altLang="zh-CN" sz="2000" dirty="0" smtClean="0">
                <a:latin typeface="Times New Roman" pitchFamily="18" charset="0"/>
              </a:rPr>
              <a:t>(0&lt;</a:t>
            </a:r>
            <a:r>
              <a:rPr lang="en-US" altLang="zh-CN" sz="2000" i="1" dirty="0" smtClean="0">
                <a:latin typeface="Times New Roman" pitchFamily="18" charset="0"/>
              </a:rPr>
              <a:t>r</a:t>
            </a:r>
            <a:r>
              <a:rPr lang="en-US" altLang="zh-CN" sz="2000" dirty="0" smtClean="0">
                <a:latin typeface="Times New Roman" pitchFamily="18" charset="0"/>
              </a:rPr>
              <a:t>&lt;</a:t>
            </a:r>
            <a:r>
              <a:rPr lang="en-US" altLang="zh-CN" sz="2000" i="1" dirty="0" smtClean="0">
                <a:latin typeface="Times New Roman" pitchFamily="18" charset="0"/>
              </a:rPr>
              <a:t>n</a:t>
            </a:r>
            <a:r>
              <a:rPr lang="en-US" altLang="zh-CN" sz="2000" dirty="0" smtClean="0">
                <a:latin typeface="Times New Roman" pitchFamily="18" charset="0"/>
              </a:rPr>
              <a:t>)</a:t>
            </a:r>
            <a:r>
              <a:rPr lang="zh-CN" altLang="en-US" sz="2000" dirty="0" smtClean="0">
                <a:latin typeface="Times New Roman" pitchFamily="18" charset="0"/>
              </a:rPr>
              <a:t>，计算</a:t>
            </a:r>
            <a:r>
              <a:rPr lang="en-US" altLang="zh-CN" sz="2000" i="1" dirty="0" smtClean="0">
                <a:latin typeface="Times New Roman" pitchFamily="18" charset="0"/>
              </a:rPr>
              <a:t>a</a:t>
            </a:r>
            <a:r>
              <a:rPr lang="en-US" altLang="zh-CN" sz="2000" dirty="0" smtClean="0">
                <a:latin typeface="Times New Roman" pitchFamily="18" charset="0"/>
              </a:rPr>
              <a:t>≡</a:t>
            </a:r>
            <a:r>
              <a:rPr lang="en-US" altLang="zh-CN" sz="2000" i="1" dirty="0" smtClean="0">
                <a:latin typeface="Times New Roman" pitchFamily="18" charset="0"/>
              </a:rPr>
              <a:t>r</a:t>
            </a:r>
            <a:r>
              <a:rPr lang="en-US" altLang="zh-CN" sz="2000" baseline="30000" dirty="0" smtClean="0">
                <a:latin typeface="Times New Roman" pitchFamily="18" charset="0"/>
              </a:rPr>
              <a:t>2</a:t>
            </a:r>
            <a:r>
              <a:rPr lang="en-US" altLang="zh-CN" sz="2000" dirty="0" smtClean="0">
                <a:latin typeface="Times New Roman" pitchFamily="18" charset="0"/>
              </a:rPr>
              <a:t> mod </a:t>
            </a:r>
            <a:r>
              <a:rPr lang="en-US" altLang="zh-CN" sz="2000" i="1" dirty="0" smtClean="0">
                <a:latin typeface="Times New Roman" pitchFamily="18" charset="0"/>
              </a:rPr>
              <a:t>n</a:t>
            </a:r>
            <a:r>
              <a:rPr lang="zh-CN" altLang="en-US" sz="2000" dirty="0" smtClean="0">
                <a:latin typeface="Times New Roman" pitchFamily="18" charset="0"/>
              </a:rPr>
              <a:t>，将</a:t>
            </a:r>
            <a:r>
              <a:rPr lang="en-US" altLang="zh-CN" sz="2000" i="1" dirty="0" smtClean="0">
                <a:latin typeface="Times New Roman" pitchFamily="18" charset="0"/>
              </a:rPr>
              <a:t>a</a:t>
            </a:r>
            <a:r>
              <a:rPr lang="zh-CN" altLang="en-US" sz="2000" dirty="0" smtClean="0">
                <a:latin typeface="Times New Roman" pitchFamily="18" charset="0"/>
              </a:rPr>
              <a:t>发送给</a:t>
            </a:r>
            <a:r>
              <a:rPr lang="en-US" altLang="zh-CN" sz="2000" dirty="0" smtClean="0">
                <a:latin typeface="Times New Roman" pitchFamily="18" charset="0"/>
              </a:rPr>
              <a:t>V</a:t>
            </a:r>
            <a:r>
              <a:rPr lang="zh-CN" altLang="en-US" sz="2000" dirty="0" smtClean="0">
                <a:latin typeface="Times New Roman" pitchFamily="18" charset="0"/>
              </a:rPr>
              <a:t>。</a:t>
            </a:r>
          </a:p>
          <a:p>
            <a:pPr lvl="1" eaLnBrk="1" hangingPunct="1">
              <a:lnSpc>
                <a:spcPct val="110000"/>
              </a:lnSpc>
            </a:pPr>
            <a:r>
              <a:rPr lang="zh-CN" altLang="en-US" sz="2000" dirty="0" smtClean="0">
                <a:latin typeface="Times New Roman" pitchFamily="18" charset="0"/>
              </a:rPr>
              <a:t>② </a:t>
            </a:r>
            <a:r>
              <a:rPr lang="en-US" altLang="zh-CN" sz="2000" dirty="0" smtClean="0">
                <a:latin typeface="Times New Roman" pitchFamily="18" charset="0"/>
              </a:rPr>
              <a:t>V</a:t>
            </a:r>
            <a:r>
              <a:rPr lang="zh-CN" altLang="en-US" sz="2000" dirty="0" smtClean="0">
                <a:latin typeface="Times New Roman" pitchFamily="18" charset="0"/>
              </a:rPr>
              <a:t>随机选</a:t>
            </a:r>
            <a:r>
              <a:rPr lang="en-US" altLang="zh-CN" sz="2000" i="1" dirty="0" smtClean="0">
                <a:latin typeface="Times New Roman" pitchFamily="18" charset="0"/>
              </a:rPr>
              <a:t>e</a:t>
            </a:r>
            <a:r>
              <a:rPr lang="en-US" altLang="zh-CN" sz="2000" dirty="0" smtClean="0">
                <a:latin typeface="Times New Roman" pitchFamily="18" charset="0"/>
              </a:rPr>
              <a:t>=(</a:t>
            </a:r>
            <a:r>
              <a:rPr lang="en-US" altLang="zh-CN" sz="2000" i="1" dirty="0" smtClean="0">
                <a:latin typeface="Times New Roman" pitchFamily="18" charset="0"/>
              </a:rPr>
              <a:t>e</a:t>
            </a:r>
            <a:r>
              <a:rPr lang="en-US" altLang="zh-CN" sz="2000" baseline="-25000" dirty="0" smtClean="0">
                <a:latin typeface="Times New Roman" pitchFamily="18" charset="0"/>
              </a:rPr>
              <a:t>1</a:t>
            </a:r>
            <a:r>
              <a:rPr lang="en-US" altLang="zh-CN" sz="2000" dirty="0" smtClean="0">
                <a:latin typeface="Times New Roman" pitchFamily="18" charset="0"/>
              </a:rPr>
              <a:t>,</a:t>
            </a:r>
            <a:r>
              <a:rPr lang="en-US" altLang="zh-CN" sz="2000" i="1" dirty="0" smtClean="0">
                <a:latin typeface="Times New Roman" pitchFamily="18" charset="0"/>
              </a:rPr>
              <a:t>e</a:t>
            </a:r>
            <a:r>
              <a:rPr lang="en-US" altLang="zh-CN" sz="2000" baseline="-25000" dirty="0" smtClean="0">
                <a:latin typeface="Times New Roman" pitchFamily="18" charset="0"/>
              </a:rPr>
              <a:t>2</a:t>
            </a:r>
            <a:r>
              <a:rPr lang="en-US" altLang="zh-CN" sz="2000" dirty="0" smtClean="0">
                <a:latin typeface="Times New Roman" pitchFamily="18" charset="0"/>
              </a:rPr>
              <a:t>,…,</a:t>
            </a:r>
            <a:r>
              <a:rPr lang="en-US" altLang="zh-CN" sz="2000" i="1" dirty="0" smtClean="0">
                <a:latin typeface="Times New Roman" pitchFamily="18" charset="0"/>
              </a:rPr>
              <a:t>e</a:t>
            </a:r>
            <a:r>
              <a:rPr lang="en-US" altLang="zh-CN" sz="2000" i="1" baseline="-25000" dirty="0" smtClean="0">
                <a:latin typeface="Times New Roman" pitchFamily="18" charset="0"/>
              </a:rPr>
              <a:t>t</a:t>
            </a:r>
            <a:r>
              <a:rPr lang="en-US" altLang="zh-CN" sz="2000" dirty="0" smtClean="0">
                <a:latin typeface="Times New Roman" pitchFamily="18" charset="0"/>
              </a:rPr>
              <a:t>)</a:t>
            </a:r>
            <a:r>
              <a:rPr lang="zh-CN" altLang="en-US" sz="2000" dirty="0" smtClean="0">
                <a:latin typeface="Times New Roman" pitchFamily="18" charset="0"/>
              </a:rPr>
              <a:t>，其中</a:t>
            </a:r>
            <a:r>
              <a:rPr lang="en-US" altLang="zh-CN" sz="2000" i="1" dirty="0" err="1" smtClean="0">
                <a:latin typeface="Times New Roman" pitchFamily="18" charset="0"/>
              </a:rPr>
              <a:t>e</a:t>
            </a:r>
            <a:r>
              <a:rPr lang="en-US" altLang="zh-CN" sz="2000" i="1" baseline="-25000" dirty="0" err="1" smtClean="0">
                <a:latin typeface="Times New Roman" pitchFamily="18" charset="0"/>
              </a:rPr>
              <a:t>i</a:t>
            </a:r>
            <a:r>
              <a:rPr lang="en-US" altLang="zh-CN" sz="2000" dirty="0" smtClean="0">
                <a:latin typeface="Times New Roman" pitchFamily="18" charset="0"/>
                <a:sym typeface="Symbol" pitchFamily="18" charset="2"/>
              </a:rPr>
              <a:t></a:t>
            </a:r>
            <a:r>
              <a:rPr lang="en-US" altLang="zh-CN" sz="2000" dirty="0" smtClean="0">
                <a:latin typeface="Times New Roman" pitchFamily="18" charset="0"/>
              </a:rPr>
              <a:t>{0,1}(</a:t>
            </a:r>
            <a:r>
              <a:rPr lang="en-US" altLang="zh-CN" sz="2000" i="1" dirty="0" err="1" smtClean="0">
                <a:latin typeface="Times New Roman" pitchFamily="18" charset="0"/>
              </a:rPr>
              <a:t>i</a:t>
            </a:r>
            <a:r>
              <a:rPr lang="en-US" altLang="zh-CN" sz="2000" dirty="0" smtClean="0">
                <a:latin typeface="Times New Roman" pitchFamily="18" charset="0"/>
              </a:rPr>
              <a:t>=1,2,…,</a:t>
            </a:r>
            <a:r>
              <a:rPr lang="en-US" altLang="zh-CN" sz="2000" i="1" dirty="0" smtClean="0">
                <a:latin typeface="Times New Roman" pitchFamily="18" charset="0"/>
              </a:rPr>
              <a:t>t</a:t>
            </a:r>
            <a:r>
              <a:rPr lang="en-US" altLang="zh-CN" sz="2000" dirty="0" smtClean="0">
                <a:latin typeface="Times New Roman" pitchFamily="18" charset="0"/>
              </a:rPr>
              <a:t>)</a:t>
            </a:r>
            <a:r>
              <a:rPr lang="zh-CN" altLang="en-US" sz="2000" dirty="0" smtClean="0">
                <a:latin typeface="Times New Roman" pitchFamily="18" charset="0"/>
              </a:rPr>
              <a:t>，将</a:t>
            </a:r>
            <a:r>
              <a:rPr lang="en-US" altLang="zh-CN" sz="2000" i="1" dirty="0" smtClean="0">
                <a:latin typeface="Times New Roman" pitchFamily="18" charset="0"/>
              </a:rPr>
              <a:t>e</a:t>
            </a:r>
            <a:r>
              <a:rPr lang="zh-CN" altLang="en-US" sz="2000" dirty="0" smtClean="0">
                <a:latin typeface="Times New Roman" pitchFamily="18" charset="0"/>
              </a:rPr>
              <a:t>发送给</a:t>
            </a:r>
            <a:r>
              <a:rPr lang="en-US" altLang="zh-CN" sz="2000" dirty="0" smtClean="0">
                <a:latin typeface="Times New Roman" pitchFamily="18" charset="0"/>
              </a:rPr>
              <a:t>P</a:t>
            </a:r>
            <a:r>
              <a:rPr lang="zh-CN" altLang="en-US" sz="2000" dirty="0" smtClean="0">
                <a:latin typeface="Times New Roman" pitchFamily="18" charset="0"/>
              </a:rPr>
              <a:t>。</a:t>
            </a:r>
          </a:p>
          <a:p>
            <a:pPr lvl="1" eaLnBrk="1" hangingPunct="1">
              <a:lnSpc>
                <a:spcPct val="110000"/>
              </a:lnSpc>
            </a:pPr>
            <a:r>
              <a:rPr lang="zh-CN" altLang="en-US" sz="2000" dirty="0" smtClean="0">
                <a:latin typeface="Times New Roman" pitchFamily="18" charset="0"/>
              </a:rPr>
              <a:t>③ </a:t>
            </a:r>
            <a:r>
              <a:rPr lang="en-US" altLang="zh-CN" sz="2000" dirty="0" smtClean="0">
                <a:latin typeface="Times New Roman" pitchFamily="18" charset="0"/>
              </a:rPr>
              <a:t>P</a:t>
            </a:r>
            <a:r>
              <a:rPr lang="zh-CN" altLang="en-US" sz="2000" dirty="0" smtClean="0">
                <a:latin typeface="Times New Roman" pitchFamily="18" charset="0"/>
              </a:rPr>
              <a:t>计算</a:t>
            </a:r>
            <a:r>
              <a:rPr lang="en-US" altLang="zh-CN" sz="2000" i="1" dirty="0" err="1" smtClean="0">
                <a:latin typeface="Times New Roman" pitchFamily="18" charset="0"/>
              </a:rPr>
              <a:t>b</a:t>
            </a:r>
            <a:r>
              <a:rPr lang="en-US" altLang="zh-CN" sz="2000" dirty="0" err="1" smtClean="0">
                <a:latin typeface="Times New Roman" pitchFamily="18" charset="0"/>
              </a:rPr>
              <a:t>≡</a:t>
            </a:r>
            <a:r>
              <a:rPr lang="en-US" altLang="zh-CN" sz="2000" i="1" dirty="0" err="1" smtClean="0">
                <a:latin typeface="Times New Roman" pitchFamily="18" charset="0"/>
              </a:rPr>
              <a:t>r</a:t>
            </a:r>
            <a:r>
              <a:rPr lang="en-US" altLang="zh-CN" sz="2000" i="1" dirty="0" smtClean="0">
                <a:latin typeface="Times New Roman" pitchFamily="18" charset="0"/>
              </a:rPr>
              <a:t>                  </a:t>
            </a:r>
            <a:r>
              <a:rPr lang="en-US" altLang="zh-CN" sz="2000" dirty="0" smtClean="0">
                <a:latin typeface="Times New Roman" pitchFamily="18" charset="0"/>
              </a:rPr>
              <a:t>mod </a:t>
            </a:r>
            <a:r>
              <a:rPr lang="en-US" altLang="zh-CN" sz="2000" i="1" dirty="0" smtClean="0">
                <a:latin typeface="Times New Roman" pitchFamily="18" charset="0"/>
              </a:rPr>
              <a:t>n</a:t>
            </a:r>
            <a:r>
              <a:rPr lang="zh-CN" altLang="en-US" sz="2000" dirty="0" smtClean="0">
                <a:latin typeface="Times New Roman" pitchFamily="18" charset="0"/>
              </a:rPr>
              <a:t>，将</a:t>
            </a:r>
            <a:r>
              <a:rPr lang="en-US" altLang="zh-CN" sz="2000" i="1" dirty="0" smtClean="0">
                <a:latin typeface="Times New Roman" pitchFamily="18" charset="0"/>
              </a:rPr>
              <a:t>b</a:t>
            </a:r>
            <a:r>
              <a:rPr lang="zh-CN" altLang="en-US" sz="2000" dirty="0" smtClean="0">
                <a:latin typeface="Times New Roman" pitchFamily="18" charset="0"/>
              </a:rPr>
              <a:t>发送给</a:t>
            </a:r>
            <a:r>
              <a:rPr lang="en-US" altLang="zh-CN" sz="2000" dirty="0" smtClean="0">
                <a:latin typeface="Times New Roman" pitchFamily="18" charset="0"/>
              </a:rPr>
              <a:t>V</a:t>
            </a:r>
            <a:r>
              <a:rPr lang="zh-CN" altLang="en-US" sz="2000" dirty="0" smtClean="0">
                <a:latin typeface="Times New Roman" pitchFamily="18" charset="0"/>
              </a:rPr>
              <a:t>。</a:t>
            </a:r>
          </a:p>
          <a:p>
            <a:pPr lvl="1" eaLnBrk="1" hangingPunct="1">
              <a:lnSpc>
                <a:spcPct val="110000"/>
              </a:lnSpc>
            </a:pPr>
            <a:r>
              <a:rPr lang="zh-CN" altLang="en-US" sz="2000" dirty="0" smtClean="0">
                <a:latin typeface="Times New Roman" pitchFamily="18" charset="0"/>
              </a:rPr>
              <a:t>④ 若</a:t>
            </a:r>
            <a:r>
              <a:rPr lang="en-US" altLang="zh-CN" sz="2000" i="1" dirty="0" smtClean="0">
                <a:latin typeface="Times New Roman" pitchFamily="18" charset="0"/>
              </a:rPr>
              <a:t>b</a:t>
            </a:r>
            <a:r>
              <a:rPr lang="en-US" altLang="zh-CN" sz="2000" baseline="30000" dirty="0" smtClean="0">
                <a:latin typeface="Times New Roman" pitchFamily="18" charset="0"/>
              </a:rPr>
              <a:t>2</a:t>
            </a:r>
            <a:r>
              <a:rPr lang="en-US" altLang="zh-CN" sz="2000" dirty="0" smtClean="0">
                <a:latin typeface="黑体" pitchFamily="2" charset="-122"/>
              </a:rPr>
              <a:t>≠</a:t>
            </a:r>
            <a:r>
              <a:rPr lang="en-US" altLang="zh-CN" sz="2000" i="1" dirty="0" smtClean="0">
                <a:latin typeface="Times New Roman" pitchFamily="18" charset="0"/>
              </a:rPr>
              <a:t>a                  </a:t>
            </a:r>
            <a:r>
              <a:rPr lang="en-US" altLang="zh-CN" sz="2000" dirty="0" smtClean="0">
                <a:latin typeface="Times New Roman" pitchFamily="18" charset="0"/>
              </a:rPr>
              <a:t>mod </a:t>
            </a:r>
            <a:r>
              <a:rPr lang="en-US" altLang="zh-CN" sz="2000" i="1" dirty="0" smtClean="0">
                <a:latin typeface="Times New Roman" pitchFamily="18" charset="0"/>
              </a:rPr>
              <a:t>n</a:t>
            </a:r>
            <a:r>
              <a:rPr lang="zh-CN" altLang="en-US" sz="2000" dirty="0" smtClean="0">
                <a:latin typeface="Times New Roman" pitchFamily="18" charset="0"/>
              </a:rPr>
              <a:t>，</a:t>
            </a:r>
            <a:r>
              <a:rPr lang="en-US" altLang="zh-CN" sz="2000" dirty="0" smtClean="0">
                <a:latin typeface="Times New Roman" pitchFamily="18" charset="0"/>
              </a:rPr>
              <a:t>V</a:t>
            </a:r>
            <a:r>
              <a:rPr lang="zh-CN" altLang="en-US" sz="2000" dirty="0" smtClean="0">
                <a:latin typeface="Times New Roman" pitchFamily="18" charset="0"/>
              </a:rPr>
              <a:t>拒绝</a:t>
            </a:r>
            <a:r>
              <a:rPr lang="en-US" altLang="zh-CN" sz="2000" dirty="0" smtClean="0">
                <a:latin typeface="Times New Roman" pitchFamily="18" charset="0"/>
              </a:rPr>
              <a:t>P</a:t>
            </a:r>
            <a:r>
              <a:rPr lang="zh-CN" altLang="en-US" sz="2000" dirty="0" smtClean="0">
                <a:latin typeface="Times New Roman" pitchFamily="18" charset="0"/>
              </a:rPr>
              <a:t>的证明，协议停止。</a:t>
            </a:r>
          </a:p>
          <a:p>
            <a:pPr lvl="1" eaLnBrk="1" hangingPunct="1">
              <a:lnSpc>
                <a:spcPct val="110000"/>
              </a:lnSpc>
            </a:pPr>
            <a:r>
              <a:rPr lang="zh-CN" altLang="en-US" sz="2000" dirty="0" smtClean="0">
                <a:latin typeface="Times New Roman" pitchFamily="18" charset="0"/>
              </a:rPr>
              <a:t>⑤ </a:t>
            </a:r>
            <a:r>
              <a:rPr lang="en-US" altLang="zh-CN" sz="2000" dirty="0" smtClean="0">
                <a:latin typeface="Times New Roman" pitchFamily="18" charset="0"/>
              </a:rPr>
              <a:t>P</a:t>
            </a:r>
            <a:r>
              <a:rPr lang="zh-CN" altLang="en-US" sz="2000" dirty="0" smtClean="0">
                <a:latin typeface="Times New Roman" pitchFamily="18" charset="0"/>
              </a:rPr>
              <a:t>和</a:t>
            </a:r>
            <a:r>
              <a:rPr lang="en-US" altLang="zh-CN" sz="2000" dirty="0" smtClean="0">
                <a:latin typeface="Times New Roman" pitchFamily="18" charset="0"/>
              </a:rPr>
              <a:t>V</a:t>
            </a:r>
            <a:r>
              <a:rPr lang="zh-CN" altLang="en-US" sz="2000" dirty="0" smtClean="0">
                <a:latin typeface="Times New Roman" pitchFamily="18" charset="0"/>
              </a:rPr>
              <a:t>重复以上过程</a:t>
            </a:r>
            <a:r>
              <a:rPr lang="en-US" altLang="zh-CN" sz="2000" dirty="0" smtClean="0">
                <a:latin typeface="Times New Roman" pitchFamily="18" charset="0"/>
              </a:rPr>
              <a:t>k</a:t>
            </a:r>
            <a:r>
              <a:rPr lang="zh-CN" altLang="en-US" sz="2000" dirty="0" smtClean="0">
                <a:latin typeface="Times New Roman" pitchFamily="18" charset="0"/>
              </a:rPr>
              <a:t>次。</a:t>
            </a:r>
          </a:p>
        </p:txBody>
      </p:sp>
      <p:graphicFrame>
        <p:nvGraphicFramePr>
          <p:cNvPr id="1019906" name="Object 4"/>
          <p:cNvGraphicFramePr>
            <a:graphicFrameLocks noChangeAspect="1"/>
          </p:cNvGraphicFramePr>
          <p:nvPr/>
        </p:nvGraphicFramePr>
        <p:xfrm>
          <a:off x="2590800" y="4572000"/>
          <a:ext cx="990600" cy="519113"/>
        </p:xfrm>
        <a:graphic>
          <a:graphicData uri="http://schemas.openxmlformats.org/presentationml/2006/ole">
            <p:oleObj spid="_x0000_s1019954" name="公式" r:id="rId3" imgW="558558" imgH="291973" progId="Equation.3">
              <p:embed/>
            </p:oleObj>
          </a:graphicData>
        </a:graphic>
      </p:graphicFrame>
      <p:graphicFrame>
        <p:nvGraphicFramePr>
          <p:cNvPr id="1019907" name="Object 6"/>
          <p:cNvGraphicFramePr>
            <a:graphicFrameLocks noChangeAspect="1"/>
          </p:cNvGraphicFramePr>
          <p:nvPr/>
        </p:nvGraphicFramePr>
        <p:xfrm>
          <a:off x="2438400" y="5019675"/>
          <a:ext cx="990600" cy="542925"/>
        </p:xfrm>
        <a:graphic>
          <a:graphicData uri="http://schemas.openxmlformats.org/presentationml/2006/ole">
            <p:oleObj spid="_x0000_s1019955" name="公式" r:id="rId4" imgW="533169" imgH="291973" progId="Equation.3">
              <p:embed/>
            </p:oleObj>
          </a:graphicData>
        </a:graphic>
      </p:graphicFrame>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7.5.4 Fiat-Shamir</a:t>
            </a:r>
            <a:r>
              <a:rPr lang="zh-CN" altLang="en-US" dirty="0" smtClean="0"/>
              <a:t>身份识别方案 </a:t>
            </a:r>
            <a:endParaRPr lang="zh-CN" altLang="en-US" dirty="0"/>
          </a:p>
        </p:txBody>
      </p:sp>
      <p:sp>
        <p:nvSpPr>
          <p:cNvPr id="4" name="灯片编号占位符 3"/>
          <p:cNvSpPr>
            <a:spLocks noGrp="1"/>
          </p:cNvSpPr>
          <p:nvPr>
            <p:ph type="sldNum" sz="quarter" idx="12"/>
          </p:nvPr>
        </p:nvSpPr>
        <p:spPr>
          <a:xfrm>
            <a:off x="7391400" y="6477000"/>
            <a:ext cx="1295400" cy="304800"/>
          </a:xfrm>
        </p:spPr>
        <p:txBody>
          <a:bodyPr/>
          <a:lstStyle/>
          <a:p>
            <a:pPr>
              <a:defRPr/>
            </a:pPr>
            <a:fld id="{896E1043-1F2A-4C9B-855A-0B3264F68AF7}" type="slidenum">
              <a:rPr lang="en-US" altLang="zh-CN" smtClean="0"/>
              <a:pPr>
                <a:defRPr/>
              </a:pPr>
              <a:t>64</a:t>
            </a:fld>
            <a:r>
              <a:rPr lang="en-US" altLang="zh-CN" dirty="0" smtClean="0"/>
              <a:t>/</a:t>
            </a:r>
            <a:endParaRPr lang="en-US" altLang="zh-CN" dirty="0"/>
          </a:p>
        </p:txBody>
      </p:sp>
      <p:sp>
        <p:nvSpPr>
          <p:cNvPr id="5" name="标题 1"/>
          <p:cNvSpPr txBox="1">
            <a:spLocks/>
          </p:cNvSpPr>
          <p:nvPr/>
        </p:nvSpPr>
        <p:spPr bwMode="auto">
          <a:xfrm>
            <a:off x="533400" y="0"/>
            <a:ext cx="7696200" cy="304800"/>
          </a:xfrm>
          <a:prstGeom prst="rect">
            <a:avLst/>
          </a:prstGeom>
          <a:solidFill>
            <a:schemeClr val="accent5"/>
          </a:solidFill>
          <a:ln w="9525">
            <a:noFill/>
            <a:miter lim="800000"/>
            <a:headEnd/>
            <a:tailEnd/>
          </a:ln>
        </p:spPr>
        <p:txBody>
          <a:bodyPr vert="horz" wrap="square" lIns="91440" tIns="45720" rIns="91440" bIns="45720" numCol="1" anchor="b" anchorCtr="0" compatLnSpc="1">
            <a:prstTxWarp prst="textNoShape">
              <a:avLst/>
            </a:prstTxWarp>
          </a:bodyPr>
          <a:lstStyle/>
          <a:p>
            <a:pPr algn="l" eaLnBrk="0" hangingPunct="0">
              <a:defRPr/>
            </a:pPr>
            <a:r>
              <a:rPr lang="zh-CN" altLang="en-US" sz="1800" kern="0" dirty="0" smtClean="0">
                <a:solidFill>
                  <a:srgbClr val="004C00"/>
                </a:solidFill>
                <a:effectLst>
                  <a:outerShdw blurRad="38100" dist="38100" dir="2700000" algn="tl">
                    <a:srgbClr val="000000">
                      <a:alpha val="43137"/>
                    </a:srgbClr>
                  </a:outerShdw>
                </a:effectLst>
                <a:latin typeface="+mj-lt"/>
                <a:ea typeface="+mj-ea"/>
                <a:cs typeface="+mj-cs"/>
              </a:rPr>
              <a:t>第七章 密码协议：</a:t>
            </a:r>
            <a:r>
              <a:rPr lang="en-US" altLang="zh-CN" sz="1800" kern="0" dirty="0" smtClean="0">
                <a:solidFill>
                  <a:srgbClr val="004C00"/>
                </a:solidFill>
                <a:effectLst>
                  <a:outerShdw blurRad="38100" dist="38100" dir="2700000" algn="tl">
                    <a:srgbClr val="000000">
                      <a:alpha val="43137"/>
                    </a:srgbClr>
                  </a:outerShdw>
                </a:effectLst>
                <a:latin typeface="+mj-lt"/>
                <a:ea typeface="+mj-ea"/>
                <a:cs typeface="+mj-cs"/>
              </a:rPr>
              <a:t>7.5 </a:t>
            </a:r>
            <a:r>
              <a:rPr lang="zh-CN" altLang="en-US" sz="1800" kern="0" dirty="0" smtClean="0">
                <a:solidFill>
                  <a:srgbClr val="004C00"/>
                </a:solidFill>
                <a:effectLst>
                  <a:outerShdw blurRad="38100" dist="38100" dir="2700000" algn="tl">
                    <a:srgbClr val="000000">
                      <a:alpha val="43137"/>
                    </a:srgbClr>
                  </a:outerShdw>
                </a:effectLst>
                <a:latin typeface="+mj-lt"/>
                <a:ea typeface="+mj-ea"/>
                <a:cs typeface="+mj-cs"/>
              </a:rPr>
              <a:t>身份识别技术</a:t>
            </a:r>
          </a:p>
        </p:txBody>
      </p:sp>
      <p:sp>
        <p:nvSpPr>
          <p:cNvPr id="8" name="内容占位符 7"/>
          <p:cNvSpPr>
            <a:spLocks noGrp="1"/>
          </p:cNvSpPr>
          <p:nvPr>
            <p:ph idx="1"/>
          </p:nvPr>
        </p:nvSpPr>
        <p:spPr>
          <a:xfrm>
            <a:off x="457200" y="990600"/>
            <a:ext cx="8534400" cy="5486400"/>
          </a:xfrm>
        </p:spPr>
        <p:txBody>
          <a:bodyPr/>
          <a:lstStyle/>
          <a:p>
            <a:pPr eaLnBrk="1" hangingPunct="1">
              <a:lnSpc>
                <a:spcPct val="110000"/>
              </a:lnSpc>
              <a:spcBef>
                <a:spcPts val="600"/>
              </a:spcBef>
            </a:pPr>
            <a:r>
              <a:rPr lang="en-US" altLang="zh-CN" sz="2400" dirty="0" smtClean="0">
                <a:latin typeface="Times New Roman" pitchFamily="18" charset="0"/>
              </a:rPr>
              <a:t>2. </a:t>
            </a:r>
            <a:r>
              <a:rPr lang="zh-CN" altLang="en-US" sz="2400" dirty="0" smtClean="0">
                <a:latin typeface="Times New Roman" pitchFamily="18" charset="0"/>
              </a:rPr>
              <a:t>协议的完备性、正确性和安全性</a:t>
            </a:r>
          </a:p>
          <a:p>
            <a:pPr eaLnBrk="1" hangingPunct="1">
              <a:lnSpc>
                <a:spcPct val="110000"/>
              </a:lnSpc>
              <a:spcBef>
                <a:spcPts val="600"/>
              </a:spcBef>
            </a:pPr>
            <a:r>
              <a:rPr lang="en-US" altLang="zh-CN" sz="2400" dirty="0" smtClean="0">
                <a:latin typeface="Times New Roman" pitchFamily="18" charset="0"/>
              </a:rPr>
              <a:t>(1) </a:t>
            </a:r>
            <a:r>
              <a:rPr lang="zh-CN" altLang="en-US" sz="2400" dirty="0" smtClean="0">
                <a:latin typeface="Times New Roman" pitchFamily="18" charset="0"/>
              </a:rPr>
              <a:t>完备性</a:t>
            </a:r>
          </a:p>
          <a:p>
            <a:pPr lvl="1" eaLnBrk="1" hangingPunct="1">
              <a:lnSpc>
                <a:spcPct val="110000"/>
              </a:lnSpc>
              <a:spcBef>
                <a:spcPts val="600"/>
              </a:spcBef>
            </a:pPr>
            <a:r>
              <a:rPr lang="zh-CN" altLang="en-US" sz="2000" dirty="0" smtClean="0">
                <a:latin typeface="Times New Roman" pitchFamily="18" charset="0"/>
              </a:rPr>
              <a:t>若</a:t>
            </a:r>
            <a:r>
              <a:rPr lang="en-US" altLang="zh-CN" sz="2000" dirty="0" smtClean="0">
                <a:latin typeface="Times New Roman" pitchFamily="18" charset="0"/>
              </a:rPr>
              <a:t>P</a:t>
            </a:r>
            <a:r>
              <a:rPr lang="zh-CN" altLang="en-US" sz="2000" dirty="0" smtClean="0">
                <a:latin typeface="Times New Roman" pitchFamily="18" charset="0"/>
              </a:rPr>
              <a:t>和</a:t>
            </a:r>
            <a:r>
              <a:rPr lang="en-US" altLang="zh-CN" sz="2000" dirty="0" smtClean="0">
                <a:latin typeface="Times New Roman" pitchFamily="18" charset="0"/>
              </a:rPr>
              <a:t>V</a:t>
            </a:r>
            <a:r>
              <a:rPr lang="zh-CN" altLang="en-US" sz="2000" dirty="0" smtClean="0">
                <a:latin typeface="Times New Roman" pitchFamily="18" charset="0"/>
              </a:rPr>
              <a:t>遵守协议，则</a:t>
            </a:r>
            <a:r>
              <a:rPr lang="en-US" altLang="zh-CN" sz="2000" dirty="0" smtClean="0">
                <a:latin typeface="Times New Roman" pitchFamily="18" charset="0"/>
              </a:rPr>
              <a:t>V</a:t>
            </a:r>
            <a:r>
              <a:rPr lang="zh-CN" altLang="en-US" sz="2000" dirty="0" smtClean="0">
                <a:latin typeface="Times New Roman" pitchFamily="18" charset="0"/>
              </a:rPr>
              <a:t>接受</a:t>
            </a:r>
            <a:r>
              <a:rPr lang="en-US" altLang="zh-CN" sz="2000" dirty="0" smtClean="0">
                <a:latin typeface="Times New Roman" pitchFamily="18" charset="0"/>
              </a:rPr>
              <a:t>P</a:t>
            </a:r>
            <a:r>
              <a:rPr lang="zh-CN" altLang="en-US" sz="2000" dirty="0" smtClean="0">
                <a:latin typeface="Times New Roman" pitchFamily="18" charset="0"/>
              </a:rPr>
              <a:t>的证明。</a:t>
            </a:r>
          </a:p>
          <a:p>
            <a:pPr eaLnBrk="1" hangingPunct="1">
              <a:lnSpc>
                <a:spcPct val="110000"/>
              </a:lnSpc>
              <a:spcBef>
                <a:spcPts val="600"/>
              </a:spcBef>
            </a:pPr>
            <a:r>
              <a:rPr lang="en-US" altLang="zh-CN" sz="2400" dirty="0" smtClean="0">
                <a:latin typeface="Times New Roman" pitchFamily="18" charset="0"/>
              </a:rPr>
              <a:t>(2) </a:t>
            </a:r>
            <a:r>
              <a:rPr lang="zh-CN" altLang="en-US" sz="2400" dirty="0" smtClean="0">
                <a:latin typeface="Times New Roman" pitchFamily="18" charset="0"/>
              </a:rPr>
              <a:t>正确性</a:t>
            </a:r>
          </a:p>
          <a:p>
            <a:pPr lvl="1" eaLnBrk="1" hangingPunct="1">
              <a:lnSpc>
                <a:spcPct val="110000"/>
              </a:lnSpc>
              <a:spcBef>
                <a:spcPts val="600"/>
              </a:spcBef>
            </a:pPr>
            <a:r>
              <a:rPr lang="zh-CN" altLang="en-US" sz="2000" dirty="0" smtClean="0">
                <a:latin typeface="Times New Roman" pitchFamily="18" charset="0"/>
              </a:rPr>
              <a:t>如果假冒者</a:t>
            </a:r>
            <a:r>
              <a:rPr lang="en-US" altLang="zh-CN" sz="2000" dirty="0" smtClean="0">
                <a:latin typeface="Times New Roman" pitchFamily="18" charset="0"/>
              </a:rPr>
              <a:t>E</a:t>
            </a:r>
            <a:r>
              <a:rPr lang="zh-CN" altLang="en-US" sz="2000" dirty="0" smtClean="0">
                <a:latin typeface="Times New Roman" pitchFamily="18" charset="0"/>
              </a:rPr>
              <a:t>欺骗</a:t>
            </a:r>
            <a:r>
              <a:rPr lang="en-US" altLang="zh-CN" sz="2000" dirty="0" smtClean="0">
                <a:latin typeface="Times New Roman" pitchFamily="18" charset="0"/>
              </a:rPr>
              <a:t>V</a:t>
            </a:r>
            <a:r>
              <a:rPr lang="zh-CN" altLang="en-US" sz="2000" dirty="0" smtClean="0">
                <a:latin typeface="Times New Roman" pitchFamily="18" charset="0"/>
              </a:rPr>
              <a:t>成功的概率大于</a:t>
            </a:r>
            <a:r>
              <a:rPr lang="en-US" altLang="zh-CN" sz="2000" dirty="0" smtClean="0">
                <a:latin typeface="Times New Roman" pitchFamily="18" charset="0"/>
              </a:rPr>
              <a:t>2</a:t>
            </a:r>
            <a:r>
              <a:rPr lang="en-US" altLang="zh-CN" sz="2000" baseline="30000" dirty="0" smtClean="0">
                <a:latin typeface="Times New Roman" pitchFamily="18" charset="0"/>
              </a:rPr>
              <a:t>-</a:t>
            </a:r>
            <a:r>
              <a:rPr lang="en-US" altLang="zh-CN" sz="2000" i="1" baseline="30000" dirty="0" smtClean="0">
                <a:latin typeface="Times New Roman" pitchFamily="18" charset="0"/>
              </a:rPr>
              <a:t>kt</a:t>
            </a:r>
            <a:r>
              <a:rPr lang="zh-CN" altLang="en-US" sz="2000" dirty="0" smtClean="0">
                <a:latin typeface="Times New Roman" pitchFamily="18" charset="0"/>
              </a:rPr>
              <a:t>，意味着</a:t>
            </a:r>
            <a:r>
              <a:rPr lang="en-US" altLang="zh-CN" sz="2000" i="1" dirty="0" smtClean="0">
                <a:latin typeface="Times New Roman" pitchFamily="18" charset="0"/>
              </a:rPr>
              <a:t>E</a:t>
            </a:r>
            <a:r>
              <a:rPr lang="zh-CN" altLang="en-US" sz="2000" dirty="0" smtClean="0">
                <a:latin typeface="Times New Roman" pitchFamily="18" charset="0"/>
              </a:rPr>
              <a:t>知道一个向量</a:t>
            </a:r>
            <a:r>
              <a:rPr lang="en-US" altLang="zh-CN" sz="2000" i="1" dirty="0" smtClean="0">
                <a:latin typeface="Times New Roman" pitchFamily="18" charset="0"/>
              </a:rPr>
              <a:t>A</a:t>
            </a:r>
            <a:r>
              <a:rPr lang="en-US" altLang="zh-CN" sz="2000" dirty="0" smtClean="0">
                <a:latin typeface="Times New Roman" pitchFamily="18" charset="0"/>
              </a:rPr>
              <a:t>=(</a:t>
            </a:r>
            <a:r>
              <a:rPr lang="en-US" altLang="zh-CN" sz="2000" i="1" dirty="0" smtClean="0">
                <a:latin typeface="Times New Roman" pitchFamily="18" charset="0"/>
              </a:rPr>
              <a:t>a</a:t>
            </a:r>
            <a:r>
              <a:rPr lang="en-US" altLang="zh-CN" sz="2000" baseline="-25000" dirty="0" smtClean="0">
                <a:latin typeface="Times New Roman" pitchFamily="18" charset="0"/>
              </a:rPr>
              <a:t>1</a:t>
            </a:r>
            <a:r>
              <a:rPr lang="en-US" altLang="zh-CN" sz="2000" dirty="0" smtClean="0">
                <a:latin typeface="Times New Roman" pitchFamily="18" charset="0"/>
              </a:rPr>
              <a:t>,</a:t>
            </a:r>
            <a:r>
              <a:rPr lang="en-US" altLang="zh-CN" sz="2000" i="1" dirty="0" smtClean="0">
                <a:latin typeface="Times New Roman" pitchFamily="18" charset="0"/>
              </a:rPr>
              <a:t>a</a:t>
            </a:r>
            <a:r>
              <a:rPr lang="en-US" altLang="zh-CN" sz="2000" baseline="-25000" dirty="0" smtClean="0">
                <a:latin typeface="Times New Roman" pitchFamily="18" charset="0"/>
              </a:rPr>
              <a:t>2</a:t>
            </a:r>
            <a:r>
              <a:rPr lang="en-US" altLang="zh-CN" sz="2000" dirty="0" smtClean="0">
                <a:latin typeface="Times New Roman" pitchFamily="18" charset="0"/>
              </a:rPr>
              <a:t>,…,</a:t>
            </a:r>
            <a:r>
              <a:rPr lang="en-US" altLang="zh-CN" sz="2000" i="1" dirty="0" err="1" smtClean="0">
                <a:latin typeface="Times New Roman" pitchFamily="18" charset="0"/>
              </a:rPr>
              <a:t>a</a:t>
            </a:r>
            <a:r>
              <a:rPr lang="en-US" altLang="zh-CN" sz="2000" i="1" baseline="-25000" dirty="0" err="1" smtClean="0">
                <a:latin typeface="Times New Roman" pitchFamily="18" charset="0"/>
              </a:rPr>
              <a:t>k</a:t>
            </a:r>
            <a:r>
              <a:rPr lang="en-US" altLang="zh-CN" sz="2000" dirty="0" smtClean="0">
                <a:latin typeface="Times New Roman" pitchFamily="18" charset="0"/>
              </a:rPr>
              <a:t>)</a:t>
            </a:r>
            <a:r>
              <a:rPr lang="zh-CN" altLang="en-US" sz="2000" dirty="0" smtClean="0">
                <a:latin typeface="Times New Roman" pitchFamily="18" charset="0"/>
              </a:rPr>
              <a:t>，其中</a:t>
            </a:r>
            <a:r>
              <a:rPr lang="en-US" altLang="zh-CN" sz="2000" i="1" dirty="0" err="1" smtClean="0">
                <a:latin typeface="Times New Roman" pitchFamily="18" charset="0"/>
              </a:rPr>
              <a:t>a</a:t>
            </a:r>
            <a:r>
              <a:rPr lang="en-US" altLang="zh-CN" sz="2000" i="1" baseline="-25000" dirty="0" err="1" smtClean="0">
                <a:latin typeface="Times New Roman" pitchFamily="18" charset="0"/>
              </a:rPr>
              <a:t>j</a:t>
            </a:r>
            <a:r>
              <a:rPr lang="zh-CN" altLang="en-US" sz="2000" dirty="0" smtClean="0">
                <a:latin typeface="Times New Roman" pitchFamily="18" charset="0"/>
              </a:rPr>
              <a:t>是第</a:t>
            </a:r>
            <a:r>
              <a:rPr lang="en-US" altLang="zh-CN" sz="2000" i="1" dirty="0" smtClean="0">
                <a:latin typeface="Times New Roman" pitchFamily="18" charset="0"/>
              </a:rPr>
              <a:t>j</a:t>
            </a:r>
            <a:r>
              <a:rPr lang="zh-CN" altLang="en-US" sz="2000" dirty="0" smtClean="0">
                <a:latin typeface="Times New Roman" pitchFamily="18" charset="0"/>
              </a:rPr>
              <a:t>次执行协议时产生的</a:t>
            </a:r>
          </a:p>
          <a:p>
            <a:pPr lvl="1" eaLnBrk="1" hangingPunct="1">
              <a:lnSpc>
                <a:spcPct val="110000"/>
              </a:lnSpc>
              <a:spcBef>
                <a:spcPts val="600"/>
              </a:spcBef>
            </a:pPr>
            <a:r>
              <a:rPr lang="zh-CN" altLang="en-US" sz="2000" dirty="0" smtClean="0">
                <a:latin typeface="Times New Roman" pitchFamily="18" charset="0"/>
              </a:rPr>
              <a:t>对这个</a:t>
            </a:r>
            <a:r>
              <a:rPr lang="en-US" altLang="zh-CN" sz="2000" dirty="0" smtClean="0">
                <a:latin typeface="Times New Roman" pitchFamily="18" charset="0"/>
              </a:rPr>
              <a:t>A</a:t>
            </a:r>
            <a:r>
              <a:rPr lang="zh-CN" altLang="en-US" sz="2000" dirty="0" smtClean="0">
                <a:latin typeface="Times New Roman" pitchFamily="18" charset="0"/>
              </a:rPr>
              <a:t>，</a:t>
            </a:r>
            <a:r>
              <a:rPr lang="en-US" altLang="zh-CN" sz="2000" dirty="0" smtClean="0">
                <a:latin typeface="Times New Roman" pitchFamily="18" charset="0"/>
              </a:rPr>
              <a:t>E</a:t>
            </a:r>
            <a:r>
              <a:rPr lang="zh-CN" altLang="en-US" sz="2000" dirty="0" smtClean="0">
                <a:latin typeface="Times New Roman" pitchFamily="18" charset="0"/>
              </a:rPr>
              <a:t>能正确地回答</a:t>
            </a:r>
            <a:r>
              <a:rPr lang="en-US" altLang="zh-CN" sz="2000" dirty="0" smtClean="0">
                <a:latin typeface="Times New Roman" pitchFamily="18" charset="0"/>
              </a:rPr>
              <a:t>V</a:t>
            </a:r>
            <a:r>
              <a:rPr lang="zh-CN" altLang="en-US" sz="2000" dirty="0" smtClean="0">
                <a:latin typeface="Times New Roman" pitchFamily="18" charset="0"/>
              </a:rPr>
              <a:t>的两个不同的询问</a:t>
            </a:r>
            <a:r>
              <a:rPr lang="en-US" altLang="zh-CN" sz="2000" i="1" dirty="0" smtClean="0">
                <a:latin typeface="Times New Roman" pitchFamily="18" charset="0"/>
              </a:rPr>
              <a:t>E</a:t>
            </a:r>
            <a:r>
              <a:rPr lang="en-US" altLang="zh-CN" sz="2000" dirty="0" smtClean="0">
                <a:latin typeface="Times New Roman" pitchFamily="18" charset="0"/>
              </a:rPr>
              <a:t>=(</a:t>
            </a:r>
            <a:r>
              <a:rPr lang="en-US" altLang="zh-CN" sz="2000" i="1" dirty="0" smtClean="0">
                <a:latin typeface="Times New Roman" pitchFamily="18" charset="0"/>
              </a:rPr>
              <a:t>e</a:t>
            </a:r>
            <a:r>
              <a:rPr lang="en-US" altLang="zh-CN" sz="2000" baseline="30000" dirty="0" smtClean="0">
                <a:latin typeface="Times New Roman" pitchFamily="18" charset="0"/>
              </a:rPr>
              <a:t>1</a:t>
            </a:r>
            <a:r>
              <a:rPr lang="en-US" altLang="zh-CN" sz="2000" dirty="0" smtClean="0">
                <a:latin typeface="Times New Roman" pitchFamily="18" charset="0"/>
              </a:rPr>
              <a:t>,</a:t>
            </a:r>
            <a:r>
              <a:rPr lang="en-US" altLang="zh-CN" sz="2000" i="1" dirty="0" smtClean="0">
                <a:latin typeface="Times New Roman" pitchFamily="18" charset="0"/>
              </a:rPr>
              <a:t>e</a:t>
            </a:r>
            <a:r>
              <a:rPr lang="en-US" altLang="zh-CN" sz="2000" baseline="30000" dirty="0" smtClean="0">
                <a:latin typeface="Times New Roman" pitchFamily="18" charset="0"/>
              </a:rPr>
              <a:t>2</a:t>
            </a:r>
            <a:r>
              <a:rPr lang="en-US" altLang="zh-CN" sz="2000" dirty="0" smtClean="0">
                <a:latin typeface="Times New Roman" pitchFamily="18" charset="0"/>
              </a:rPr>
              <a:t>,…,</a:t>
            </a:r>
            <a:r>
              <a:rPr lang="en-US" altLang="zh-CN" sz="2000" i="1" dirty="0" err="1" smtClean="0">
                <a:latin typeface="Times New Roman" pitchFamily="18" charset="0"/>
              </a:rPr>
              <a:t>e</a:t>
            </a:r>
            <a:r>
              <a:rPr lang="en-US" altLang="zh-CN" sz="2000" i="1" baseline="30000" dirty="0" err="1" smtClean="0">
                <a:latin typeface="Times New Roman" pitchFamily="18" charset="0"/>
              </a:rPr>
              <a:t>k</a:t>
            </a:r>
            <a:r>
              <a:rPr lang="en-US" altLang="zh-CN" sz="2000" dirty="0" smtClean="0">
                <a:latin typeface="Times New Roman" pitchFamily="18" charset="0"/>
              </a:rPr>
              <a:t>)</a:t>
            </a:r>
            <a:r>
              <a:rPr lang="zh-CN" altLang="en-US" sz="2000" dirty="0" smtClean="0">
                <a:latin typeface="Times New Roman" pitchFamily="18" charset="0"/>
              </a:rPr>
              <a:t>、</a:t>
            </a:r>
            <a:r>
              <a:rPr lang="en-US" altLang="zh-CN" sz="2000" i="1" dirty="0" smtClean="0">
                <a:latin typeface="Times New Roman" pitchFamily="18" charset="0"/>
              </a:rPr>
              <a:t>F</a:t>
            </a:r>
            <a:r>
              <a:rPr lang="en-US" altLang="zh-CN" sz="2000" dirty="0" smtClean="0">
                <a:latin typeface="Times New Roman" pitchFamily="18" charset="0"/>
              </a:rPr>
              <a:t>=(</a:t>
            </a:r>
            <a:r>
              <a:rPr lang="en-US" altLang="zh-CN" sz="2000" i="1" dirty="0" smtClean="0">
                <a:latin typeface="Times New Roman" pitchFamily="18" charset="0"/>
              </a:rPr>
              <a:t>f</a:t>
            </a:r>
            <a:r>
              <a:rPr lang="en-US" altLang="zh-CN" sz="2000" baseline="30000" dirty="0" smtClean="0">
                <a:latin typeface="Times New Roman" pitchFamily="18" charset="0"/>
              </a:rPr>
              <a:t>1</a:t>
            </a:r>
            <a:r>
              <a:rPr lang="en-US" altLang="zh-CN" sz="2000" dirty="0" smtClean="0">
                <a:latin typeface="Times New Roman" pitchFamily="18" charset="0"/>
              </a:rPr>
              <a:t>,</a:t>
            </a:r>
            <a:r>
              <a:rPr lang="en-US" altLang="zh-CN" sz="2000" i="1" dirty="0" smtClean="0">
                <a:latin typeface="Times New Roman" pitchFamily="18" charset="0"/>
              </a:rPr>
              <a:t>f</a:t>
            </a:r>
            <a:r>
              <a:rPr lang="en-US" altLang="zh-CN" sz="2000" baseline="30000" dirty="0" smtClean="0">
                <a:latin typeface="Times New Roman" pitchFamily="18" charset="0"/>
              </a:rPr>
              <a:t>2</a:t>
            </a:r>
            <a:r>
              <a:rPr lang="en-US" altLang="zh-CN" sz="2000" dirty="0" smtClean="0">
                <a:latin typeface="Times New Roman" pitchFamily="18" charset="0"/>
              </a:rPr>
              <a:t>,…,</a:t>
            </a:r>
            <a:r>
              <a:rPr lang="en-US" altLang="zh-CN" sz="2000" i="1" dirty="0" err="1" smtClean="0">
                <a:latin typeface="Times New Roman" pitchFamily="18" charset="0"/>
              </a:rPr>
              <a:t>f</a:t>
            </a:r>
            <a:r>
              <a:rPr lang="en-US" altLang="zh-CN" sz="2000" i="1" baseline="30000" dirty="0" err="1" smtClean="0">
                <a:latin typeface="Times New Roman" pitchFamily="18" charset="0"/>
              </a:rPr>
              <a:t>k</a:t>
            </a:r>
            <a:r>
              <a:rPr lang="en-US" altLang="zh-CN" sz="2000" dirty="0" smtClean="0">
                <a:latin typeface="Times New Roman" pitchFamily="18" charset="0"/>
              </a:rPr>
              <a:t>)</a:t>
            </a:r>
            <a:r>
              <a:rPr lang="zh-CN" altLang="en-US" sz="2000" dirty="0" smtClean="0">
                <a:latin typeface="Times New Roman" pitchFamily="18" charset="0"/>
              </a:rPr>
              <a:t>（每一元素是一向量），</a:t>
            </a:r>
            <a:r>
              <a:rPr lang="en-US" altLang="zh-CN" sz="2000" i="1" dirty="0" smtClean="0">
                <a:latin typeface="Times New Roman" pitchFamily="18" charset="0"/>
              </a:rPr>
              <a:t>E</a:t>
            </a:r>
            <a:r>
              <a:rPr lang="en-US" altLang="zh-CN" sz="2000" dirty="0" smtClean="0">
                <a:latin typeface="Times New Roman" pitchFamily="18" charset="0"/>
              </a:rPr>
              <a:t>≠</a:t>
            </a:r>
            <a:r>
              <a:rPr lang="en-US" altLang="zh-CN" sz="2000" i="1" dirty="0" smtClean="0">
                <a:latin typeface="Times New Roman" pitchFamily="18" charset="0"/>
              </a:rPr>
              <a:t>F</a:t>
            </a:r>
            <a:r>
              <a:rPr lang="zh-CN" altLang="en-US" sz="2000" dirty="0" smtClean="0">
                <a:latin typeface="Times New Roman" pitchFamily="18" charset="0"/>
              </a:rPr>
              <a:t>。</a:t>
            </a:r>
          </a:p>
          <a:p>
            <a:pPr lvl="1" eaLnBrk="1" hangingPunct="1">
              <a:lnSpc>
                <a:spcPct val="110000"/>
              </a:lnSpc>
              <a:spcBef>
                <a:spcPts val="600"/>
              </a:spcBef>
            </a:pPr>
            <a:r>
              <a:rPr lang="zh-CN" altLang="en-US" sz="2000" dirty="0" smtClean="0">
                <a:latin typeface="Times New Roman" pitchFamily="18" charset="0"/>
              </a:rPr>
              <a:t>由</a:t>
            </a:r>
            <a:r>
              <a:rPr lang="en-US" altLang="zh-CN" sz="2000" i="1" dirty="0" smtClean="0">
                <a:latin typeface="Times New Roman" pitchFamily="18" charset="0"/>
              </a:rPr>
              <a:t>E</a:t>
            </a:r>
            <a:r>
              <a:rPr lang="en-US" altLang="zh-CN" sz="2000" dirty="0" smtClean="0">
                <a:latin typeface="Times New Roman" pitchFamily="18" charset="0"/>
              </a:rPr>
              <a:t>≠</a:t>
            </a:r>
            <a:r>
              <a:rPr lang="en-US" altLang="zh-CN" sz="2000" i="1" dirty="0" smtClean="0">
                <a:latin typeface="Times New Roman" pitchFamily="18" charset="0"/>
              </a:rPr>
              <a:t>F</a:t>
            </a:r>
            <a:r>
              <a:rPr lang="zh-CN" altLang="en-US" sz="2000" dirty="0" smtClean="0">
                <a:latin typeface="Times New Roman" pitchFamily="18" charset="0"/>
              </a:rPr>
              <a:t>可设</a:t>
            </a:r>
            <a:r>
              <a:rPr lang="en-US" altLang="zh-CN" sz="2000" i="1" dirty="0" err="1" smtClean="0">
                <a:latin typeface="Times New Roman" pitchFamily="18" charset="0"/>
              </a:rPr>
              <a:t>e</a:t>
            </a:r>
            <a:r>
              <a:rPr lang="en-US" altLang="zh-CN" sz="2000" i="1" baseline="30000" dirty="0" err="1" smtClean="0">
                <a:latin typeface="Times New Roman" pitchFamily="18" charset="0"/>
              </a:rPr>
              <a:t>j</a:t>
            </a:r>
            <a:r>
              <a:rPr lang="en-US" altLang="zh-CN" sz="2000" dirty="0" err="1" smtClean="0">
                <a:latin typeface="Times New Roman" pitchFamily="18" charset="0"/>
              </a:rPr>
              <a:t>≠</a:t>
            </a:r>
            <a:r>
              <a:rPr lang="en-US" altLang="zh-CN" sz="2000" i="1" dirty="0" err="1" smtClean="0">
                <a:latin typeface="Times New Roman" pitchFamily="18" charset="0"/>
              </a:rPr>
              <a:t>f</a:t>
            </a:r>
            <a:r>
              <a:rPr lang="en-US" altLang="zh-CN" sz="2000" i="1" dirty="0" smtClean="0">
                <a:latin typeface="Times New Roman" pitchFamily="18" charset="0"/>
              </a:rPr>
              <a:t> </a:t>
            </a:r>
            <a:r>
              <a:rPr lang="en-US" altLang="zh-CN" sz="2000" i="1" baseline="30000" dirty="0" smtClean="0">
                <a:latin typeface="Times New Roman" pitchFamily="18" charset="0"/>
              </a:rPr>
              <a:t>j</a:t>
            </a:r>
            <a:r>
              <a:rPr lang="zh-CN" altLang="en-US" sz="2000" dirty="0" smtClean="0">
                <a:latin typeface="Times New Roman" pitchFamily="18" charset="0"/>
              </a:rPr>
              <a:t>，</a:t>
            </a:r>
            <a:r>
              <a:rPr lang="en-US" altLang="zh-CN" sz="2000" i="1" dirty="0" err="1" smtClean="0">
                <a:latin typeface="Times New Roman" pitchFamily="18" charset="0"/>
              </a:rPr>
              <a:t>e</a:t>
            </a:r>
            <a:r>
              <a:rPr lang="en-US" altLang="zh-CN" sz="2000" i="1" baseline="30000" dirty="0" err="1" smtClean="0">
                <a:latin typeface="Times New Roman" pitchFamily="18" charset="0"/>
              </a:rPr>
              <a:t>j</a:t>
            </a:r>
            <a:r>
              <a:rPr lang="zh-CN" altLang="en-US" sz="2000" dirty="0" smtClean="0">
                <a:latin typeface="Times New Roman" pitchFamily="18" charset="0"/>
              </a:rPr>
              <a:t>和</a:t>
            </a:r>
            <a:r>
              <a:rPr lang="en-US" altLang="zh-CN" sz="2000" i="1" dirty="0" smtClean="0">
                <a:latin typeface="Times New Roman" pitchFamily="18" charset="0"/>
              </a:rPr>
              <a:t>f </a:t>
            </a:r>
            <a:r>
              <a:rPr lang="en-US" altLang="zh-CN" sz="2000" i="1" baseline="30000" dirty="0" smtClean="0">
                <a:latin typeface="Times New Roman" pitchFamily="18" charset="0"/>
              </a:rPr>
              <a:t>j</a:t>
            </a:r>
            <a:r>
              <a:rPr lang="zh-CN" altLang="en-US" sz="2000" dirty="0" smtClean="0">
                <a:latin typeface="Times New Roman" pitchFamily="18" charset="0"/>
              </a:rPr>
              <a:t>是第</a:t>
            </a:r>
            <a:r>
              <a:rPr lang="en-US" altLang="zh-CN" sz="2000" dirty="0" smtClean="0">
                <a:latin typeface="Times New Roman" pitchFamily="18" charset="0"/>
              </a:rPr>
              <a:t>j</a:t>
            </a:r>
            <a:r>
              <a:rPr lang="zh-CN" altLang="en-US" sz="2000" dirty="0" smtClean="0">
                <a:latin typeface="Times New Roman" pitchFamily="18" charset="0"/>
              </a:rPr>
              <a:t>次执行协议时</a:t>
            </a:r>
            <a:r>
              <a:rPr lang="en-US" altLang="zh-CN" sz="2000" dirty="0" smtClean="0">
                <a:latin typeface="Times New Roman" pitchFamily="18" charset="0"/>
              </a:rPr>
              <a:t>V</a:t>
            </a:r>
            <a:r>
              <a:rPr lang="zh-CN" altLang="en-US" sz="2000" dirty="0" smtClean="0">
                <a:latin typeface="Times New Roman" pitchFamily="18" charset="0"/>
              </a:rPr>
              <a:t>的两个不同的询问（为向量），简记为</a:t>
            </a:r>
            <a:r>
              <a:rPr lang="en-US" altLang="zh-CN" sz="2000" i="1" dirty="0" smtClean="0">
                <a:latin typeface="Times New Roman" pitchFamily="18" charset="0"/>
              </a:rPr>
              <a:t>e</a:t>
            </a:r>
            <a:r>
              <a:rPr lang="en-US" altLang="zh-CN" sz="2000" dirty="0" smtClean="0">
                <a:latin typeface="Times New Roman" pitchFamily="18" charset="0"/>
              </a:rPr>
              <a:t>=</a:t>
            </a:r>
            <a:r>
              <a:rPr lang="en-US" altLang="zh-CN" sz="2000" i="1" dirty="0" err="1" smtClean="0">
                <a:latin typeface="Times New Roman" pitchFamily="18" charset="0"/>
              </a:rPr>
              <a:t>e</a:t>
            </a:r>
            <a:r>
              <a:rPr lang="en-US" altLang="zh-CN" sz="2000" i="1" baseline="30000" dirty="0" err="1" smtClean="0">
                <a:latin typeface="Times New Roman" pitchFamily="18" charset="0"/>
              </a:rPr>
              <a:t>j</a:t>
            </a:r>
            <a:r>
              <a:rPr lang="zh-CN" altLang="en-US" sz="2000" dirty="0" smtClean="0">
                <a:latin typeface="Times New Roman" pitchFamily="18" charset="0"/>
              </a:rPr>
              <a:t>和</a:t>
            </a:r>
            <a:r>
              <a:rPr lang="en-US" altLang="zh-CN" sz="2000" i="1" dirty="0" smtClean="0">
                <a:latin typeface="Times New Roman" pitchFamily="18" charset="0"/>
              </a:rPr>
              <a:t>f</a:t>
            </a:r>
            <a:r>
              <a:rPr lang="en-US" altLang="zh-CN" sz="2000" dirty="0" smtClean="0">
                <a:latin typeface="Times New Roman" pitchFamily="18" charset="0"/>
              </a:rPr>
              <a:t>=</a:t>
            </a:r>
            <a:r>
              <a:rPr lang="en-US" altLang="zh-CN" sz="2000" i="1" dirty="0" smtClean="0">
                <a:latin typeface="Times New Roman" pitchFamily="18" charset="0"/>
              </a:rPr>
              <a:t>f </a:t>
            </a:r>
            <a:r>
              <a:rPr lang="en-US" altLang="zh-CN" sz="2000" i="1" baseline="30000" dirty="0" smtClean="0">
                <a:latin typeface="Times New Roman" pitchFamily="18" charset="0"/>
              </a:rPr>
              <a:t>j</a:t>
            </a:r>
            <a:r>
              <a:rPr lang="zh-CN" altLang="en-US" sz="2000" dirty="0" smtClean="0">
                <a:latin typeface="Times New Roman" pitchFamily="18" charset="0"/>
              </a:rPr>
              <a:t>，这一轮对应的</a:t>
            </a:r>
            <a:r>
              <a:rPr lang="en-US" altLang="zh-CN" sz="2000" i="1" dirty="0" err="1" smtClean="0">
                <a:latin typeface="Times New Roman" pitchFamily="18" charset="0"/>
              </a:rPr>
              <a:t>a</a:t>
            </a:r>
            <a:r>
              <a:rPr lang="en-US" altLang="zh-CN" sz="2000" i="1" baseline="-25000" dirty="0" err="1" smtClean="0">
                <a:latin typeface="Times New Roman" pitchFamily="18" charset="0"/>
              </a:rPr>
              <a:t>j</a:t>
            </a:r>
            <a:r>
              <a:rPr lang="zh-CN" altLang="en-US" sz="2000" dirty="0" smtClean="0">
                <a:latin typeface="Times New Roman" pitchFamily="18" charset="0"/>
              </a:rPr>
              <a:t>简记为</a:t>
            </a:r>
            <a:r>
              <a:rPr lang="en-US" altLang="zh-CN" sz="2000" i="1" dirty="0" smtClean="0">
                <a:latin typeface="Times New Roman" pitchFamily="18" charset="0"/>
              </a:rPr>
              <a:t>a</a:t>
            </a:r>
            <a:r>
              <a:rPr lang="zh-CN" altLang="en-US" sz="2000" dirty="0" smtClean="0">
                <a:latin typeface="Times New Roman" pitchFamily="18" charset="0"/>
              </a:rPr>
              <a:t>。所以</a:t>
            </a:r>
            <a:r>
              <a:rPr lang="en-US" altLang="zh-CN" sz="2000" dirty="0" smtClean="0">
                <a:latin typeface="Times New Roman" pitchFamily="18" charset="0"/>
              </a:rPr>
              <a:t>E</a:t>
            </a:r>
            <a:r>
              <a:rPr lang="zh-CN" altLang="en-US" sz="2000" dirty="0" smtClean="0">
                <a:latin typeface="Times New Roman" pitchFamily="18" charset="0"/>
              </a:rPr>
              <a:t>能计算两个不同的值</a:t>
            </a:r>
            <a:endParaRPr lang="zh-CN" altLang="en-US" sz="2000" i="1" dirty="0" smtClean="0">
              <a:latin typeface="Times New Roman" pitchFamily="18" charset="0"/>
            </a:endParaRPr>
          </a:p>
          <a:p>
            <a:pPr lvl="1" eaLnBrk="1" hangingPunct="1">
              <a:lnSpc>
                <a:spcPct val="110000"/>
              </a:lnSpc>
              <a:spcBef>
                <a:spcPts val="600"/>
              </a:spcBef>
            </a:pPr>
            <a:r>
              <a:rPr lang="en-US" altLang="zh-CN" sz="2000" i="1" dirty="0" smtClean="0">
                <a:latin typeface="Times New Roman" pitchFamily="18" charset="0"/>
              </a:rPr>
              <a:t>b</a:t>
            </a:r>
            <a:r>
              <a:rPr lang="en-US" altLang="zh-CN" sz="2000" baseline="-25000" dirty="0" smtClean="0">
                <a:latin typeface="Times New Roman" pitchFamily="18" charset="0"/>
              </a:rPr>
              <a:t>1</a:t>
            </a:r>
            <a:r>
              <a:rPr lang="en-US" altLang="zh-CN" sz="2000" baseline="30000" dirty="0" smtClean="0">
                <a:latin typeface="Times New Roman" pitchFamily="18" charset="0"/>
              </a:rPr>
              <a:t>2</a:t>
            </a:r>
            <a:r>
              <a:rPr lang="en-US" altLang="zh-CN" sz="2000" dirty="0" smtClean="0">
                <a:latin typeface="Times New Roman" pitchFamily="18" charset="0"/>
              </a:rPr>
              <a:t>≡</a:t>
            </a:r>
            <a:r>
              <a:rPr lang="en-US" altLang="zh-CN" sz="2000" i="1" dirty="0" smtClean="0">
                <a:latin typeface="Times New Roman" pitchFamily="18" charset="0"/>
              </a:rPr>
              <a:t>a              </a:t>
            </a:r>
            <a:r>
              <a:rPr lang="en-US" altLang="zh-CN" sz="2000" dirty="0" smtClean="0">
                <a:latin typeface="Times New Roman" pitchFamily="18" charset="0"/>
              </a:rPr>
              <a:t>mod </a:t>
            </a:r>
            <a:r>
              <a:rPr lang="en-US" altLang="zh-CN" sz="2000" i="1" dirty="0" smtClean="0">
                <a:latin typeface="Times New Roman" pitchFamily="18" charset="0"/>
              </a:rPr>
              <a:t>n</a:t>
            </a:r>
            <a:r>
              <a:rPr lang="zh-CN" altLang="en-US" sz="2000" dirty="0" smtClean="0">
                <a:latin typeface="Times New Roman" pitchFamily="18" charset="0"/>
              </a:rPr>
              <a:t>，</a:t>
            </a:r>
            <a:r>
              <a:rPr lang="en-US" altLang="zh-CN" sz="2000" i="1" dirty="0" smtClean="0">
                <a:latin typeface="Times New Roman" pitchFamily="18" charset="0"/>
              </a:rPr>
              <a:t>b</a:t>
            </a:r>
            <a:r>
              <a:rPr lang="en-US" altLang="zh-CN" sz="2000" baseline="-25000" dirty="0" smtClean="0">
                <a:latin typeface="Times New Roman" pitchFamily="18" charset="0"/>
              </a:rPr>
              <a:t>2</a:t>
            </a:r>
            <a:r>
              <a:rPr lang="en-US" altLang="zh-CN" sz="2000" baseline="30000" dirty="0" smtClean="0">
                <a:latin typeface="Times New Roman" pitchFamily="18" charset="0"/>
              </a:rPr>
              <a:t>2</a:t>
            </a:r>
            <a:r>
              <a:rPr lang="en-US" altLang="zh-CN" sz="2000" dirty="0" smtClean="0">
                <a:latin typeface="Times New Roman" pitchFamily="18" charset="0"/>
              </a:rPr>
              <a:t>≡</a:t>
            </a:r>
            <a:r>
              <a:rPr lang="en-US" altLang="zh-CN" sz="2000" i="1" dirty="0" smtClean="0">
                <a:latin typeface="Times New Roman" pitchFamily="18" charset="0"/>
              </a:rPr>
              <a:t>a              </a:t>
            </a:r>
            <a:r>
              <a:rPr lang="en-US" altLang="zh-CN" sz="2000" dirty="0" smtClean="0">
                <a:latin typeface="Times New Roman" pitchFamily="18" charset="0"/>
              </a:rPr>
              <a:t>mod </a:t>
            </a:r>
            <a:r>
              <a:rPr lang="en-US" altLang="zh-CN" sz="2000" i="1" dirty="0" smtClean="0">
                <a:latin typeface="Times New Roman" pitchFamily="18" charset="0"/>
              </a:rPr>
              <a:t>n</a:t>
            </a:r>
            <a:r>
              <a:rPr lang="zh-CN" altLang="en-US" sz="2000" dirty="0" smtClean="0">
                <a:latin typeface="Times New Roman" pitchFamily="18" charset="0"/>
              </a:rPr>
              <a:t>，即</a:t>
            </a:r>
            <a:r>
              <a:rPr lang="en-US" altLang="zh-CN" sz="2000" i="1" dirty="0" smtClean="0">
                <a:latin typeface="Times New Roman" pitchFamily="18" charset="0"/>
              </a:rPr>
              <a:t>b</a:t>
            </a:r>
            <a:r>
              <a:rPr lang="en-US" altLang="zh-CN" sz="2000" baseline="-25000" dirty="0" smtClean="0">
                <a:latin typeface="Times New Roman" pitchFamily="18" charset="0"/>
              </a:rPr>
              <a:t>2</a:t>
            </a:r>
            <a:r>
              <a:rPr lang="en-US" altLang="zh-CN" sz="2000" baseline="30000" dirty="0" smtClean="0">
                <a:latin typeface="Times New Roman" pitchFamily="18" charset="0"/>
              </a:rPr>
              <a:t>2</a:t>
            </a:r>
            <a:r>
              <a:rPr lang="en-US" altLang="zh-CN" sz="2000" dirty="0" smtClean="0">
                <a:latin typeface="Times New Roman" pitchFamily="18" charset="0"/>
              </a:rPr>
              <a:t>/</a:t>
            </a:r>
            <a:r>
              <a:rPr lang="en-US" altLang="zh-CN" sz="2000" i="1" dirty="0" smtClean="0">
                <a:latin typeface="Times New Roman" pitchFamily="18" charset="0"/>
              </a:rPr>
              <a:t>b</a:t>
            </a:r>
            <a:r>
              <a:rPr lang="en-US" altLang="zh-CN" sz="2000" baseline="-25000" dirty="0" smtClean="0">
                <a:latin typeface="Times New Roman" pitchFamily="18" charset="0"/>
              </a:rPr>
              <a:t>1</a:t>
            </a:r>
            <a:r>
              <a:rPr lang="en-US" altLang="zh-CN" sz="2000" baseline="30000" dirty="0" smtClean="0">
                <a:latin typeface="Times New Roman" pitchFamily="18" charset="0"/>
              </a:rPr>
              <a:t>2</a:t>
            </a:r>
            <a:r>
              <a:rPr lang="en-US" altLang="zh-CN" sz="2000" dirty="0" smtClean="0">
                <a:latin typeface="Times New Roman" pitchFamily="18" charset="0"/>
              </a:rPr>
              <a:t>≡                  mod </a:t>
            </a:r>
            <a:r>
              <a:rPr lang="en-US" altLang="zh-CN" sz="2000" i="1" dirty="0" smtClean="0">
                <a:latin typeface="Times New Roman" pitchFamily="18" charset="0"/>
              </a:rPr>
              <a:t>n</a:t>
            </a:r>
            <a:r>
              <a:rPr lang="zh-CN" altLang="en-US" sz="2000" dirty="0" smtClean="0">
                <a:latin typeface="Times New Roman" pitchFamily="18" charset="0"/>
              </a:rPr>
              <a:t>，所以</a:t>
            </a:r>
            <a:r>
              <a:rPr lang="en-US" altLang="zh-CN" sz="2000" i="1" dirty="0" smtClean="0">
                <a:latin typeface="Times New Roman" pitchFamily="18" charset="0"/>
              </a:rPr>
              <a:t>E</a:t>
            </a:r>
            <a:r>
              <a:rPr lang="zh-CN" altLang="en-US" sz="2000" dirty="0" smtClean="0">
                <a:latin typeface="Times New Roman" pitchFamily="18" charset="0"/>
              </a:rPr>
              <a:t>可由</a:t>
            </a:r>
            <a:r>
              <a:rPr lang="en-US" altLang="zh-CN" sz="2000" i="1" dirty="0" smtClean="0">
                <a:latin typeface="Times New Roman" pitchFamily="18" charset="0"/>
              </a:rPr>
              <a:t>b</a:t>
            </a:r>
            <a:r>
              <a:rPr lang="en-US" altLang="zh-CN" sz="2000" baseline="-25000" dirty="0" smtClean="0">
                <a:latin typeface="Times New Roman" pitchFamily="18" charset="0"/>
              </a:rPr>
              <a:t>2</a:t>
            </a:r>
            <a:r>
              <a:rPr lang="en-US" altLang="zh-CN" sz="2000" dirty="0" smtClean="0">
                <a:latin typeface="Times New Roman" pitchFamily="18" charset="0"/>
              </a:rPr>
              <a:t>/</a:t>
            </a:r>
            <a:r>
              <a:rPr lang="en-US" altLang="zh-CN" sz="2000" i="1" dirty="0" smtClean="0">
                <a:latin typeface="Times New Roman" pitchFamily="18" charset="0"/>
              </a:rPr>
              <a:t>b</a:t>
            </a:r>
            <a:r>
              <a:rPr lang="en-US" altLang="zh-CN" sz="2000" baseline="-25000" dirty="0" smtClean="0">
                <a:latin typeface="Times New Roman" pitchFamily="18" charset="0"/>
              </a:rPr>
              <a:t>1</a:t>
            </a:r>
            <a:r>
              <a:rPr lang="en-US" altLang="zh-CN" sz="2000" dirty="0" smtClean="0">
                <a:latin typeface="Times New Roman" pitchFamily="18" charset="0"/>
              </a:rPr>
              <a:t> mod </a:t>
            </a:r>
            <a:r>
              <a:rPr lang="en-US" altLang="zh-CN" sz="2000" i="1" dirty="0" smtClean="0">
                <a:latin typeface="Times New Roman" pitchFamily="18" charset="0"/>
              </a:rPr>
              <a:t>n</a:t>
            </a:r>
            <a:r>
              <a:rPr lang="zh-CN" altLang="en-US" sz="2000" dirty="0" smtClean="0">
                <a:latin typeface="Times New Roman" pitchFamily="18" charset="0"/>
              </a:rPr>
              <a:t>求得                    </a:t>
            </a:r>
            <a:r>
              <a:rPr lang="en-US" altLang="zh-CN" sz="2000" dirty="0" smtClean="0">
                <a:latin typeface="Times New Roman" pitchFamily="18" charset="0"/>
              </a:rPr>
              <a:t>mod </a:t>
            </a:r>
            <a:r>
              <a:rPr lang="en-US" altLang="zh-CN" sz="2000" i="1" dirty="0" smtClean="0">
                <a:latin typeface="Times New Roman" pitchFamily="18" charset="0"/>
              </a:rPr>
              <a:t>n</a:t>
            </a:r>
            <a:r>
              <a:rPr lang="zh-CN" altLang="en-US" sz="2000" dirty="0" smtClean="0">
                <a:latin typeface="Times New Roman" pitchFamily="18" charset="0"/>
              </a:rPr>
              <a:t>的平方根，矛盾。</a:t>
            </a:r>
          </a:p>
        </p:txBody>
      </p:sp>
      <p:graphicFrame>
        <p:nvGraphicFramePr>
          <p:cNvPr id="1020932" name="Object 4"/>
          <p:cNvGraphicFramePr>
            <a:graphicFrameLocks noChangeAspect="1"/>
          </p:cNvGraphicFramePr>
          <p:nvPr/>
        </p:nvGraphicFramePr>
        <p:xfrm>
          <a:off x="1828800" y="5594350"/>
          <a:ext cx="914400" cy="496887"/>
        </p:xfrm>
        <a:graphic>
          <a:graphicData uri="http://schemas.openxmlformats.org/presentationml/2006/ole">
            <p:oleObj spid="_x0000_s1021028" name="公式" r:id="rId3" imgW="545863" imgH="291973" progId="Equation.3">
              <p:embed/>
            </p:oleObj>
          </a:graphicData>
        </a:graphic>
      </p:graphicFrame>
      <p:graphicFrame>
        <p:nvGraphicFramePr>
          <p:cNvPr id="1020933" name="Object 6"/>
          <p:cNvGraphicFramePr>
            <a:graphicFrameLocks noChangeAspect="1"/>
          </p:cNvGraphicFramePr>
          <p:nvPr/>
        </p:nvGraphicFramePr>
        <p:xfrm>
          <a:off x="4191000" y="5572125"/>
          <a:ext cx="990600" cy="519112"/>
        </p:xfrm>
        <a:graphic>
          <a:graphicData uri="http://schemas.openxmlformats.org/presentationml/2006/ole">
            <p:oleObj spid="_x0000_s1021029" name="公式" r:id="rId4" imgW="558558" imgH="291973" progId="Equation.3">
              <p:embed/>
            </p:oleObj>
          </a:graphicData>
        </a:graphic>
      </p:graphicFrame>
      <p:graphicFrame>
        <p:nvGraphicFramePr>
          <p:cNvPr id="1020934" name="Object 8"/>
          <p:cNvGraphicFramePr>
            <a:graphicFrameLocks noChangeAspect="1"/>
          </p:cNvGraphicFramePr>
          <p:nvPr/>
        </p:nvGraphicFramePr>
        <p:xfrm>
          <a:off x="7086600" y="5557837"/>
          <a:ext cx="1219200" cy="531813"/>
        </p:xfrm>
        <a:graphic>
          <a:graphicData uri="http://schemas.openxmlformats.org/presentationml/2006/ole">
            <p:oleObj spid="_x0000_s1021030" name="公式" r:id="rId5" imgW="672808" imgH="291973" progId="Equation.3">
              <p:embed/>
            </p:oleObj>
          </a:graphicData>
        </a:graphic>
      </p:graphicFrame>
      <p:graphicFrame>
        <p:nvGraphicFramePr>
          <p:cNvPr id="1020935" name="Object 10"/>
          <p:cNvGraphicFramePr>
            <a:graphicFrameLocks noChangeAspect="1"/>
          </p:cNvGraphicFramePr>
          <p:nvPr/>
        </p:nvGraphicFramePr>
        <p:xfrm>
          <a:off x="4724400" y="5938837"/>
          <a:ext cx="1057275" cy="461963"/>
        </p:xfrm>
        <a:graphic>
          <a:graphicData uri="http://schemas.openxmlformats.org/presentationml/2006/ole">
            <p:oleObj spid="_x0000_s1021031" name="公式" r:id="rId6" imgW="672808" imgH="291973" progId="Equation.3">
              <p:embed/>
            </p:oleObj>
          </a:graphicData>
        </a:graphic>
      </p:graphicFrame>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7.5.4 Fiat-Shamir</a:t>
            </a:r>
            <a:r>
              <a:rPr lang="zh-CN" altLang="en-US" dirty="0" smtClean="0"/>
              <a:t>身份识别方案 </a:t>
            </a:r>
            <a:endParaRPr lang="zh-CN" altLang="en-US" dirty="0"/>
          </a:p>
        </p:txBody>
      </p:sp>
      <p:sp>
        <p:nvSpPr>
          <p:cNvPr id="5" name="标题 1"/>
          <p:cNvSpPr txBox="1">
            <a:spLocks/>
          </p:cNvSpPr>
          <p:nvPr/>
        </p:nvSpPr>
        <p:spPr bwMode="auto">
          <a:xfrm>
            <a:off x="533400" y="0"/>
            <a:ext cx="7696200" cy="304800"/>
          </a:xfrm>
          <a:prstGeom prst="rect">
            <a:avLst/>
          </a:prstGeom>
          <a:solidFill>
            <a:schemeClr val="accent5"/>
          </a:solidFill>
          <a:ln w="9525">
            <a:noFill/>
            <a:miter lim="800000"/>
            <a:headEnd/>
            <a:tailEnd/>
          </a:ln>
        </p:spPr>
        <p:txBody>
          <a:bodyPr vert="horz" wrap="square" lIns="91440" tIns="45720" rIns="91440" bIns="45720" numCol="1" anchor="b" anchorCtr="0" compatLnSpc="1">
            <a:prstTxWarp prst="textNoShape">
              <a:avLst/>
            </a:prstTxWarp>
          </a:bodyPr>
          <a:lstStyle/>
          <a:p>
            <a:pPr algn="l" eaLnBrk="0" hangingPunct="0">
              <a:defRPr/>
            </a:pPr>
            <a:r>
              <a:rPr lang="zh-CN" altLang="en-US" sz="1800" kern="0" dirty="0" smtClean="0">
                <a:solidFill>
                  <a:srgbClr val="004C00"/>
                </a:solidFill>
                <a:effectLst>
                  <a:outerShdw blurRad="38100" dist="38100" dir="2700000" algn="tl">
                    <a:srgbClr val="000000">
                      <a:alpha val="43137"/>
                    </a:srgbClr>
                  </a:outerShdw>
                </a:effectLst>
                <a:latin typeface="+mj-lt"/>
                <a:ea typeface="+mj-ea"/>
                <a:cs typeface="+mj-cs"/>
              </a:rPr>
              <a:t>第七章 密码协议：</a:t>
            </a:r>
            <a:r>
              <a:rPr lang="en-US" altLang="zh-CN" sz="1800" kern="0" dirty="0" smtClean="0">
                <a:solidFill>
                  <a:srgbClr val="004C00"/>
                </a:solidFill>
                <a:effectLst>
                  <a:outerShdw blurRad="38100" dist="38100" dir="2700000" algn="tl">
                    <a:srgbClr val="000000">
                      <a:alpha val="43137"/>
                    </a:srgbClr>
                  </a:outerShdw>
                </a:effectLst>
                <a:latin typeface="+mj-lt"/>
                <a:ea typeface="+mj-ea"/>
                <a:cs typeface="+mj-cs"/>
              </a:rPr>
              <a:t>7.5 </a:t>
            </a:r>
            <a:r>
              <a:rPr lang="zh-CN" altLang="en-US" sz="1800" kern="0" dirty="0" smtClean="0">
                <a:solidFill>
                  <a:srgbClr val="004C00"/>
                </a:solidFill>
                <a:effectLst>
                  <a:outerShdw blurRad="38100" dist="38100" dir="2700000" algn="tl">
                    <a:srgbClr val="000000">
                      <a:alpha val="43137"/>
                    </a:srgbClr>
                  </a:outerShdw>
                </a:effectLst>
                <a:latin typeface="+mj-lt"/>
                <a:ea typeface="+mj-ea"/>
                <a:cs typeface="+mj-cs"/>
              </a:rPr>
              <a:t>身份识别技术</a:t>
            </a:r>
          </a:p>
        </p:txBody>
      </p:sp>
      <p:sp>
        <p:nvSpPr>
          <p:cNvPr id="8" name="内容占位符 7"/>
          <p:cNvSpPr>
            <a:spLocks noGrp="1"/>
          </p:cNvSpPr>
          <p:nvPr>
            <p:ph idx="1"/>
          </p:nvPr>
        </p:nvSpPr>
        <p:spPr>
          <a:xfrm>
            <a:off x="457200" y="990600"/>
            <a:ext cx="8534400" cy="5486400"/>
          </a:xfrm>
        </p:spPr>
        <p:txBody>
          <a:bodyPr/>
          <a:lstStyle/>
          <a:p>
            <a:pPr eaLnBrk="1" hangingPunct="1">
              <a:lnSpc>
                <a:spcPct val="110000"/>
              </a:lnSpc>
            </a:pPr>
            <a:r>
              <a:rPr lang="en-US" altLang="zh-CN" dirty="0" smtClean="0"/>
              <a:t>(3) </a:t>
            </a:r>
            <a:r>
              <a:rPr lang="zh-CN" altLang="en-US" dirty="0" smtClean="0"/>
              <a:t>安全性</a:t>
            </a:r>
          </a:p>
          <a:p>
            <a:pPr lvl="1" eaLnBrk="1" hangingPunct="1">
              <a:lnSpc>
                <a:spcPct val="110000"/>
              </a:lnSpc>
            </a:pPr>
            <a:r>
              <a:rPr lang="en-US" altLang="zh-CN" dirty="0" smtClean="0"/>
              <a:t>Fiat-Shamir</a:t>
            </a:r>
            <a:r>
              <a:rPr lang="zh-CN" altLang="en-US" dirty="0" smtClean="0"/>
              <a:t>身份识别方案是对简化的</a:t>
            </a:r>
            <a:r>
              <a:rPr lang="en-US" altLang="zh-CN" dirty="0" smtClean="0"/>
              <a:t>Fiat</a:t>
            </a:r>
            <a:r>
              <a:rPr lang="zh-CN" altLang="en-US" dirty="0" smtClean="0"/>
              <a:t>－</a:t>
            </a:r>
            <a:r>
              <a:rPr lang="en-US" altLang="zh-CN" dirty="0" smtClean="0"/>
              <a:t>Shamir</a:t>
            </a:r>
            <a:r>
              <a:rPr lang="zh-CN" altLang="en-US" dirty="0" smtClean="0"/>
              <a:t>身份识别方案的推广</a:t>
            </a:r>
          </a:p>
          <a:p>
            <a:pPr lvl="1" eaLnBrk="1" hangingPunct="1">
              <a:lnSpc>
                <a:spcPct val="110000"/>
              </a:lnSpc>
            </a:pPr>
            <a:r>
              <a:rPr lang="zh-CN" altLang="en-US" dirty="0" smtClean="0"/>
              <a:t>首先将</a:t>
            </a:r>
            <a:r>
              <a:rPr lang="en-US" altLang="zh-CN" dirty="0" smtClean="0"/>
              <a:t>V</a:t>
            </a:r>
            <a:r>
              <a:rPr lang="zh-CN" altLang="en-US" dirty="0" smtClean="0"/>
              <a:t>的询问由一个比特推广到由</a:t>
            </a:r>
            <a:r>
              <a:rPr lang="en-US" altLang="zh-CN" i="1" dirty="0" smtClean="0"/>
              <a:t>t</a:t>
            </a:r>
            <a:r>
              <a:rPr lang="zh-CN" altLang="en-US" dirty="0" smtClean="0"/>
              <a:t>个比特构成的向量，</a:t>
            </a:r>
          </a:p>
          <a:p>
            <a:pPr lvl="1" eaLnBrk="1" hangingPunct="1">
              <a:lnSpc>
                <a:spcPct val="110000"/>
              </a:lnSpc>
            </a:pPr>
            <a:r>
              <a:rPr lang="zh-CN" altLang="en-US" dirty="0" smtClean="0"/>
              <a:t>再者基本协议被执行</a:t>
            </a:r>
            <a:r>
              <a:rPr lang="en-US" altLang="zh-CN" i="1" dirty="0" smtClean="0"/>
              <a:t>k</a:t>
            </a:r>
            <a:r>
              <a:rPr lang="zh-CN" altLang="en-US" dirty="0" smtClean="0"/>
              <a:t>次。</a:t>
            </a:r>
          </a:p>
          <a:p>
            <a:pPr lvl="1" eaLnBrk="1" hangingPunct="1">
              <a:lnSpc>
                <a:spcPct val="110000"/>
              </a:lnSpc>
            </a:pPr>
            <a:r>
              <a:rPr lang="zh-CN" altLang="en-US" dirty="0" smtClean="0"/>
              <a:t>假冒的证明者只有能正确猜测</a:t>
            </a:r>
            <a:r>
              <a:rPr lang="en-US" altLang="zh-CN" dirty="0" smtClean="0"/>
              <a:t>V</a:t>
            </a:r>
            <a:r>
              <a:rPr lang="zh-CN" altLang="en-US" dirty="0" smtClean="0"/>
              <a:t>的每次询问，才可使</a:t>
            </a:r>
            <a:r>
              <a:rPr lang="en-US" altLang="zh-CN" dirty="0" smtClean="0"/>
              <a:t>V</a:t>
            </a:r>
            <a:r>
              <a:rPr lang="zh-CN" altLang="en-US" dirty="0" smtClean="0"/>
              <a:t>相信自己的证明，成功的概率是</a:t>
            </a:r>
            <a:r>
              <a:rPr lang="en-US" altLang="zh-CN" dirty="0" smtClean="0"/>
              <a:t>2</a:t>
            </a:r>
            <a:r>
              <a:rPr lang="en-US" altLang="zh-CN" baseline="30000" dirty="0" smtClean="0"/>
              <a:t>-</a:t>
            </a:r>
            <a:r>
              <a:rPr lang="en-US" altLang="zh-CN" i="1" baseline="30000" dirty="0" smtClean="0"/>
              <a:t>kt</a:t>
            </a:r>
            <a:r>
              <a:rPr lang="zh-CN" altLang="en-US" dirty="0" smtClean="0"/>
              <a:t>。</a:t>
            </a:r>
          </a:p>
        </p:txBody>
      </p:sp>
      <p:sp>
        <p:nvSpPr>
          <p:cNvPr id="6" name="灯片编号占位符 3"/>
          <p:cNvSpPr>
            <a:spLocks noGrp="1"/>
          </p:cNvSpPr>
          <p:nvPr>
            <p:ph type="sldNum" sz="quarter" idx="12"/>
          </p:nvPr>
        </p:nvSpPr>
        <p:spPr>
          <a:xfrm>
            <a:off x="7391400" y="6477000"/>
            <a:ext cx="1295400" cy="304800"/>
          </a:xfrm>
        </p:spPr>
        <p:txBody>
          <a:bodyPr/>
          <a:lstStyle/>
          <a:p>
            <a:pPr>
              <a:defRPr/>
            </a:pPr>
            <a:fld id="{896E1043-1F2A-4C9B-855A-0B3264F68AF7}" type="slidenum">
              <a:rPr lang="en-US" altLang="zh-CN" smtClean="0"/>
              <a:pPr>
                <a:defRPr/>
              </a:pPr>
              <a:t>65</a:t>
            </a:fld>
            <a:r>
              <a:rPr lang="en-US" altLang="zh-CN" dirty="0" smtClean="0"/>
              <a:t>/</a:t>
            </a:r>
            <a:endParaRPr lang="en-US" altLang="zh-CN" dirty="0"/>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7.6.1</a:t>
            </a:r>
            <a:r>
              <a:rPr lang="zh-CN" altLang="en-US" dirty="0" smtClean="0"/>
              <a:t> 公平抛币协议</a:t>
            </a:r>
            <a:endParaRPr lang="zh-CN" altLang="en-US" dirty="0"/>
          </a:p>
        </p:txBody>
      </p:sp>
      <p:sp>
        <p:nvSpPr>
          <p:cNvPr id="5" name="标题 1"/>
          <p:cNvSpPr txBox="1">
            <a:spLocks/>
          </p:cNvSpPr>
          <p:nvPr/>
        </p:nvSpPr>
        <p:spPr bwMode="auto">
          <a:xfrm>
            <a:off x="533400" y="0"/>
            <a:ext cx="7696200" cy="304800"/>
          </a:xfrm>
          <a:prstGeom prst="rect">
            <a:avLst/>
          </a:prstGeom>
          <a:solidFill>
            <a:schemeClr val="accent5"/>
          </a:solidFill>
          <a:ln w="9525">
            <a:noFill/>
            <a:miter lim="800000"/>
            <a:headEnd/>
            <a:tailEnd/>
          </a:ln>
        </p:spPr>
        <p:txBody>
          <a:bodyPr vert="horz" wrap="square" lIns="91440" tIns="45720" rIns="91440" bIns="45720" numCol="1" anchor="b" anchorCtr="0" compatLnSpc="1">
            <a:prstTxWarp prst="textNoShape">
              <a:avLst/>
            </a:prstTxWarp>
          </a:bodyPr>
          <a:lstStyle/>
          <a:p>
            <a:pPr algn="l" eaLnBrk="0" hangingPunct="0">
              <a:defRPr/>
            </a:pPr>
            <a:r>
              <a:rPr lang="zh-CN" altLang="en-US" sz="1800" kern="0" dirty="0" smtClean="0">
                <a:solidFill>
                  <a:srgbClr val="004C00"/>
                </a:solidFill>
                <a:effectLst>
                  <a:outerShdw blurRad="38100" dist="38100" dir="2700000" algn="tl">
                    <a:srgbClr val="000000">
                      <a:alpha val="43137"/>
                    </a:srgbClr>
                  </a:outerShdw>
                </a:effectLst>
                <a:latin typeface="+mj-lt"/>
                <a:ea typeface="+mj-ea"/>
                <a:cs typeface="+mj-cs"/>
              </a:rPr>
              <a:t>第七章 密码协议：</a:t>
            </a:r>
            <a:r>
              <a:rPr lang="en-US" altLang="zh-CN" sz="1800" kern="0" dirty="0" smtClean="0">
                <a:solidFill>
                  <a:srgbClr val="004C00"/>
                </a:solidFill>
                <a:effectLst>
                  <a:outerShdw blurRad="38100" dist="38100" dir="2700000" algn="tl">
                    <a:srgbClr val="000000">
                      <a:alpha val="43137"/>
                    </a:srgbClr>
                  </a:outerShdw>
                </a:effectLst>
                <a:latin typeface="+mj-lt"/>
                <a:ea typeface="+mj-ea"/>
                <a:cs typeface="+mj-cs"/>
              </a:rPr>
              <a:t>7.6 </a:t>
            </a:r>
            <a:r>
              <a:rPr lang="zh-CN" altLang="en-US" sz="1800" kern="0" dirty="0" smtClean="0">
                <a:solidFill>
                  <a:srgbClr val="004C00"/>
                </a:solidFill>
                <a:effectLst>
                  <a:outerShdw blurRad="38100" dist="38100" dir="2700000" algn="tl">
                    <a:srgbClr val="000000">
                      <a:alpha val="43137"/>
                    </a:srgbClr>
                  </a:outerShdw>
                </a:effectLst>
                <a:latin typeface="+mj-lt"/>
                <a:ea typeface="+mj-ea"/>
                <a:cs typeface="+mj-cs"/>
              </a:rPr>
              <a:t>其它密码协议</a:t>
            </a:r>
          </a:p>
        </p:txBody>
      </p:sp>
      <p:sp>
        <p:nvSpPr>
          <p:cNvPr id="8" name="内容占位符 7"/>
          <p:cNvSpPr>
            <a:spLocks noGrp="1"/>
          </p:cNvSpPr>
          <p:nvPr>
            <p:ph idx="1"/>
          </p:nvPr>
        </p:nvSpPr>
        <p:spPr>
          <a:xfrm>
            <a:off x="457200" y="990600"/>
            <a:ext cx="8534400" cy="5486400"/>
          </a:xfrm>
        </p:spPr>
        <p:txBody>
          <a:bodyPr/>
          <a:lstStyle/>
          <a:p>
            <a:pPr eaLnBrk="1" hangingPunct="1"/>
            <a:r>
              <a:rPr lang="zh-CN" altLang="en-US" dirty="0" smtClean="0">
                <a:latin typeface="Times New Roman" pitchFamily="18" charset="0"/>
                <a:cs typeface="Times New Roman" pitchFamily="18" charset="0"/>
              </a:rPr>
              <a:t>利用单向函数掷硬币</a:t>
            </a:r>
          </a:p>
          <a:p>
            <a:pPr lvl="1" eaLnBrk="1" hangingPunct="1"/>
            <a:r>
              <a:rPr lang="zh-CN" altLang="en-US" dirty="0" smtClean="0">
                <a:latin typeface="Times New Roman" pitchFamily="18" charset="0"/>
                <a:cs typeface="Times New Roman" pitchFamily="18" charset="0"/>
              </a:rPr>
              <a:t>设</a:t>
            </a:r>
            <a:r>
              <a:rPr lang="en-US" altLang="zh-CN" dirty="0" smtClean="0">
                <a:latin typeface="Times New Roman" pitchFamily="18" charset="0"/>
                <a:cs typeface="Times New Roman" pitchFamily="18" charset="0"/>
              </a:rPr>
              <a:t>A,B</a:t>
            </a:r>
            <a:r>
              <a:rPr lang="zh-CN" altLang="en-US" dirty="0" smtClean="0">
                <a:latin typeface="Times New Roman" pitchFamily="18" charset="0"/>
                <a:cs typeface="Times New Roman" pitchFamily="18" charset="0"/>
              </a:rPr>
              <a:t>都知道某一单向函数</a:t>
            </a:r>
            <a:r>
              <a:rPr lang="en-US" altLang="zh-CN" dirty="0" smtClean="0">
                <a:latin typeface="Times New Roman" pitchFamily="18" charset="0"/>
                <a:cs typeface="Times New Roman" pitchFamily="18" charset="0"/>
              </a:rPr>
              <a:t>f(x),</a:t>
            </a:r>
            <a:r>
              <a:rPr lang="zh-CN" altLang="en-US" dirty="0" smtClean="0">
                <a:latin typeface="Times New Roman" pitchFamily="18" charset="0"/>
                <a:cs typeface="Times New Roman" pitchFamily="18" charset="0"/>
              </a:rPr>
              <a:t>但都不知道该函数的逆函数，协议如下：</a:t>
            </a:r>
          </a:p>
          <a:p>
            <a:pPr lvl="1" eaLnBrk="1" hangingPunct="1"/>
            <a:r>
              <a:rPr lang="en-US" altLang="zh-CN" dirty="0" smtClean="0">
                <a:latin typeface="Times New Roman" pitchFamily="18" charset="0"/>
                <a:cs typeface="Times New Roman" pitchFamily="18" charset="0"/>
              </a:rPr>
              <a:t>1. B</a:t>
            </a:r>
            <a:r>
              <a:rPr lang="zh-CN" altLang="en-US" dirty="0" smtClean="0">
                <a:latin typeface="Times New Roman" pitchFamily="18" charset="0"/>
                <a:cs typeface="Times New Roman" pitchFamily="18" charset="0"/>
              </a:rPr>
              <a:t>选一个随机数</a:t>
            </a:r>
            <a:r>
              <a:rPr lang="en-US" altLang="zh-CN" dirty="0" smtClean="0">
                <a:latin typeface="Times New Roman" pitchFamily="18" charset="0"/>
                <a:cs typeface="Times New Roman" pitchFamily="18" charset="0"/>
              </a:rPr>
              <a:t>x</a:t>
            </a:r>
            <a:r>
              <a:rPr lang="zh-CN" altLang="en-US" dirty="0" smtClean="0">
                <a:latin typeface="Times New Roman" pitchFamily="18" charset="0"/>
                <a:cs typeface="Times New Roman" pitchFamily="18" charset="0"/>
              </a:rPr>
              <a:t>，求</a:t>
            </a:r>
            <a:r>
              <a:rPr lang="en-US" altLang="zh-CN" dirty="0" smtClean="0">
                <a:latin typeface="Times New Roman" pitchFamily="18" charset="0"/>
                <a:cs typeface="Times New Roman" pitchFamily="18" charset="0"/>
              </a:rPr>
              <a:t>y=f(x)</a:t>
            </a:r>
            <a:r>
              <a:rPr lang="zh-CN" altLang="en-US" dirty="0" smtClean="0">
                <a:latin typeface="Times New Roman" pitchFamily="18" charset="0"/>
                <a:cs typeface="Times New Roman" pitchFamily="18" charset="0"/>
              </a:rPr>
              <a:t>并发送给</a:t>
            </a:r>
            <a:r>
              <a:rPr lang="en-US" altLang="zh-CN" dirty="0" smtClean="0">
                <a:latin typeface="Times New Roman" pitchFamily="18" charset="0"/>
                <a:cs typeface="Times New Roman" pitchFamily="18" charset="0"/>
              </a:rPr>
              <a:t>A</a:t>
            </a:r>
          </a:p>
          <a:p>
            <a:pPr lvl="1" eaLnBrk="1" hangingPunct="1"/>
            <a:r>
              <a:rPr lang="en-US" altLang="zh-CN" dirty="0" smtClean="0">
                <a:latin typeface="Times New Roman" pitchFamily="18" charset="0"/>
                <a:cs typeface="Times New Roman" pitchFamily="18" charset="0"/>
              </a:rPr>
              <a:t>2. A</a:t>
            </a:r>
            <a:r>
              <a:rPr lang="zh-CN" altLang="en-US" dirty="0" smtClean="0">
                <a:latin typeface="Times New Roman" pitchFamily="18" charset="0"/>
                <a:cs typeface="Times New Roman" pitchFamily="18" charset="0"/>
              </a:rPr>
              <a:t>对</a:t>
            </a:r>
            <a:r>
              <a:rPr lang="en-US" altLang="zh-CN" dirty="0" smtClean="0">
                <a:latin typeface="Times New Roman" pitchFamily="18" charset="0"/>
                <a:cs typeface="Times New Roman" pitchFamily="18" charset="0"/>
              </a:rPr>
              <a:t>x</a:t>
            </a:r>
            <a:r>
              <a:rPr lang="zh-CN" altLang="en-US" dirty="0" smtClean="0">
                <a:latin typeface="Times New Roman" pitchFamily="18" charset="0"/>
                <a:cs typeface="Times New Roman" pitchFamily="18" charset="0"/>
              </a:rPr>
              <a:t>的奇偶性进行猜测，并将结果告诉</a:t>
            </a:r>
            <a:r>
              <a:rPr lang="en-US" altLang="zh-CN" dirty="0" smtClean="0">
                <a:latin typeface="Times New Roman" pitchFamily="18" charset="0"/>
                <a:cs typeface="Times New Roman" pitchFamily="18" charset="0"/>
              </a:rPr>
              <a:t>B</a:t>
            </a:r>
          </a:p>
          <a:p>
            <a:pPr lvl="1" eaLnBrk="1" hangingPunct="1"/>
            <a:r>
              <a:rPr lang="en-US" altLang="zh-CN" dirty="0" smtClean="0">
                <a:latin typeface="Times New Roman" pitchFamily="18" charset="0"/>
                <a:cs typeface="Times New Roman" pitchFamily="18" charset="0"/>
              </a:rPr>
              <a:t>3. B</a:t>
            </a:r>
            <a:r>
              <a:rPr lang="zh-CN" altLang="en-US" dirty="0" smtClean="0">
                <a:latin typeface="Times New Roman" pitchFamily="18" charset="0"/>
                <a:cs typeface="Times New Roman" pitchFamily="18" charset="0"/>
              </a:rPr>
              <a:t>告诉</a:t>
            </a:r>
            <a:r>
              <a:rPr lang="en-US" altLang="zh-CN" dirty="0" smtClean="0">
                <a:latin typeface="Times New Roman" pitchFamily="18" charset="0"/>
                <a:cs typeface="Times New Roman" pitchFamily="18" charset="0"/>
              </a:rPr>
              <a:t>A</a:t>
            </a:r>
            <a:r>
              <a:rPr lang="zh-CN" altLang="en-US" dirty="0" smtClean="0">
                <a:latin typeface="Times New Roman" pitchFamily="18" charset="0"/>
                <a:cs typeface="Times New Roman" pitchFamily="18" charset="0"/>
              </a:rPr>
              <a:t>猜测正确或不正确，并将</a:t>
            </a:r>
            <a:r>
              <a:rPr lang="en-US" altLang="zh-CN" dirty="0" smtClean="0">
                <a:latin typeface="Times New Roman" pitchFamily="18" charset="0"/>
                <a:cs typeface="Times New Roman" pitchFamily="18" charset="0"/>
              </a:rPr>
              <a:t>x</a:t>
            </a:r>
            <a:r>
              <a:rPr lang="zh-CN" altLang="en-US" dirty="0" smtClean="0">
                <a:latin typeface="Times New Roman" pitchFamily="18" charset="0"/>
                <a:cs typeface="Times New Roman" pitchFamily="18" charset="0"/>
              </a:rPr>
              <a:t>发送给</a:t>
            </a:r>
            <a:r>
              <a:rPr lang="en-US" altLang="zh-CN" dirty="0" smtClean="0">
                <a:latin typeface="Times New Roman" pitchFamily="18" charset="0"/>
                <a:cs typeface="Times New Roman" pitchFamily="18" charset="0"/>
              </a:rPr>
              <a:t>A</a:t>
            </a:r>
            <a:r>
              <a:rPr lang="zh-CN" altLang="en-US" dirty="0" smtClean="0">
                <a:latin typeface="Times New Roman" pitchFamily="18" charset="0"/>
                <a:cs typeface="Times New Roman" pitchFamily="18" charset="0"/>
              </a:rPr>
              <a:t>，以供检验</a:t>
            </a:r>
          </a:p>
          <a:p>
            <a:pPr lvl="1" eaLnBrk="1" hangingPunct="1"/>
            <a:r>
              <a:rPr lang="zh-CN" altLang="en-US" dirty="0" smtClean="0">
                <a:latin typeface="Times New Roman" pitchFamily="18" charset="0"/>
                <a:cs typeface="Times New Roman" pitchFamily="18" charset="0"/>
              </a:rPr>
              <a:t>这样如果</a:t>
            </a:r>
            <a:r>
              <a:rPr lang="en-US" altLang="zh-CN" dirty="0" smtClean="0">
                <a:latin typeface="Times New Roman" pitchFamily="18" charset="0"/>
                <a:cs typeface="Times New Roman" pitchFamily="18" charset="0"/>
              </a:rPr>
              <a:t>A</a:t>
            </a:r>
            <a:r>
              <a:rPr lang="zh-CN" altLang="en-US" dirty="0" smtClean="0">
                <a:latin typeface="Times New Roman" pitchFamily="18" charset="0"/>
                <a:cs typeface="Times New Roman" pitchFamily="18" charset="0"/>
              </a:rPr>
              <a:t>猜对了表示</a:t>
            </a:r>
            <a:r>
              <a:rPr lang="en-US" altLang="zh-CN" dirty="0" smtClean="0">
                <a:latin typeface="Times New Roman" pitchFamily="18" charset="0"/>
                <a:cs typeface="Times New Roman" pitchFamily="18" charset="0"/>
              </a:rPr>
              <a:t>0</a:t>
            </a:r>
            <a:r>
              <a:rPr lang="zh-CN" altLang="en-US" dirty="0" smtClean="0">
                <a:latin typeface="Times New Roman" pitchFamily="18" charset="0"/>
                <a:cs typeface="Times New Roman" pitchFamily="18" charset="0"/>
              </a:rPr>
              <a:t>，错了表示</a:t>
            </a:r>
            <a:r>
              <a:rPr lang="en-US" altLang="zh-CN" dirty="0" smtClean="0">
                <a:latin typeface="Times New Roman" pitchFamily="18" charset="0"/>
                <a:cs typeface="Times New Roman" pitchFamily="18" charset="0"/>
              </a:rPr>
              <a:t>1</a:t>
            </a:r>
            <a:r>
              <a:rPr lang="zh-CN" altLang="en-US" dirty="0" smtClean="0">
                <a:latin typeface="Times New Roman" pitchFamily="18" charset="0"/>
                <a:cs typeface="Times New Roman" pitchFamily="18" charset="0"/>
              </a:rPr>
              <a:t>，且由于单向函数的不可逆性，以及双方对过程的可验证性，能够公平的完成抛币</a:t>
            </a:r>
          </a:p>
        </p:txBody>
      </p:sp>
      <p:sp>
        <p:nvSpPr>
          <p:cNvPr id="6" name="灯片编号占位符 3"/>
          <p:cNvSpPr>
            <a:spLocks noGrp="1"/>
          </p:cNvSpPr>
          <p:nvPr>
            <p:ph type="sldNum" sz="quarter" idx="12"/>
          </p:nvPr>
        </p:nvSpPr>
        <p:spPr>
          <a:xfrm>
            <a:off x="7391400" y="6477000"/>
            <a:ext cx="1295400" cy="304800"/>
          </a:xfrm>
        </p:spPr>
        <p:txBody>
          <a:bodyPr/>
          <a:lstStyle/>
          <a:p>
            <a:pPr>
              <a:defRPr/>
            </a:pPr>
            <a:fld id="{896E1043-1F2A-4C9B-855A-0B3264F68AF7}" type="slidenum">
              <a:rPr lang="en-US" altLang="zh-CN" smtClean="0"/>
              <a:pPr>
                <a:defRPr/>
              </a:pPr>
              <a:t>66</a:t>
            </a:fld>
            <a:r>
              <a:rPr lang="en-US" altLang="zh-CN" dirty="0" smtClean="0"/>
              <a:t>/</a:t>
            </a:r>
            <a:endParaRPr lang="en-US" altLang="zh-CN" dirty="0"/>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7.6.2</a:t>
            </a:r>
            <a:r>
              <a:rPr lang="zh-CN" altLang="en-US" dirty="0" smtClean="0"/>
              <a:t> 智力扑克协议</a:t>
            </a:r>
            <a:endParaRPr lang="zh-CN" altLang="en-US" dirty="0"/>
          </a:p>
        </p:txBody>
      </p:sp>
      <p:sp>
        <p:nvSpPr>
          <p:cNvPr id="5" name="标题 1"/>
          <p:cNvSpPr txBox="1">
            <a:spLocks/>
          </p:cNvSpPr>
          <p:nvPr/>
        </p:nvSpPr>
        <p:spPr bwMode="auto">
          <a:xfrm>
            <a:off x="533400" y="0"/>
            <a:ext cx="7696200" cy="304800"/>
          </a:xfrm>
          <a:prstGeom prst="rect">
            <a:avLst/>
          </a:prstGeom>
          <a:solidFill>
            <a:schemeClr val="accent5"/>
          </a:solidFill>
          <a:ln w="9525">
            <a:noFill/>
            <a:miter lim="800000"/>
            <a:headEnd/>
            <a:tailEnd/>
          </a:ln>
        </p:spPr>
        <p:txBody>
          <a:bodyPr vert="horz" wrap="square" lIns="91440" tIns="45720" rIns="91440" bIns="45720" numCol="1" anchor="b" anchorCtr="0" compatLnSpc="1">
            <a:prstTxWarp prst="textNoShape">
              <a:avLst/>
            </a:prstTxWarp>
          </a:bodyPr>
          <a:lstStyle/>
          <a:p>
            <a:pPr algn="l" eaLnBrk="0" hangingPunct="0">
              <a:defRPr/>
            </a:pPr>
            <a:r>
              <a:rPr lang="zh-CN" altLang="en-US" sz="1800" kern="0" dirty="0" smtClean="0">
                <a:solidFill>
                  <a:srgbClr val="004C00"/>
                </a:solidFill>
                <a:effectLst>
                  <a:outerShdw blurRad="38100" dist="38100" dir="2700000" algn="tl">
                    <a:srgbClr val="000000">
                      <a:alpha val="43137"/>
                    </a:srgbClr>
                  </a:outerShdw>
                </a:effectLst>
                <a:latin typeface="+mj-lt"/>
                <a:ea typeface="+mj-ea"/>
                <a:cs typeface="+mj-cs"/>
              </a:rPr>
              <a:t>第七章 密码协议：</a:t>
            </a:r>
            <a:r>
              <a:rPr lang="en-US" altLang="zh-CN" sz="1800" kern="0" dirty="0" smtClean="0">
                <a:solidFill>
                  <a:srgbClr val="004C00"/>
                </a:solidFill>
                <a:effectLst>
                  <a:outerShdw blurRad="38100" dist="38100" dir="2700000" algn="tl">
                    <a:srgbClr val="000000">
                      <a:alpha val="43137"/>
                    </a:srgbClr>
                  </a:outerShdw>
                </a:effectLst>
                <a:latin typeface="+mj-lt"/>
                <a:ea typeface="+mj-ea"/>
                <a:cs typeface="+mj-cs"/>
              </a:rPr>
              <a:t>7.6 </a:t>
            </a:r>
            <a:r>
              <a:rPr lang="zh-CN" altLang="en-US" sz="1800" kern="0" dirty="0" smtClean="0">
                <a:solidFill>
                  <a:srgbClr val="004C00"/>
                </a:solidFill>
                <a:effectLst>
                  <a:outerShdw blurRad="38100" dist="38100" dir="2700000" algn="tl">
                    <a:srgbClr val="000000">
                      <a:alpha val="43137"/>
                    </a:srgbClr>
                  </a:outerShdw>
                </a:effectLst>
                <a:latin typeface="+mj-lt"/>
                <a:ea typeface="+mj-ea"/>
                <a:cs typeface="+mj-cs"/>
              </a:rPr>
              <a:t>其它密码协议</a:t>
            </a:r>
          </a:p>
        </p:txBody>
      </p:sp>
      <p:sp>
        <p:nvSpPr>
          <p:cNvPr id="8" name="内容占位符 7"/>
          <p:cNvSpPr>
            <a:spLocks noGrp="1"/>
          </p:cNvSpPr>
          <p:nvPr>
            <p:ph idx="1"/>
          </p:nvPr>
        </p:nvSpPr>
        <p:spPr>
          <a:xfrm>
            <a:off x="457200" y="990600"/>
            <a:ext cx="8534400" cy="5486400"/>
          </a:xfrm>
        </p:spPr>
        <p:txBody>
          <a:bodyPr/>
          <a:lstStyle/>
          <a:p>
            <a:pPr eaLnBrk="1" hangingPunct="1"/>
            <a:r>
              <a:rPr lang="en-US" altLang="zh-CN" dirty="0" smtClean="0"/>
              <a:t>A</a:t>
            </a:r>
            <a:r>
              <a:rPr lang="zh-CN" altLang="en-US" dirty="0" smtClean="0"/>
              <a:t>加密</a:t>
            </a:r>
            <a:r>
              <a:rPr lang="en-US" altLang="zh-CN" dirty="0" smtClean="0"/>
              <a:t>52</a:t>
            </a:r>
            <a:r>
              <a:rPr lang="zh-CN" altLang="en-US" dirty="0" smtClean="0"/>
              <a:t>张牌</a:t>
            </a:r>
          </a:p>
          <a:p>
            <a:pPr eaLnBrk="1" hangingPunct="1"/>
            <a:r>
              <a:rPr lang="en-US" altLang="zh-CN" dirty="0" smtClean="0"/>
              <a:t>B</a:t>
            </a:r>
            <a:r>
              <a:rPr lang="zh-CN" altLang="en-US" dirty="0" smtClean="0"/>
              <a:t>选</a:t>
            </a:r>
            <a:r>
              <a:rPr lang="en-US" altLang="zh-CN" dirty="0" smtClean="0"/>
              <a:t>5</a:t>
            </a:r>
            <a:r>
              <a:rPr lang="zh-CN" altLang="en-US" dirty="0" smtClean="0"/>
              <a:t>张发给</a:t>
            </a:r>
            <a:r>
              <a:rPr lang="en-US" altLang="zh-CN" dirty="0" smtClean="0"/>
              <a:t>A</a:t>
            </a:r>
            <a:r>
              <a:rPr lang="zh-CN" altLang="en-US" dirty="0" smtClean="0"/>
              <a:t>，</a:t>
            </a:r>
            <a:r>
              <a:rPr lang="en-US" altLang="zh-CN" dirty="0" smtClean="0"/>
              <a:t>A</a:t>
            </a:r>
            <a:r>
              <a:rPr lang="zh-CN" altLang="en-US" dirty="0" smtClean="0"/>
              <a:t>解密得到自己的牌</a:t>
            </a:r>
          </a:p>
          <a:p>
            <a:pPr eaLnBrk="1" hangingPunct="1"/>
            <a:r>
              <a:rPr lang="en-US" altLang="zh-CN" dirty="0" smtClean="0"/>
              <a:t>B</a:t>
            </a:r>
            <a:r>
              <a:rPr lang="zh-CN" altLang="en-US" dirty="0" smtClean="0"/>
              <a:t>再选</a:t>
            </a:r>
            <a:r>
              <a:rPr lang="en-US" altLang="zh-CN" dirty="0" smtClean="0"/>
              <a:t>5</a:t>
            </a:r>
            <a:r>
              <a:rPr lang="zh-CN" altLang="en-US" dirty="0" smtClean="0"/>
              <a:t>张由</a:t>
            </a:r>
            <a:r>
              <a:rPr lang="en-US" altLang="zh-CN" dirty="0" smtClean="0"/>
              <a:t>A</a:t>
            </a:r>
            <a:r>
              <a:rPr lang="zh-CN" altLang="en-US" dirty="0" smtClean="0"/>
              <a:t>加密的牌用</a:t>
            </a:r>
            <a:r>
              <a:rPr lang="en-US" altLang="zh-CN" dirty="0" smtClean="0"/>
              <a:t>B</a:t>
            </a:r>
            <a:r>
              <a:rPr lang="zh-CN" altLang="en-US" dirty="0" smtClean="0"/>
              <a:t>的密钥加密后发给</a:t>
            </a:r>
            <a:r>
              <a:rPr lang="en-US" altLang="zh-CN" dirty="0" smtClean="0"/>
              <a:t>A</a:t>
            </a:r>
            <a:r>
              <a:rPr lang="zh-CN" altLang="en-US" dirty="0" smtClean="0"/>
              <a:t>，</a:t>
            </a:r>
            <a:r>
              <a:rPr lang="en-US" altLang="zh-CN" dirty="0" smtClean="0"/>
              <a:t>A</a:t>
            </a:r>
            <a:r>
              <a:rPr lang="zh-CN" altLang="en-US" dirty="0" smtClean="0"/>
              <a:t>用自己的密钥进行一轮脱密后发给</a:t>
            </a:r>
            <a:r>
              <a:rPr lang="en-US" altLang="zh-CN" dirty="0" smtClean="0"/>
              <a:t>B</a:t>
            </a:r>
            <a:r>
              <a:rPr lang="zh-CN" altLang="en-US" dirty="0" smtClean="0"/>
              <a:t>，</a:t>
            </a:r>
            <a:r>
              <a:rPr lang="en-US" altLang="zh-CN" dirty="0" smtClean="0"/>
              <a:t>B</a:t>
            </a:r>
            <a:r>
              <a:rPr lang="zh-CN" altLang="en-US" dirty="0" smtClean="0"/>
              <a:t>再用自己的密钥解密得到发给自己的牌</a:t>
            </a:r>
          </a:p>
          <a:p>
            <a:pPr eaLnBrk="1" hangingPunct="1"/>
            <a:r>
              <a:rPr lang="zh-CN" altLang="en-US" dirty="0" smtClean="0"/>
              <a:t>利用加密的交换性</a:t>
            </a:r>
            <a:r>
              <a:rPr lang="en-US" altLang="zh-CN" dirty="0" smtClean="0"/>
              <a:t>(</a:t>
            </a:r>
            <a:r>
              <a:rPr lang="zh-CN" altLang="en-US" dirty="0" smtClean="0"/>
              <a:t>主要是公钥密码算法</a:t>
            </a:r>
            <a:r>
              <a:rPr lang="en-US" altLang="zh-CN" dirty="0" smtClean="0"/>
              <a:t>)</a:t>
            </a:r>
            <a:endParaRPr lang="zh-CN" altLang="en-US" dirty="0" smtClean="0">
              <a:latin typeface="Times New Roman" pitchFamily="18" charset="0"/>
              <a:cs typeface="Times New Roman" pitchFamily="18" charset="0"/>
            </a:endParaRPr>
          </a:p>
        </p:txBody>
      </p:sp>
      <p:sp>
        <p:nvSpPr>
          <p:cNvPr id="6" name="灯片编号占位符 3"/>
          <p:cNvSpPr>
            <a:spLocks noGrp="1"/>
          </p:cNvSpPr>
          <p:nvPr>
            <p:ph type="sldNum" sz="quarter" idx="12"/>
          </p:nvPr>
        </p:nvSpPr>
        <p:spPr>
          <a:xfrm>
            <a:off x="7391400" y="6477000"/>
            <a:ext cx="1295400" cy="304800"/>
          </a:xfrm>
        </p:spPr>
        <p:txBody>
          <a:bodyPr/>
          <a:lstStyle/>
          <a:p>
            <a:pPr>
              <a:defRPr/>
            </a:pPr>
            <a:fld id="{896E1043-1F2A-4C9B-855A-0B3264F68AF7}" type="slidenum">
              <a:rPr lang="en-US" altLang="zh-CN" smtClean="0"/>
              <a:pPr>
                <a:defRPr/>
              </a:pPr>
              <a:t>67</a:t>
            </a:fld>
            <a:r>
              <a:rPr lang="en-US" altLang="zh-CN" dirty="0" smtClean="0"/>
              <a:t>/</a:t>
            </a:r>
            <a:endParaRPr lang="en-US" altLang="zh-CN" dirty="0"/>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7.6.3</a:t>
            </a:r>
            <a:r>
              <a:rPr lang="zh-CN" altLang="en-US" dirty="0" smtClean="0"/>
              <a:t> 其它协议</a:t>
            </a:r>
            <a:endParaRPr lang="zh-CN" altLang="en-US" dirty="0"/>
          </a:p>
        </p:txBody>
      </p:sp>
      <p:sp>
        <p:nvSpPr>
          <p:cNvPr id="5" name="标题 1"/>
          <p:cNvSpPr txBox="1">
            <a:spLocks/>
          </p:cNvSpPr>
          <p:nvPr/>
        </p:nvSpPr>
        <p:spPr bwMode="auto">
          <a:xfrm>
            <a:off x="533400" y="0"/>
            <a:ext cx="7696200" cy="304800"/>
          </a:xfrm>
          <a:prstGeom prst="rect">
            <a:avLst/>
          </a:prstGeom>
          <a:solidFill>
            <a:schemeClr val="accent5"/>
          </a:solidFill>
          <a:ln w="9525">
            <a:noFill/>
            <a:miter lim="800000"/>
            <a:headEnd/>
            <a:tailEnd/>
          </a:ln>
        </p:spPr>
        <p:txBody>
          <a:bodyPr vert="horz" wrap="square" lIns="91440" tIns="45720" rIns="91440" bIns="45720" numCol="1" anchor="b" anchorCtr="0" compatLnSpc="1">
            <a:prstTxWarp prst="textNoShape">
              <a:avLst/>
            </a:prstTxWarp>
          </a:bodyPr>
          <a:lstStyle/>
          <a:p>
            <a:pPr algn="l" eaLnBrk="0" hangingPunct="0">
              <a:defRPr/>
            </a:pPr>
            <a:r>
              <a:rPr lang="zh-CN" altLang="en-US" sz="1800" kern="0" dirty="0" smtClean="0">
                <a:solidFill>
                  <a:srgbClr val="004C00"/>
                </a:solidFill>
                <a:effectLst>
                  <a:outerShdw blurRad="38100" dist="38100" dir="2700000" algn="tl">
                    <a:srgbClr val="000000">
                      <a:alpha val="43137"/>
                    </a:srgbClr>
                  </a:outerShdw>
                </a:effectLst>
                <a:latin typeface="+mj-lt"/>
                <a:ea typeface="+mj-ea"/>
                <a:cs typeface="+mj-cs"/>
              </a:rPr>
              <a:t>第七章 密码协议：</a:t>
            </a:r>
            <a:r>
              <a:rPr lang="en-US" altLang="zh-CN" sz="1800" kern="0" dirty="0" smtClean="0">
                <a:solidFill>
                  <a:srgbClr val="004C00"/>
                </a:solidFill>
                <a:effectLst>
                  <a:outerShdw blurRad="38100" dist="38100" dir="2700000" algn="tl">
                    <a:srgbClr val="000000">
                      <a:alpha val="43137"/>
                    </a:srgbClr>
                  </a:outerShdw>
                </a:effectLst>
                <a:latin typeface="+mj-lt"/>
                <a:ea typeface="+mj-ea"/>
                <a:cs typeface="+mj-cs"/>
              </a:rPr>
              <a:t>7.6 </a:t>
            </a:r>
            <a:r>
              <a:rPr lang="zh-CN" altLang="en-US" sz="1800" kern="0" dirty="0" smtClean="0">
                <a:solidFill>
                  <a:srgbClr val="004C00"/>
                </a:solidFill>
                <a:effectLst>
                  <a:outerShdw blurRad="38100" dist="38100" dir="2700000" algn="tl">
                    <a:srgbClr val="000000">
                      <a:alpha val="43137"/>
                    </a:srgbClr>
                  </a:outerShdw>
                </a:effectLst>
                <a:latin typeface="+mj-lt"/>
                <a:ea typeface="+mj-ea"/>
                <a:cs typeface="+mj-cs"/>
              </a:rPr>
              <a:t>其它密码协议</a:t>
            </a:r>
          </a:p>
        </p:txBody>
      </p:sp>
      <p:sp>
        <p:nvSpPr>
          <p:cNvPr id="8" name="内容占位符 7"/>
          <p:cNvSpPr>
            <a:spLocks noGrp="1"/>
          </p:cNvSpPr>
          <p:nvPr>
            <p:ph idx="1"/>
          </p:nvPr>
        </p:nvSpPr>
        <p:spPr>
          <a:xfrm>
            <a:off x="457200" y="990600"/>
            <a:ext cx="8534400" cy="5486400"/>
          </a:xfrm>
        </p:spPr>
        <p:txBody>
          <a:bodyPr/>
          <a:lstStyle/>
          <a:p>
            <a:pPr eaLnBrk="1" hangingPunct="1"/>
            <a:r>
              <a:rPr lang="zh-CN" altLang="en-US" sz="2400" dirty="0" smtClean="0">
                <a:latin typeface="华文中宋" pitchFamily="2" charset="-122"/>
              </a:rPr>
              <a:t>多方安全计算是一种协议，在这个协议中一群人一起可以用一种特殊的方法计算含有许多变量的任何函数。这一群中的每个人都知道这个函数的值，但除了函数输出的明显东西外，没有人知道关于任何其它成员输入的任何信息</a:t>
            </a:r>
            <a:endParaRPr lang="en-US" altLang="zh-CN" sz="2400" dirty="0" smtClean="0">
              <a:latin typeface="华文中宋" pitchFamily="2" charset="-122"/>
            </a:endParaRPr>
          </a:p>
          <a:p>
            <a:pPr lvl="1" eaLnBrk="1" hangingPunct="1"/>
            <a:r>
              <a:rPr lang="zh-CN" altLang="en-US" dirty="0" smtClean="0">
                <a:latin typeface="华文中宋" pitchFamily="2" charset="-122"/>
              </a:rPr>
              <a:t>由姚期智于</a:t>
            </a:r>
            <a:r>
              <a:rPr lang="en-US" altLang="zh-CN" dirty="0" smtClean="0">
                <a:latin typeface="华文中宋" pitchFamily="2" charset="-122"/>
              </a:rPr>
              <a:t>1982</a:t>
            </a:r>
            <a:r>
              <a:rPr lang="zh-CN" altLang="en-US" dirty="0" smtClean="0">
                <a:latin typeface="华文中宋" pitchFamily="2" charset="-122"/>
              </a:rPr>
              <a:t>年提出的一个概念，</a:t>
            </a:r>
            <a:r>
              <a:rPr lang="en-US" altLang="zh-CN" dirty="0" err="1" smtClean="0">
                <a:latin typeface="华文中宋" pitchFamily="2" charset="-122"/>
              </a:rPr>
              <a:t>Goldreich</a:t>
            </a:r>
            <a:r>
              <a:rPr lang="zh-CN" altLang="en-US" dirty="0" smtClean="0">
                <a:latin typeface="华文中宋" pitchFamily="2" charset="-122"/>
              </a:rPr>
              <a:t>、</a:t>
            </a:r>
            <a:r>
              <a:rPr lang="en-US" altLang="zh-CN" dirty="0" err="1" smtClean="0">
                <a:latin typeface="华文中宋" pitchFamily="2" charset="-122"/>
              </a:rPr>
              <a:t>Micali</a:t>
            </a:r>
            <a:r>
              <a:rPr lang="zh-CN" altLang="en-US" dirty="0" smtClean="0">
                <a:latin typeface="华文中宋" pitchFamily="2" charset="-122"/>
              </a:rPr>
              <a:t>和</a:t>
            </a:r>
            <a:r>
              <a:rPr lang="en-US" altLang="zh-CN" dirty="0" err="1" smtClean="0">
                <a:latin typeface="华文中宋" pitchFamily="2" charset="-122"/>
              </a:rPr>
              <a:t>Wigderson</a:t>
            </a:r>
            <a:r>
              <a:rPr lang="zh-CN" altLang="en-US" dirty="0" smtClean="0">
                <a:latin typeface="华文中宋" pitchFamily="2" charset="-122"/>
              </a:rPr>
              <a:t>给出了一般描述</a:t>
            </a:r>
            <a:endParaRPr lang="en-US" altLang="zh-CN" dirty="0" smtClean="0">
              <a:latin typeface="华文中宋" pitchFamily="2" charset="-122"/>
            </a:endParaRPr>
          </a:p>
          <a:p>
            <a:pPr lvl="1" eaLnBrk="1" hangingPunct="1"/>
            <a:r>
              <a:rPr lang="zh-CN" altLang="en-US" dirty="0" smtClean="0">
                <a:latin typeface="华文中宋" pitchFamily="2" charset="-122"/>
              </a:rPr>
              <a:t>比较适合于分布式计算环境</a:t>
            </a:r>
          </a:p>
          <a:p>
            <a:pPr eaLnBrk="1" hangingPunct="1"/>
            <a:r>
              <a:rPr lang="zh-CN" altLang="en-US" sz="2400" dirty="0" smtClean="0">
                <a:latin typeface="华文中宋" pitchFamily="2" charset="-122"/>
              </a:rPr>
              <a:t>此外还有：</a:t>
            </a:r>
          </a:p>
          <a:p>
            <a:pPr lvl="1" eaLnBrk="1" hangingPunct="1">
              <a:lnSpc>
                <a:spcPct val="100000"/>
              </a:lnSpc>
              <a:spcBef>
                <a:spcPts val="600"/>
              </a:spcBef>
            </a:pPr>
            <a:r>
              <a:rPr lang="zh-CN" altLang="en-US" dirty="0" smtClean="0"/>
              <a:t>不经意传输；比特承诺</a:t>
            </a:r>
            <a:endParaRPr lang="en-US" altLang="zh-CN" dirty="0" smtClean="0"/>
          </a:p>
          <a:p>
            <a:pPr lvl="1" eaLnBrk="1" hangingPunct="1">
              <a:lnSpc>
                <a:spcPct val="100000"/>
              </a:lnSpc>
              <a:spcBef>
                <a:spcPts val="600"/>
              </a:spcBef>
            </a:pPr>
            <a:r>
              <a:rPr lang="zh-CN" altLang="en-US" dirty="0" smtClean="0"/>
              <a:t>小额电子支付协议</a:t>
            </a:r>
            <a:r>
              <a:rPr lang="en-US" altLang="zh-CN" dirty="0" smtClean="0"/>
              <a:t>SET</a:t>
            </a:r>
          </a:p>
          <a:p>
            <a:pPr lvl="1" eaLnBrk="1" hangingPunct="1">
              <a:lnSpc>
                <a:spcPct val="100000"/>
              </a:lnSpc>
              <a:spcBef>
                <a:spcPts val="600"/>
              </a:spcBef>
            </a:pPr>
            <a:r>
              <a:rPr lang="en-US" altLang="zh-CN" dirty="0" smtClean="0">
                <a:latin typeface="华文中宋" pitchFamily="2" charset="-122"/>
              </a:rPr>
              <a:t>……</a:t>
            </a:r>
            <a:r>
              <a:rPr lang="en-US" altLang="zh-CN" dirty="0" smtClean="0"/>
              <a:t> </a:t>
            </a:r>
            <a:r>
              <a:rPr lang="en-US" altLang="zh-CN" dirty="0" smtClean="0">
                <a:latin typeface="华文中宋" pitchFamily="2" charset="-122"/>
              </a:rPr>
              <a:t>……</a:t>
            </a:r>
            <a:endParaRPr lang="zh-CN" altLang="en-US" dirty="0" smtClean="0">
              <a:latin typeface="Times New Roman" pitchFamily="18" charset="0"/>
              <a:cs typeface="Times New Roman" pitchFamily="18" charset="0"/>
            </a:endParaRPr>
          </a:p>
        </p:txBody>
      </p:sp>
      <p:sp>
        <p:nvSpPr>
          <p:cNvPr id="6" name="灯片编号占位符 3"/>
          <p:cNvSpPr>
            <a:spLocks noGrp="1"/>
          </p:cNvSpPr>
          <p:nvPr>
            <p:ph type="sldNum" sz="quarter" idx="12"/>
          </p:nvPr>
        </p:nvSpPr>
        <p:spPr>
          <a:xfrm>
            <a:off x="7391400" y="6477000"/>
            <a:ext cx="1295400" cy="304800"/>
          </a:xfrm>
        </p:spPr>
        <p:txBody>
          <a:bodyPr/>
          <a:lstStyle/>
          <a:p>
            <a:pPr>
              <a:defRPr/>
            </a:pPr>
            <a:fld id="{896E1043-1F2A-4C9B-855A-0B3264F68AF7}" type="slidenum">
              <a:rPr lang="en-US" altLang="zh-CN" smtClean="0"/>
              <a:pPr>
                <a:defRPr/>
              </a:pPr>
              <a:t>68</a:t>
            </a:fld>
            <a:r>
              <a:rPr lang="en-US" altLang="zh-CN" dirty="0" smtClean="0"/>
              <a:t>/</a:t>
            </a:r>
            <a:endParaRPr lang="en-US" altLang="zh-CN" dirty="0"/>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7.7.1</a:t>
            </a:r>
            <a:r>
              <a:rPr lang="zh-CN" altLang="en-US" dirty="0" smtClean="0"/>
              <a:t> 量子密码概述</a:t>
            </a:r>
            <a:endParaRPr lang="zh-CN" altLang="en-US" dirty="0"/>
          </a:p>
        </p:txBody>
      </p:sp>
      <p:sp>
        <p:nvSpPr>
          <p:cNvPr id="5" name="标题 1"/>
          <p:cNvSpPr txBox="1">
            <a:spLocks/>
          </p:cNvSpPr>
          <p:nvPr/>
        </p:nvSpPr>
        <p:spPr bwMode="auto">
          <a:xfrm>
            <a:off x="533400" y="0"/>
            <a:ext cx="7696200" cy="304800"/>
          </a:xfrm>
          <a:prstGeom prst="rect">
            <a:avLst/>
          </a:prstGeom>
          <a:solidFill>
            <a:schemeClr val="accent5"/>
          </a:solidFill>
          <a:ln w="9525">
            <a:noFill/>
            <a:miter lim="800000"/>
            <a:headEnd/>
            <a:tailEnd/>
          </a:ln>
        </p:spPr>
        <p:txBody>
          <a:bodyPr vert="horz" wrap="square" lIns="91440" tIns="45720" rIns="91440" bIns="45720" numCol="1" anchor="b" anchorCtr="0" compatLnSpc="1">
            <a:prstTxWarp prst="textNoShape">
              <a:avLst/>
            </a:prstTxWarp>
          </a:bodyPr>
          <a:lstStyle/>
          <a:p>
            <a:pPr algn="l" eaLnBrk="0" hangingPunct="0">
              <a:defRPr/>
            </a:pPr>
            <a:r>
              <a:rPr lang="zh-CN" altLang="en-US" sz="1800" kern="0" dirty="0" smtClean="0">
                <a:solidFill>
                  <a:srgbClr val="004C00"/>
                </a:solidFill>
                <a:effectLst>
                  <a:outerShdw blurRad="38100" dist="38100" dir="2700000" algn="tl">
                    <a:srgbClr val="000000">
                      <a:alpha val="43137"/>
                    </a:srgbClr>
                  </a:outerShdw>
                </a:effectLst>
                <a:latin typeface="+mj-lt"/>
                <a:ea typeface="+mj-ea"/>
                <a:cs typeface="+mj-cs"/>
              </a:rPr>
              <a:t>第七章 密码协议：</a:t>
            </a:r>
            <a:r>
              <a:rPr lang="en-US" altLang="zh-CN" sz="1800" kern="0" dirty="0" smtClean="0">
                <a:solidFill>
                  <a:srgbClr val="004C00"/>
                </a:solidFill>
                <a:effectLst>
                  <a:outerShdw blurRad="38100" dist="38100" dir="2700000" algn="tl">
                    <a:srgbClr val="000000">
                      <a:alpha val="43137"/>
                    </a:srgbClr>
                  </a:outerShdw>
                </a:effectLst>
                <a:latin typeface="+mj-lt"/>
                <a:ea typeface="+mj-ea"/>
                <a:cs typeface="+mj-cs"/>
              </a:rPr>
              <a:t>7.7 </a:t>
            </a:r>
            <a:r>
              <a:rPr lang="zh-CN" altLang="en-US" sz="1800" kern="0" dirty="0" smtClean="0">
                <a:solidFill>
                  <a:srgbClr val="004C00"/>
                </a:solidFill>
                <a:effectLst>
                  <a:outerShdw blurRad="38100" dist="38100" dir="2700000" algn="tl">
                    <a:srgbClr val="000000">
                      <a:alpha val="43137"/>
                    </a:srgbClr>
                  </a:outerShdw>
                </a:effectLst>
                <a:latin typeface="+mj-lt"/>
                <a:ea typeface="+mj-ea"/>
                <a:cs typeface="+mj-cs"/>
              </a:rPr>
              <a:t>量子密钥分发协议</a:t>
            </a:r>
          </a:p>
        </p:txBody>
      </p:sp>
      <p:sp>
        <p:nvSpPr>
          <p:cNvPr id="8" name="内容占位符 7"/>
          <p:cNvSpPr>
            <a:spLocks noGrp="1"/>
          </p:cNvSpPr>
          <p:nvPr>
            <p:ph idx="1"/>
          </p:nvPr>
        </p:nvSpPr>
        <p:spPr>
          <a:xfrm>
            <a:off x="457200" y="990600"/>
            <a:ext cx="8534400" cy="5486400"/>
          </a:xfrm>
        </p:spPr>
        <p:txBody>
          <a:bodyPr/>
          <a:lstStyle/>
          <a:p>
            <a:pPr>
              <a:lnSpc>
                <a:spcPct val="100000"/>
              </a:lnSpc>
              <a:spcBef>
                <a:spcPct val="50000"/>
              </a:spcBef>
            </a:pPr>
            <a:r>
              <a:rPr lang="en-US" altLang="zh-CN" sz="2000" dirty="0" smtClean="0"/>
              <a:t>1969</a:t>
            </a:r>
            <a:r>
              <a:rPr lang="zh-CN" altLang="en-US" sz="2000" dirty="0" smtClean="0"/>
              <a:t>年，哥伦比亚大学的年轻学者</a:t>
            </a:r>
            <a:r>
              <a:rPr lang="en-US" altLang="zh-CN" sz="2000" dirty="0" smtClean="0"/>
              <a:t>Stephen </a:t>
            </a:r>
            <a:r>
              <a:rPr lang="en-US" altLang="zh-CN" sz="2000" dirty="0" err="1" smtClean="0"/>
              <a:t>Wiesner</a:t>
            </a:r>
            <a:r>
              <a:rPr lang="zh-CN" altLang="en-US" sz="2000" dirty="0" smtClean="0"/>
              <a:t>首次在他的一篇论文</a:t>
            </a:r>
            <a:r>
              <a:rPr lang="en-US" altLang="zh-CN" sz="2000" dirty="0" smtClean="0"/>
              <a:t>《</a:t>
            </a:r>
            <a:r>
              <a:rPr lang="zh-CN" altLang="en-US" sz="2000" dirty="0" smtClean="0"/>
              <a:t>共轭编码</a:t>
            </a:r>
            <a:r>
              <a:rPr lang="en-US" altLang="zh-CN" sz="2000" dirty="0" smtClean="0"/>
              <a:t>》</a:t>
            </a:r>
            <a:r>
              <a:rPr lang="zh-CN" altLang="en-US" sz="2000" dirty="0" smtClean="0"/>
              <a:t>中提出了量子钞票和复用信道两个概念，开创了量子密码的先河</a:t>
            </a:r>
          </a:p>
          <a:p>
            <a:pPr>
              <a:lnSpc>
                <a:spcPct val="100000"/>
              </a:lnSpc>
              <a:spcBef>
                <a:spcPct val="50000"/>
              </a:spcBef>
            </a:pPr>
            <a:r>
              <a:rPr lang="en-US" altLang="zh-CN" sz="2000" dirty="0" smtClean="0"/>
              <a:t>1984</a:t>
            </a:r>
            <a:r>
              <a:rPr lang="zh-CN" altLang="en-US" sz="2000" dirty="0" smtClean="0"/>
              <a:t>年，</a:t>
            </a:r>
            <a:r>
              <a:rPr lang="en-US" altLang="zh-CN" sz="2000" dirty="0" smtClean="0"/>
              <a:t>IBM</a:t>
            </a:r>
            <a:r>
              <a:rPr lang="zh-CN" altLang="en-US" sz="2000" dirty="0" smtClean="0"/>
              <a:t>公司的</a:t>
            </a:r>
            <a:r>
              <a:rPr lang="en-US" altLang="zh-CN" sz="2000" dirty="0" smtClean="0"/>
              <a:t>Charles H. Bennett</a:t>
            </a:r>
            <a:r>
              <a:rPr lang="zh-CN" altLang="en-US" sz="2000" dirty="0" smtClean="0"/>
              <a:t>和</a:t>
            </a:r>
            <a:r>
              <a:rPr lang="en-US" altLang="zh-CN" sz="2000" dirty="0" smtClean="0"/>
              <a:t>Montreal</a:t>
            </a:r>
            <a:r>
              <a:rPr lang="zh-CN" altLang="en-US" sz="2000" dirty="0" smtClean="0"/>
              <a:t>大学的</a:t>
            </a:r>
            <a:r>
              <a:rPr lang="en-US" altLang="zh-CN" sz="2000" dirty="0" smtClean="0"/>
              <a:t>Gilles</a:t>
            </a:r>
            <a:r>
              <a:rPr lang="zh-CN" altLang="en-US" sz="2000" dirty="0" smtClean="0"/>
              <a:t>　</a:t>
            </a:r>
            <a:r>
              <a:rPr lang="en-US" altLang="zh-CN" sz="2000" dirty="0" smtClean="0"/>
              <a:t>Brassard</a:t>
            </a:r>
            <a:r>
              <a:rPr lang="zh-CN" altLang="en-US" sz="2000" dirty="0" smtClean="0"/>
              <a:t>基于</a:t>
            </a:r>
            <a:r>
              <a:rPr lang="en-US" altLang="zh-CN" sz="2000" dirty="0" err="1" smtClean="0"/>
              <a:t>Wiesner</a:t>
            </a:r>
            <a:r>
              <a:rPr lang="zh-CN" altLang="en-US" sz="2000" dirty="0" smtClean="0"/>
              <a:t>的思想，首次提出了</a:t>
            </a:r>
            <a:r>
              <a:rPr lang="en-US" altLang="zh-CN" sz="2000" dirty="0" smtClean="0"/>
              <a:t>BB84</a:t>
            </a:r>
            <a:r>
              <a:rPr lang="zh-CN" altLang="en-US" sz="2000" dirty="0" smtClean="0"/>
              <a:t>协议，即著名的量子密钥分配协议</a:t>
            </a:r>
          </a:p>
          <a:p>
            <a:pPr>
              <a:lnSpc>
                <a:spcPct val="100000"/>
              </a:lnSpc>
              <a:spcBef>
                <a:spcPct val="50000"/>
              </a:spcBef>
            </a:pPr>
            <a:r>
              <a:rPr lang="zh-CN" altLang="en-US" sz="2000" dirty="0" smtClean="0"/>
              <a:t>量子密码有两个基本特性：无条件安全性和对窃听的可检测性</a:t>
            </a:r>
            <a:r>
              <a:rPr lang="en-US" altLang="zh-CN" sz="2000" dirty="0" smtClean="0"/>
              <a:t>(</a:t>
            </a:r>
            <a:r>
              <a:rPr lang="zh-CN" altLang="en-US" sz="2000" dirty="0" smtClean="0"/>
              <a:t>可检测性主要是根据量子力学的</a:t>
            </a:r>
            <a:r>
              <a:rPr lang="en-US" altLang="zh-CN" sz="2000" dirty="0" smtClean="0"/>
              <a:t>Heisenberg</a:t>
            </a:r>
            <a:r>
              <a:rPr lang="zh-CN" altLang="en-US" sz="2000" dirty="0" smtClean="0"/>
              <a:t>测不准原理，两个用户之间通信受干扰时，通信者可以同步的检测出这种干扰的存在</a:t>
            </a:r>
            <a:r>
              <a:rPr lang="en-US" altLang="zh-CN" sz="2000" dirty="0" smtClean="0"/>
              <a:t>)</a:t>
            </a:r>
          </a:p>
          <a:p>
            <a:pPr>
              <a:lnSpc>
                <a:spcPct val="100000"/>
              </a:lnSpc>
              <a:spcBef>
                <a:spcPct val="50000"/>
              </a:spcBef>
            </a:pPr>
            <a:r>
              <a:rPr lang="zh-CN" altLang="en-US" sz="2000" dirty="0" smtClean="0"/>
              <a:t>在量子通信中，传输的量子比特来自于一个非正交的量子比特集合，这种非正交的特性保证了量子信道中传输的量子比特具有不可克隆性。攻击者在不知道量子状态情况下进行随机测量将改变量子比特状态</a:t>
            </a:r>
            <a:endParaRPr lang="en-US" altLang="zh-CN" sz="2000" dirty="0" smtClean="0"/>
          </a:p>
          <a:p>
            <a:pPr>
              <a:lnSpc>
                <a:spcPct val="100000"/>
              </a:lnSpc>
              <a:spcBef>
                <a:spcPct val="50000"/>
              </a:spcBef>
            </a:pPr>
            <a:r>
              <a:rPr lang="zh-CN" altLang="en-US" sz="2000" dirty="0" smtClean="0"/>
              <a:t>量子比特就是一种量子态，只是一个抽象的数学状态，他与</a:t>
            </a:r>
            <a:r>
              <a:rPr lang="en-US" altLang="zh-CN" sz="2000" dirty="0" err="1" smtClean="0"/>
              <a:t>shannon</a:t>
            </a:r>
            <a:r>
              <a:rPr lang="zh-CN" altLang="en-US" sz="2000" dirty="0" smtClean="0"/>
              <a:t>信息论中的</a:t>
            </a:r>
            <a:r>
              <a:rPr lang="en-US" altLang="zh-CN" sz="2000" dirty="0" smtClean="0"/>
              <a:t>bit</a:t>
            </a:r>
            <a:r>
              <a:rPr lang="zh-CN" altLang="en-US" sz="2000" dirty="0" smtClean="0"/>
              <a:t>的概念是不同的。</a:t>
            </a:r>
            <a:endParaRPr lang="en-US" altLang="zh-CN" sz="2000" dirty="0" smtClean="0"/>
          </a:p>
        </p:txBody>
      </p:sp>
      <p:sp>
        <p:nvSpPr>
          <p:cNvPr id="6" name="灯片编号占位符 3"/>
          <p:cNvSpPr>
            <a:spLocks noGrp="1"/>
          </p:cNvSpPr>
          <p:nvPr>
            <p:ph type="sldNum" sz="quarter" idx="12"/>
          </p:nvPr>
        </p:nvSpPr>
        <p:spPr>
          <a:xfrm>
            <a:off x="7391400" y="6477000"/>
            <a:ext cx="1295400" cy="304800"/>
          </a:xfrm>
        </p:spPr>
        <p:txBody>
          <a:bodyPr/>
          <a:lstStyle/>
          <a:p>
            <a:pPr>
              <a:defRPr/>
            </a:pPr>
            <a:fld id="{896E1043-1F2A-4C9B-855A-0B3264F68AF7}" type="slidenum">
              <a:rPr lang="en-US" altLang="zh-CN" smtClean="0"/>
              <a:pPr>
                <a:defRPr/>
              </a:pPr>
              <a:t>69</a:t>
            </a:fld>
            <a:r>
              <a:rPr lang="en-US" altLang="zh-CN" dirty="0" smtClean="0"/>
              <a:t>/</a:t>
            </a:r>
            <a:endParaRPr lang="en-US" altLang="zh-CN"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7.2.1 </a:t>
            </a:r>
            <a:r>
              <a:rPr lang="zh-CN" altLang="en-US" dirty="0" smtClean="0"/>
              <a:t>认证协议概述</a:t>
            </a:r>
            <a:endParaRPr lang="zh-CN" altLang="en-US" dirty="0"/>
          </a:p>
        </p:txBody>
      </p:sp>
      <p:sp>
        <p:nvSpPr>
          <p:cNvPr id="3" name="内容占位符 2"/>
          <p:cNvSpPr>
            <a:spLocks noGrp="1"/>
          </p:cNvSpPr>
          <p:nvPr>
            <p:ph idx="1"/>
          </p:nvPr>
        </p:nvSpPr>
        <p:spPr>
          <a:xfrm>
            <a:off x="457200" y="990600"/>
            <a:ext cx="8382000" cy="5486400"/>
          </a:xfrm>
        </p:spPr>
        <p:txBody>
          <a:bodyPr/>
          <a:lstStyle/>
          <a:p>
            <a:pPr algn="just" eaLnBrk="1" hangingPunct="1">
              <a:lnSpc>
                <a:spcPct val="100000"/>
              </a:lnSpc>
            </a:pPr>
            <a:r>
              <a:rPr lang="zh-CN" altLang="en-US" sz="2000" dirty="0" smtClean="0">
                <a:latin typeface="Times New Roman" pitchFamily="18" charset="0"/>
              </a:rPr>
              <a:t>在认证的几个类别里，消息完整性认证是最普通的层次，在前几种认证中一般都包含了消息完整性认证</a:t>
            </a:r>
            <a:endParaRPr lang="en-US" altLang="zh-CN" sz="2000" dirty="0" smtClean="0">
              <a:latin typeface="Times New Roman" pitchFamily="18" charset="0"/>
            </a:endParaRPr>
          </a:p>
          <a:p>
            <a:pPr algn="just" eaLnBrk="1" hangingPunct="1">
              <a:lnSpc>
                <a:spcPct val="100000"/>
              </a:lnSpc>
            </a:pPr>
            <a:r>
              <a:rPr lang="zh-CN" altLang="en-US" sz="2000" dirty="0" smtClean="0">
                <a:latin typeface="Times New Roman" pitchFamily="18" charset="0"/>
              </a:rPr>
              <a:t>认证需求也不同</a:t>
            </a:r>
            <a:endParaRPr lang="en-US" altLang="zh-CN" sz="2000" dirty="0" smtClean="0">
              <a:latin typeface="Times New Roman" pitchFamily="18" charset="0"/>
            </a:endParaRPr>
          </a:p>
          <a:p>
            <a:pPr lvl="1" algn="just" eaLnBrk="1" hangingPunct="1">
              <a:lnSpc>
                <a:spcPct val="100000"/>
              </a:lnSpc>
            </a:pPr>
            <a:r>
              <a:rPr lang="zh-CN" altLang="en-US" sz="2000" dirty="0" smtClean="0">
                <a:latin typeface="Times New Roman" pitchFamily="18" charset="0"/>
              </a:rPr>
              <a:t>有的协议只需要认证身份</a:t>
            </a:r>
            <a:endParaRPr lang="en-US" altLang="zh-CN" sz="2000" dirty="0" smtClean="0">
              <a:latin typeface="Times New Roman" pitchFamily="18" charset="0"/>
            </a:endParaRPr>
          </a:p>
          <a:p>
            <a:pPr lvl="1" algn="just" eaLnBrk="1" hangingPunct="1">
              <a:lnSpc>
                <a:spcPct val="100000"/>
              </a:lnSpc>
            </a:pPr>
            <a:r>
              <a:rPr lang="zh-CN" altLang="en-US" sz="2000" dirty="0" smtClean="0">
                <a:latin typeface="Times New Roman" pitchFamily="18" charset="0"/>
              </a:rPr>
              <a:t>有的协议除了认证身份还需要建立之后通信的密钥以保护通信的安全，即身份认证与密钥协商</a:t>
            </a:r>
            <a:r>
              <a:rPr lang="en-US" altLang="zh-CN" sz="2000" dirty="0" smtClean="0">
                <a:latin typeface="Times New Roman" pitchFamily="18" charset="0"/>
              </a:rPr>
              <a:t>(</a:t>
            </a:r>
            <a:r>
              <a:rPr lang="zh-CN" altLang="en-US" sz="2000" dirty="0" smtClean="0">
                <a:latin typeface="Times New Roman" pitchFamily="18" charset="0"/>
              </a:rPr>
              <a:t>密钥建立认证协议</a:t>
            </a:r>
            <a:r>
              <a:rPr lang="en-US" altLang="zh-CN" sz="2000" dirty="0" smtClean="0">
                <a:latin typeface="Times New Roman" pitchFamily="18" charset="0"/>
              </a:rPr>
              <a:t>)</a:t>
            </a:r>
          </a:p>
          <a:p>
            <a:pPr lvl="1" algn="just" eaLnBrk="1" hangingPunct="1">
              <a:lnSpc>
                <a:spcPct val="100000"/>
              </a:lnSpc>
            </a:pPr>
            <a:r>
              <a:rPr lang="zh-CN" altLang="en-US" sz="2000" dirty="0" smtClean="0">
                <a:latin typeface="Times New Roman" pitchFamily="18" charset="0"/>
              </a:rPr>
              <a:t>有的协议主要是考虑对消息源的认证，这时一般首先要认证身份并建立密钥，然后再基于该会话密钥对传输的每个消息进行认证，以使收方确信收到的消息来自发方，而且不是重放、在顺序、时间等方面都是正确的，即完整性</a:t>
            </a:r>
            <a:endParaRPr lang="en-US" altLang="zh-CN" sz="2000" dirty="0" smtClean="0">
              <a:latin typeface="Times New Roman" pitchFamily="18" charset="0"/>
            </a:endParaRPr>
          </a:p>
          <a:p>
            <a:pPr algn="just" eaLnBrk="1" hangingPunct="1">
              <a:lnSpc>
                <a:spcPct val="100000"/>
              </a:lnSpc>
            </a:pPr>
            <a:r>
              <a:rPr lang="zh-CN" altLang="en-US" sz="2000" dirty="0" smtClean="0">
                <a:latin typeface="Times New Roman" pitchFamily="18" charset="0"/>
              </a:rPr>
              <a:t>对于身份认证，</a:t>
            </a:r>
            <a:r>
              <a:rPr lang="zh-CN" altLang="en-US" sz="2000" dirty="0" smtClean="0">
                <a:solidFill>
                  <a:srgbClr val="0000FF"/>
                </a:solidFill>
                <a:latin typeface="Times New Roman" pitchFamily="18" charset="0"/>
              </a:rPr>
              <a:t>主要验证用户知道什么</a:t>
            </a:r>
            <a:r>
              <a:rPr lang="en-US" altLang="zh-CN" sz="2000" dirty="0" smtClean="0">
                <a:latin typeface="Times New Roman" pitchFamily="18" charset="0"/>
              </a:rPr>
              <a:t>(</a:t>
            </a:r>
            <a:r>
              <a:rPr lang="zh-CN" altLang="en-US" sz="2000" dirty="0" smtClean="0">
                <a:latin typeface="Times New Roman" pitchFamily="18" charset="0"/>
              </a:rPr>
              <a:t>如口令、密钥、私钥、秘密等</a:t>
            </a:r>
            <a:r>
              <a:rPr lang="en-US" altLang="zh-CN" sz="2000" dirty="0" smtClean="0">
                <a:latin typeface="Times New Roman" pitchFamily="18" charset="0"/>
              </a:rPr>
              <a:t>)</a:t>
            </a:r>
            <a:r>
              <a:rPr lang="zh-CN" altLang="en-US" sz="2000" dirty="0" smtClean="0">
                <a:latin typeface="Times New Roman" pitchFamily="18" charset="0"/>
              </a:rPr>
              <a:t>、验证用户</a:t>
            </a:r>
            <a:r>
              <a:rPr lang="zh-CN" altLang="en-US" sz="2000" dirty="0" smtClean="0">
                <a:solidFill>
                  <a:srgbClr val="0000FF"/>
                </a:solidFill>
                <a:latin typeface="Times New Roman" pitchFamily="18" charset="0"/>
              </a:rPr>
              <a:t>拥有什么</a:t>
            </a:r>
            <a:r>
              <a:rPr lang="en-US" altLang="zh-CN" sz="2000" dirty="0" smtClean="0">
                <a:latin typeface="Times New Roman" pitchFamily="18" charset="0"/>
              </a:rPr>
              <a:t>(</a:t>
            </a:r>
            <a:r>
              <a:rPr lang="zh-CN" altLang="en-US" sz="2000" dirty="0" smtClean="0">
                <a:latin typeface="Times New Roman" pitchFamily="18" charset="0"/>
              </a:rPr>
              <a:t>如</a:t>
            </a:r>
            <a:r>
              <a:rPr lang="en-US" altLang="zh-CN" sz="2000" dirty="0" smtClean="0">
                <a:latin typeface="Times New Roman" pitchFamily="18" charset="0"/>
              </a:rPr>
              <a:t>IC</a:t>
            </a:r>
            <a:r>
              <a:rPr lang="zh-CN" altLang="en-US" sz="2000" dirty="0" smtClean="0">
                <a:latin typeface="Times New Roman" pitchFamily="18" charset="0"/>
              </a:rPr>
              <a:t>卡等</a:t>
            </a:r>
            <a:r>
              <a:rPr lang="en-US" altLang="zh-CN" sz="2000" dirty="0" smtClean="0">
                <a:latin typeface="Times New Roman" pitchFamily="18" charset="0"/>
              </a:rPr>
              <a:t>)</a:t>
            </a:r>
            <a:r>
              <a:rPr lang="zh-CN" altLang="en-US" sz="2000" dirty="0" smtClean="0">
                <a:latin typeface="Times New Roman" pitchFamily="18" charset="0"/>
              </a:rPr>
              <a:t>、验证用户</a:t>
            </a:r>
            <a:r>
              <a:rPr lang="zh-CN" altLang="en-US" sz="2000" dirty="0" smtClean="0">
                <a:solidFill>
                  <a:srgbClr val="0000FF"/>
                </a:solidFill>
                <a:latin typeface="Times New Roman" pitchFamily="18" charset="0"/>
              </a:rPr>
              <a:t>具有什么特征</a:t>
            </a:r>
            <a:r>
              <a:rPr lang="en-US" altLang="zh-CN" sz="2000" dirty="0" smtClean="0">
                <a:latin typeface="Times New Roman" pitchFamily="18" charset="0"/>
              </a:rPr>
              <a:t>(</a:t>
            </a:r>
            <a:r>
              <a:rPr lang="zh-CN" altLang="en-US" sz="2000" dirty="0" smtClean="0">
                <a:latin typeface="Times New Roman" pitchFamily="18" charset="0"/>
              </a:rPr>
              <a:t>如指纹、掌纹、虹膜、</a:t>
            </a:r>
            <a:r>
              <a:rPr lang="en-US" altLang="zh-CN" sz="2000" dirty="0" smtClean="0">
                <a:latin typeface="Times New Roman" pitchFamily="18" charset="0"/>
              </a:rPr>
              <a:t>DNA</a:t>
            </a:r>
            <a:r>
              <a:rPr lang="zh-CN" altLang="en-US" sz="2000" dirty="0" smtClean="0">
                <a:latin typeface="Times New Roman" pitchFamily="18" charset="0"/>
              </a:rPr>
              <a:t>等</a:t>
            </a:r>
            <a:r>
              <a:rPr lang="en-US" altLang="zh-CN" sz="2000" dirty="0" smtClean="0">
                <a:latin typeface="Times New Roman" pitchFamily="18" charset="0"/>
              </a:rPr>
              <a:t>)</a:t>
            </a:r>
          </a:p>
          <a:p>
            <a:pPr algn="just" eaLnBrk="1" hangingPunct="1">
              <a:lnSpc>
                <a:spcPct val="100000"/>
              </a:lnSpc>
            </a:pPr>
            <a:r>
              <a:rPr lang="zh-CN" altLang="en-US" sz="2000" dirty="0" smtClean="0">
                <a:latin typeface="Times New Roman" pitchFamily="18" charset="0"/>
              </a:rPr>
              <a:t>其中基于口令的身份认证是比较重要的一类，具有广泛的应用，因为用户不需要携带或记忆复杂的密钥或者认证信息</a:t>
            </a:r>
            <a:endParaRPr lang="en-US" altLang="zh-CN" sz="2000" dirty="0" smtClean="0">
              <a:latin typeface="Times New Roman" pitchFamily="18" charset="0"/>
            </a:endParaRPr>
          </a:p>
        </p:txBody>
      </p:sp>
      <p:sp>
        <p:nvSpPr>
          <p:cNvPr id="4" name="灯片编号占位符 3"/>
          <p:cNvSpPr>
            <a:spLocks noGrp="1"/>
          </p:cNvSpPr>
          <p:nvPr>
            <p:ph type="sldNum" sz="quarter" idx="12"/>
          </p:nvPr>
        </p:nvSpPr>
        <p:spPr>
          <a:xfrm>
            <a:off x="7391400" y="6477000"/>
            <a:ext cx="1295400" cy="304800"/>
          </a:xfrm>
        </p:spPr>
        <p:txBody>
          <a:bodyPr/>
          <a:lstStyle/>
          <a:p>
            <a:pPr>
              <a:defRPr/>
            </a:pPr>
            <a:fld id="{896E1043-1F2A-4C9B-855A-0B3264F68AF7}" type="slidenum">
              <a:rPr lang="en-US" altLang="zh-CN" smtClean="0"/>
              <a:pPr>
                <a:defRPr/>
              </a:pPr>
              <a:t>7</a:t>
            </a:fld>
            <a:r>
              <a:rPr lang="en-US" altLang="zh-CN" dirty="0" smtClean="0"/>
              <a:t>/</a:t>
            </a:r>
            <a:endParaRPr lang="en-US" altLang="zh-CN" dirty="0"/>
          </a:p>
        </p:txBody>
      </p:sp>
      <p:sp>
        <p:nvSpPr>
          <p:cNvPr id="5" name="标题 1"/>
          <p:cNvSpPr txBox="1">
            <a:spLocks/>
          </p:cNvSpPr>
          <p:nvPr/>
        </p:nvSpPr>
        <p:spPr bwMode="auto">
          <a:xfrm>
            <a:off x="533400" y="0"/>
            <a:ext cx="7696200" cy="304800"/>
          </a:xfrm>
          <a:prstGeom prst="rect">
            <a:avLst/>
          </a:prstGeom>
          <a:solidFill>
            <a:schemeClr val="accent5"/>
          </a:solidFill>
          <a:ln w="9525">
            <a:noFill/>
            <a:miter lim="800000"/>
            <a:headEnd/>
            <a:tailEnd/>
          </a:ln>
        </p:spPr>
        <p:txBody>
          <a:bodyPr vert="horz" wrap="square" lIns="91440" tIns="45720" rIns="91440" bIns="45720" numCol="1" anchor="b" anchorCtr="0" compatLnSpc="1">
            <a:prstTxWarp prst="textNoShape">
              <a:avLst/>
            </a:prstTxWarp>
          </a:bodyPr>
          <a:lstStyle/>
          <a:p>
            <a:pPr algn="l" eaLnBrk="0" hangingPunct="0">
              <a:defRPr/>
            </a:pPr>
            <a:r>
              <a:rPr lang="zh-CN" altLang="en-US" sz="1800" kern="0" dirty="0" smtClean="0">
                <a:solidFill>
                  <a:srgbClr val="004C00"/>
                </a:solidFill>
                <a:effectLst>
                  <a:outerShdw blurRad="38100" dist="38100" dir="2700000" algn="tl">
                    <a:srgbClr val="000000">
                      <a:alpha val="43137"/>
                    </a:srgbClr>
                  </a:outerShdw>
                </a:effectLst>
                <a:latin typeface="+mj-lt"/>
                <a:ea typeface="+mj-ea"/>
                <a:cs typeface="+mj-cs"/>
              </a:rPr>
              <a:t>第七章 密码协议：</a:t>
            </a:r>
            <a:r>
              <a:rPr lang="en-US" altLang="zh-CN" sz="1800" kern="0" dirty="0" smtClean="0">
                <a:solidFill>
                  <a:srgbClr val="004C00"/>
                </a:solidFill>
                <a:effectLst>
                  <a:outerShdw blurRad="38100" dist="38100" dir="2700000" algn="tl">
                    <a:srgbClr val="000000">
                      <a:alpha val="43137"/>
                    </a:srgbClr>
                  </a:outerShdw>
                </a:effectLst>
              </a:rPr>
              <a:t> </a:t>
            </a:r>
            <a:r>
              <a:rPr lang="en-US" altLang="zh-CN" sz="1800" kern="0" dirty="0" smtClean="0">
                <a:solidFill>
                  <a:srgbClr val="004C00"/>
                </a:solidFill>
                <a:effectLst>
                  <a:outerShdw blurRad="38100" dist="38100" dir="2700000" algn="tl">
                    <a:srgbClr val="000000">
                      <a:alpha val="43137"/>
                    </a:srgbClr>
                  </a:outerShdw>
                </a:effectLst>
                <a:latin typeface="+mj-lt"/>
                <a:ea typeface="+mj-ea"/>
                <a:cs typeface="+mj-cs"/>
              </a:rPr>
              <a:t>7.2 </a:t>
            </a:r>
            <a:r>
              <a:rPr lang="zh-CN" altLang="en-US" sz="1800" kern="0" dirty="0" smtClean="0">
                <a:solidFill>
                  <a:srgbClr val="004C00"/>
                </a:solidFill>
                <a:effectLst>
                  <a:outerShdw blurRad="38100" dist="38100" dir="2700000" algn="tl">
                    <a:srgbClr val="000000">
                      <a:alpha val="43137"/>
                    </a:srgbClr>
                  </a:outerShdw>
                </a:effectLst>
                <a:latin typeface="+mj-lt"/>
                <a:ea typeface="+mj-ea"/>
                <a:cs typeface="+mj-cs"/>
              </a:rPr>
              <a:t>认证协议</a:t>
            </a:r>
            <a:r>
              <a:rPr lang="zh-CN" altLang="en-US" sz="1800" kern="0" dirty="0" smtClean="0">
                <a:solidFill>
                  <a:srgbClr val="004C00"/>
                </a:solidFill>
                <a:effectLst>
                  <a:outerShdw blurRad="38100" dist="38100" dir="2700000" algn="tl">
                    <a:srgbClr val="000000">
                      <a:alpha val="43137"/>
                    </a:srgbClr>
                  </a:outerShdw>
                </a:effectLst>
              </a:rPr>
              <a:t>概述</a:t>
            </a:r>
            <a:endParaRPr lang="zh-CN" altLang="en-US" sz="1800" kern="0" dirty="0">
              <a:solidFill>
                <a:srgbClr val="004C00"/>
              </a:solidFill>
              <a:effectLst>
                <a:outerShdw blurRad="38100" dist="38100" dir="2700000" algn="tl">
                  <a:srgbClr val="000000">
                    <a:alpha val="43137"/>
                  </a:srgbClr>
                </a:outerShdw>
              </a:effectLst>
              <a:latin typeface="+mj-lt"/>
              <a:ea typeface="+mj-ea"/>
              <a:cs typeface="+mj-cs"/>
            </a:endParaRPr>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7.7.1</a:t>
            </a:r>
            <a:r>
              <a:rPr lang="zh-CN" altLang="en-US" dirty="0" smtClean="0"/>
              <a:t> 量子密码概述</a:t>
            </a:r>
            <a:endParaRPr lang="zh-CN" altLang="en-US" dirty="0"/>
          </a:p>
        </p:txBody>
      </p:sp>
      <p:sp>
        <p:nvSpPr>
          <p:cNvPr id="5" name="标题 1"/>
          <p:cNvSpPr txBox="1">
            <a:spLocks/>
          </p:cNvSpPr>
          <p:nvPr/>
        </p:nvSpPr>
        <p:spPr bwMode="auto">
          <a:xfrm>
            <a:off x="533400" y="0"/>
            <a:ext cx="7696200" cy="304800"/>
          </a:xfrm>
          <a:prstGeom prst="rect">
            <a:avLst/>
          </a:prstGeom>
          <a:solidFill>
            <a:schemeClr val="accent5"/>
          </a:solidFill>
          <a:ln w="9525">
            <a:noFill/>
            <a:miter lim="800000"/>
            <a:headEnd/>
            <a:tailEnd/>
          </a:ln>
        </p:spPr>
        <p:txBody>
          <a:bodyPr vert="horz" wrap="square" lIns="91440" tIns="45720" rIns="91440" bIns="45720" numCol="1" anchor="b" anchorCtr="0" compatLnSpc="1">
            <a:prstTxWarp prst="textNoShape">
              <a:avLst/>
            </a:prstTxWarp>
          </a:bodyPr>
          <a:lstStyle/>
          <a:p>
            <a:pPr algn="l" eaLnBrk="0" hangingPunct="0">
              <a:defRPr/>
            </a:pPr>
            <a:r>
              <a:rPr lang="zh-CN" altLang="en-US" sz="1800" kern="0" dirty="0" smtClean="0">
                <a:solidFill>
                  <a:srgbClr val="004C00"/>
                </a:solidFill>
                <a:effectLst>
                  <a:outerShdw blurRad="38100" dist="38100" dir="2700000" algn="tl">
                    <a:srgbClr val="000000">
                      <a:alpha val="43137"/>
                    </a:srgbClr>
                  </a:outerShdw>
                </a:effectLst>
                <a:latin typeface="+mj-lt"/>
                <a:ea typeface="+mj-ea"/>
                <a:cs typeface="+mj-cs"/>
              </a:rPr>
              <a:t>第七章 密码协议：</a:t>
            </a:r>
            <a:r>
              <a:rPr lang="en-US" altLang="zh-CN" sz="1800" kern="0" dirty="0" smtClean="0">
                <a:solidFill>
                  <a:srgbClr val="004C00"/>
                </a:solidFill>
                <a:effectLst>
                  <a:outerShdw blurRad="38100" dist="38100" dir="2700000" algn="tl">
                    <a:srgbClr val="000000">
                      <a:alpha val="43137"/>
                    </a:srgbClr>
                  </a:outerShdw>
                </a:effectLst>
                <a:latin typeface="+mj-lt"/>
                <a:ea typeface="+mj-ea"/>
                <a:cs typeface="+mj-cs"/>
              </a:rPr>
              <a:t>7.7 </a:t>
            </a:r>
            <a:r>
              <a:rPr lang="zh-CN" altLang="en-US" sz="1800" kern="0" dirty="0" smtClean="0">
                <a:solidFill>
                  <a:srgbClr val="004C00"/>
                </a:solidFill>
                <a:effectLst>
                  <a:outerShdw blurRad="38100" dist="38100" dir="2700000" algn="tl">
                    <a:srgbClr val="000000">
                      <a:alpha val="43137"/>
                    </a:srgbClr>
                  </a:outerShdw>
                </a:effectLst>
                <a:latin typeface="+mj-lt"/>
                <a:ea typeface="+mj-ea"/>
                <a:cs typeface="+mj-cs"/>
              </a:rPr>
              <a:t>量子密钥分发协议</a:t>
            </a:r>
          </a:p>
        </p:txBody>
      </p:sp>
      <p:sp>
        <p:nvSpPr>
          <p:cNvPr id="8" name="内容占位符 7"/>
          <p:cNvSpPr>
            <a:spLocks noGrp="1"/>
          </p:cNvSpPr>
          <p:nvPr>
            <p:ph idx="1"/>
          </p:nvPr>
        </p:nvSpPr>
        <p:spPr>
          <a:xfrm>
            <a:off x="457200" y="990600"/>
            <a:ext cx="8534400" cy="5486400"/>
          </a:xfrm>
        </p:spPr>
        <p:txBody>
          <a:bodyPr/>
          <a:lstStyle/>
          <a:p>
            <a:pPr>
              <a:lnSpc>
                <a:spcPct val="100000"/>
              </a:lnSpc>
              <a:spcBef>
                <a:spcPct val="50000"/>
              </a:spcBef>
            </a:pPr>
            <a:r>
              <a:rPr lang="zh-CN" altLang="en-US" sz="2400" dirty="0" smtClean="0"/>
              <a:t>因此不可克隆定理是保障量子密码无条件安全性的内在基石，因为不可克隆，攻击者才无法反复或者离线测量同一个状态。测不准原理是外部保障。</a:t>
            </a:r>
            <a:endParaRPr lang="en-US" altLang="zh-CN" sz="2400" dirty="0" smtClean="0"/>
          </a:p>
          <a:p>
            <a:pPr>
              <a:lnSpc>
                <a:spcPct val="100000"/>
              </a:lnSpc>
              <a:spcBef>
                <a:spcPct val="50000"/>
              </a:spcBef>
            </a:pPr>
            <a:r>
              <a:rPr lang="zh-CN" altLang="en-US" sz="2400" dirty="0" smtClean="0"/>
              <a:t>目前量子密码已经从密钥分配的研究扩展到了量子数据加密、量子认证、量子多方安全计算和量子保密通信等多个领域，形成了密码学的一个重要分支。</a:t>
            </a:r>
            <a:endParaRPr lang="en-US" altLang="zh-CN" sz="2400" dirty="0" smtClean="0"/>
          </a:p>
          <a:p>
            <a:pPr>
              <a:lnSpc>
                <a:spcPct val="100000"/>
              </a:lnSpc>
            </a:pPr>
            <a:r>
              <a:rPr lang="zh-CN" altLang="en-US" sz="2400" dirty="0" smtClean="0"/>
              <a:t>量子测不准原理 </a:t>
            </a:r>
          </a:p>
          <a:p>
            <a:pPr lvl="1">
              <a:lnSpc>
                <a:spcPct val="100000"/>
              </a:lnSpc>
            </a:pPr>
            <a:r>
              <a:rPr lang="zh-CN" altLang="en-US" dirty="0" smtClean="0"/>
              <a:t>微观世界的粒子有许多共轭量，如位置和速度，在某一时刻，人们只能对一对共轭量之一进行测量，不能同时测得另一个与之共轭的量</a:t>
            </a:r>
            <a:endParaRPr lang="en-US" altLang="zh-CN" dirty="0" smtClean="0"/>
          </a:p>
          <a:p>
            <a:pPr lvl="1">
              <a:lnSpc>
                <a:spcPct val="100000"/>
              </a:lnSpc>
            </a:pPr>
            <a:r>
              <a:rPr lang="zh-CN" altLang="en-US" dirty="0" smtClean="0"/>
              <a:t>对量子系统未知状态的每一次测量都不可避免地将改变系统原来的状态，除非系统与测量处于兼容的状态 </a:t>
            </a:r>
            <a:endParaRPr lang="en-US" altLang="zh-CN" sz="2400" dirty="0" smtClean="0"/>
          </a:p>
        </p:txBody>
      </p:sp>
      <p:sp>
        <p:nvSpPr>
          <p:cNvPr id="6" name="灯片编号占位符 3"/>
          <p:cNvSpPr>
            <a:spLocks noGrp="1"/>
          </p:cNvSpPr>
          <p:nvPr>
            <p:ph type="sldNum" sz="quarter" idx="12"/>
          </p:nvPr>
        </p:nvSpPr>
        <p:spPr>
          <a:xfrm>
            <a:off x="7391400" y="6477000"/>
            <a:ext cx="1295400" cy="304800"/>
          </a:xfrm>
        </p:spPr>
        <p:txBody>
          <a:bodyPr/>
          <a:lstStyle/>
          <a:p>
            <a:pPr>
              <a:defRPr/>
            </a:pPr>
            <a:fld id="{896E1043-1F2A-4C9B-855A-0B3264F68AF7}" type="slidenum">
              <a:rPr lang="en-US" altLang="zh-CN" smtClean="0"/>
              <a:pPr>
                <a:defRPr/>
              </a:pPr>
              <a:t>70</a:t>
            </a:fld>
            <a:r>
              <a:rPr lang="en-US" altLang="zh-CN" dirty="0" smtClean="0"/>
              <a:t>/</a:t>
            </a:r>
            <a:endParaRPr lang="en-US" altLang="zh-CN" dirty="0"/>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zh-CN" altLang="en-US" sz="2000" dirty="0" smtClean="0"/>
              <a:t>本节我们只介绍最早的一个著名的量子密钥分发协议</a:t>
            </a:r>
            <a:r>
              <a:rPr lang="en-US" altLang="zh-CN" sz="2000" dirty="0" smtClean="0"/>
              <a:t>BB84，</a:t>
            </a:r>
            <a:r>
              <a:rPr lang="zh-CN" altLang="en-US" sz="2000" dirty="0" smtClean="0"/>
              <a:t>它以单量子比特和量子共轭偏振态的互补性为基础，利用共轭量子比特的特性设计</a:t>
            </a:r>
            <a:endParaRPr lang="en-US" altLang="zh-CN" sz="2000" dirty="0" smtClean="0"/>
          </a:p>
          <a:p>
            <a:r>
              <a:rPr lang="zh-CN" altLang="en-US" sz="2000" dirty="0" smtClean="0"/>
              <a:t>通过线偏振光子的两个态</a:t>
            </a:r>
            <a:r>
              <a:rPr lang="en-US" altLang="zh-CN" sz="2000" dirty="0" smtClean="0"/>
              <a:t>|</a:t>
            </a:r>
            <a:r>
              <a:rPr lang="zh-CN" altLang="en-US" sz="2000" dirty="0" smtClean="0">
                <a:latin typeface="宋体"/>
                <a:ea typeface="宋体"/>
                <a:sym typeface="Symbol"/>
              </a:rPr>
              <a:t>－</a:t>
            </a:r>
            <a:r>
              <a:rPr lang="en-US" altLang="zh-CN" sz="2000" dirty="0" smtClean="0"/>
              <a:t>&gt;，|</a:t>
            </a:r>
            <a:r>
              <a:rPr lang="zh-CN" altLang="en-US" sz="2000" dirty="0" smtClean="0">
                <a:latin typeface="宋体"/>
                <a:ea typeface="宋体"/>
              </a:rPr>
              <a:t>｜</a:t>
            </a:r>
            <a:r>
              <a:rPr lang="en-US" altLang="zh-CN" sz="2000" dirty="0" smtClean="0"/>
              <a:t>&gt;（</a:t>
            </a:r>
            <a:r>
              <a:rPr lang="zh-CN" altLang="en-US" sz="2000" dirty="0" smtClean="0"/>
              <a:t>水平和垂直偏振方向）和园偏振光子的两个态</a:t>
            </a:r>
            <a:r>
              <a:rPr lang="en-US" altLang="zh-CN" sz="2000" dirty="0" smtClean="0"/>
              <a:t>| </a:t>
            </a:r>
            <a:r>
              <a:rPr lang="en-US" altLang="zh-CN" sz="2000" dirty="0" smtClean="0">
                <a:latin typeface="宋体"/>
                <a:ea typeface="宋体"/>
              </a:rPr>
              <a:t>/</a:t>
            </a:r>
            <a:r>
              <a:rPr lang="en-US" altLang="zh-CN" sz="2000" dirty="0" smtClean="0"/>
              <a:t> &gt;，|</a:t>
            </a:r>
            <a:r>
              <a:rPr lang="zh-CN" altLang="en-US" sz="2000" dirty="0" smtClean="0">
                <a:latin typeface="宋体"/>
                <a:ea typeface="宋体"/>
              </a:rPr>
              <a:t>＼</a:t>
            </a:r>
            <a:r>
              <a:rPr lang="en-US" altLang="zh-CN" sz="2000" dirty="0" smtClean="0"/>
              <a:t>&gt;（</a:t>
            </a:r>
            <a:r>
              <a:rPr lang="zh-CN" altLang="en-US" sz="2000" dirty="0" smtClean="0"/>
              <a:t>左旋和右旋偏振方向</a:t>
            </a:r>
            <a:r>
              <a:rPr lang="en-US" altLang="zh-CN" sz="2000" dirty="0" smtClean="0"/>
              <a:t>）</a:t>
            </a:r>
            <a:r>
              <a:rPr lang="zh-CN" altLang="en-US" sz="2000" dirty="0" smtClean="0"/>
              <a:t>的互补性实现量子编码，这种互补性满足测不准原理</a:t>
            </a:r>
            <a:endParaRPr lang="en-US" altLang="zh-CN" sz="2000" dirty="0" smtClean="0"/>
          </a:p>
          <a:p>
            <a:pPr lvl="1"/>
            <a:r>
              <a:rPr lang="zh-CN" altLang="en-US" sz="2000" dirty="0" smtClean="0">
                <a:effectLst>
                  <a:outerShdw blurRad="38100" dist="38100" dir="2700000" algn="tl">
                    <a:srgbClr val="000000">
                      <a:alpha val="43137"/>
                    </a:srgbClr>
                  </a:outerShdw>
                </a:effectLst>
              </a:rPr>
              <a:t>线偏振和圆偏振是共轭的，他们各自的两个态是正交的，但两种偏振光子的状态互不正交</a:t>
            </a:r>
            <a:endParaRPr lang="en-US" altLang="zh-CN" sz="2000" dirty="0" smtClean="0">
              <a:effectLst>
                <a:outerShdw blurRad="38100" dist="38100" dir="2700000" algn="tl">
                  <a:srgbClr val="000000">
                    <a:alpha val="43137"/>
                  </a:srgbClr>
                </a:outerShdw>
              </a:effectLst>
            </a:endParaRPr>
          </a:p>
          <a:p>
            <a:pPr lvl="1"/>
            <a:r>
              <a:rPr lang="zh-CN" altLang="en-US" sz="2000" dirty="0" smtClean="0">
                <a:effectLst>
                  <a:outerShdw blurRad="38100" dist="38100" dir="2700000" algn="tl">
                    <a:srgbClr val="000000">
                      <a:alpha val="43137"/>
                    </a:srgbClr>
                  </a:outerShdw>
                </a:effectLst>
              </a:rPr>
              <a:t>注意光子在传输过程产生的振动的方向是任意的，水平和垂直是相对于某一个参照系而言的</a:t>
            </a:r>
            <a:endParaRPr lang="en-US" altLang="zh-CN" sz="2000" dirty="0" smtClean="0">
              <a:effectLst>
                <a:outerShdw blurRad="38100" dist="38100" dir="2700000" algn="tl">
                  <a:srgbClr val="000000">
                    <a:alpha val="43137"/>
                  </a:srgbClr>
                </a:outerShdw>
              </a:effectLst>
            </a:endParaRPr>
          </a:p>
          <a:p>
            <a:r>
              <a:rPr lang="zh-CN" altLang="en-US" sz="2000" dirty="0" smtClean="0">
                <a:solidFill>
                  <a:srgbClr val="0000FF"/>
                </a:solidFill>
              </a:rPr>
              <a:t>编码方案如表</a:t>
            </a:r>
            <a:endParaRPr lang="en-US" altLang="zh-CN" sz="2000" dirty="0" smtClean="0"/>
          </a:p>
        </p:txBody>
      </p:sp>
      <p:sp>
        <p:nvSpPr>
          <p:cNvPr id="4" name="灯片编号占位符 3"/>
          <p:cNvSpPr>
            <a:spLocks noGrp="1"/>
          </p:cNvSpPr>
          <p:nvPr>
            <p:ph type="sldNum" sz="quarter" idx="12"/>
          </p:nvPr>
        </p:nvSpPr>
        <p:spPr/>
        <p:txBody>
          <a:bodyPr/>
          <a:lstStyle/>
          <a:p>
            <a:pPr>
              <a:defRPr/>
            </a:pPr>
            <a:fld id="{896E1043-1F2A-4C9B-855A-0B3264F68AF7}" type="slidenum">
              <a:rPr lang="en-US" altLang="zh-CN" smtClean="0"/>
              <a:pPr>
                <a:defRPr/>
              </a:pPr>
              <a:t>71</a:t>
            </a:fld>
            <a:r>
              <a:rPr lang="en-US" altLang="zh-CN" smtClean="0"/>
              <a:t>/</a:t>
            </a:r>
            <a:endParaRPr lang="en-US" altLang="zh-CN" dirty="0"/>
          </a:p>
        </p:txBody>
      </p:sp>
      <p:sp>
        <p:nvSpPr>
          <p:cNvPr id="5" name="标题 1"/>
          <p:cNvSpPr>
            <a:spLocks noGrp="1"/>
          </p:cNvSpPr>
          <p:nvPr>
            <p:ph type="title"/>
          </p:nvPr>
        </p:nvSpPr>
        <p:spPr>
          <a:xfrm>
            <a:off x="533400" y="381000"/>
            <a:ext cx="7696200" cy="533400"/>
          </a:xfrm>
        </p:spPr>
        <p:txBody>
          <a:bodyPr/>
          <a:lstStyle/>
          <a:p>
            <a:r>
              <a:rPr lang="en-US" altLang="zh-CN" dirty="0" smtClean="0"/>
              <a:t>7.7.2</a:t>
            </a:r>
            <a:r>
              <a:rPr lang="zh-CN" altLang="en-US" dirty="0" smtClean="0"/>
              <a:t> </a:t>
            </a:r>
            <a:r>
              <a:rPr lang="en-US" altLang="zh-CN" dirty="0" smtClean="0"/>
              <a:t>BB84</a:t>
            </a:r>
            <a:r>
              <a:rPr lang="zh-CN" altLang="en-US" dirty="0" smtClean="0"/>
              <a:t>量子密钥分配协议</a:t>
            </a:r>
            <a:endParaRPr lang="zh-CN" altLang="en-US" dirty="0"/>
          </a:p>
        </p:txBody>
      </p:sp>
      <p:sp>
        <p:nvSpPr>
          <p:cNvPr id="6" name="标题 1"/>
          <p:cNvSpPr txBox="1">
            <a:spLocks/>
          </p:cNvSpPr>
          <p:nvPr/>
        </p:nvSpPr>
        <p:spPr bwMode="auto">
          <a:xfrm>
            <a:off x="533400" y="0"/>
            <a:ext cx="7696200" cy="304800"/>
          </a:xfrm>
          <a:prstGeom prst="rect">
            <a:avLst/>
          </a:prstGeom>
          <a:solidFill>
            <a:schemeClr val="accent5"/>
          </a:solidFill>
          <a:ln w="9525">
            <a:noFill/>
            <a:miter lim="800000"/>
            <a:headEnd/>
            <a:tailEnd/>
          </a:ln>
        </p:spPr>
        <p:txBody>
          <a:bodyPr vert="horz" wrap="square" lIns="91440" tIns="45720" rIns="91440" bIns="45720" numCol="1" anchor="b" anchorCtr="0" compatLnSpc="1">
            <a:prstTxWarp prst="textNoShape">
              <a:avLst/>
            </a:prstTxWarp>
          </a:bodyPr>
          <a:lstStyle/>
          <a:p>
            <a:pPr algn="l" eaLnBrk="0" hangingPunct="0">
              <a:defRPr/>
            </a:pPr>
            <a:r>
              <a:rPr lang="zh-CN" altLang="en-US" sz="1800" kern="0" dirty="0" smtClean="0">
                <a:solidFill>
                  <a:srgbClr val="004C00"/>
                </a:solidFill>
                <a:effectLst>
                  <a:outerShdw blurRad="38100" dist="38100" dir="2700000" algn="tl">
                    <a:srgbClr val="000000">
                      <a:alpha val="43137"/>
                    </a:srgbClr>
                  </a:outerShdw>
                </a:effectLst>
                <a:latin typeface="+mj-lt"/>
                <a:ea typeface="+mj-ea"/>
                <a:cs typeface="+mj-cs"/>
              </a:rPr>
              <a:t>第七章 密码协议：</a:t>
            </a:r>
            <a:r>
              <a:rPr lang="en-US" altLang="zh-CN" sz="1800" kern="0" dirty="0" smtClean="0">
                <a:solidFill>
                  <a:srgbClr val="004C00"/>
                </a:solidFill>
                <a:effectLst>
                  <a:outerShdw blurRad="38100" dist="38100" dir="2700000" algn="tl">
                    <a:srgbClr val="000000">
                      <a:alpha val="43137"/>
                    </a:srgbClr>
                  </a:outerShdw>
                </a:effectLst>
                <a:latin typeface="+mj-lt"/>
                <a:ea typeface="+mj-ea"/>
                <a:cs typeface="+mj-cs"/>
              </a:rPr>
              <a:t>7.7 </a:t>
            </a:r>
            <a:r>
              <a:rPr lang="zh-CN" altLang="en-US" sz="1800" kern="0" dirty="0" smtClean="0">
                <a:solidFill>
                  <a:srgbClr val="004C00"/>
                </a:solidFill>
                <a:effectLst>
                  <a:outerShdw blurRad="38100" dist="38100" dir="2700000" algn="tl">
                    <a:srgbClr val="000000">
                      <a:alpha val="43137"/>
                    </a:srgbClr>
                  </a:outerShdw>
                </a:effectLst>
                <a:latin typeface="+mj-lt"/>
                <a:ea typeface="+mj-ea"/>
                <a:cs typeface="+mj-cs"/>
              </a:rPr>
              <a:t>量子密钥分发协议</a:t>
            </a:r>
          </a:p>
        </p:txBody>
      </p:sp>
      <p:graphicFrame>
        <p:nvGraphicFramePr>
          <p:cNvPr id="7" name="Group 22"/>
          <p:cNvGraphicFramePr>
            <a:graphicFrameLocks/>
          </p:cNvGraphicFramePr>
          <p:nvPr/>
        </p:nvGraphicFramePr>
        <p:xfrm>
          <a:off x="2590800" y="5276469"/>
          <a:ext cx="4038600" cy="1371600"/>
        </p:xfrm>
        <a:graphic>
          <a:graphicData uri="http://schemas.openxmlformats.org/drawingml/2006/table">
            <a:tbl>
              <a:tblPr/>
              <a:tblGrid>
                <a:gridCol w="2089150"/>
                <a:gridCol w="1949450"/>
              </a:tblGrid>
              <a:tr h="180975">
                <a:tc>
                  <a:txBody>
                    <a:bodyPr/>
                    <a:lstStyle/>
                    <a:p>
                      <a:pPr marL="0" marR="0" lvl="0" indent="0" algn="ctr" defTabSz="914400" rtl="0" eaLnBrk="1" fontAlgn="base" latinLnBrk="0" hangingPunct="1">
                        <a:lnSpc>
                          <a:spcPct val="120000"/>
                        </a:lnSpc>
                        <a:spcBef>
                          <a:spcPct val="0"/>
                        </a:spcBef>
                        <a:spcAft>
                          <a:spcPct val="10000"/>
                        </a:spcAft>
                        <a:buClrTx/>
                        <a:buSzTx/>
                        <a:buFontTx/>
                        <a:buNone/>
                        <a:tabLst/>
                      </a:pPr>
                      <a:r>
                        <a:rPr kumimoji="0" lang="zh-CN" altLang="en-US" sz="2000" b="1" i="0" u="none" strike="noStrike" cap="none" normalizeH="0" baseline="0" dirty="0" smtClean="0">
                          <a:ln>
                            <a:noFill/>
                          </a:ln>
                          <a:solidFill>
                            <a:schemeClr val="tx1"/>
                          </a:solidFill>
                          <a:effectLst/>
                          <a:latin typeface="Arial" charset="0"/>
                          <a:ea typeface="华文中宋" pitchFamily="2" charset="-122"/>
                          <a:cs typeface="Times New Roman" pitchFamily="18" charset="0"/>
                        </a:rPr>
                        <a:t>符号</a:t>
                      </a:r>
                      <a:endParaRPr kumimoji="0" lang="zh-CN" altLang="en-US" sz="2000" b="1" i="0" u="none" strike="noStrike" cap="none" normalizeH="0" baseline="0" dirty="0" smtClean="0">
                        <a:ln>
                          <a:noFill/>
                        </a:ln>
                        <a:solidFill>
                          <a:schemeClr val="tx1"/>
                        </a:solidFill>
                        <a:effectLst/>
                        <a:latin typeface="Arial" charset="0"/>
                        <a:ea typeface="华文中宋" pitchFamily="2" charset="-122"/>
                      </a:endParaRPr>
                    </a:p>
                  </a:txBody>
                  <a:tcPr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0"/>
                        </a:spcBef>
                        <a:spcAft>
                          <a:spcPct val="10000"/>
                        </a:spcAft>
                        <a:buClrTx/>
                        <a:buSzTx/>
                        <a:buFontTx/>
                        <a:buNone/>
                        <a:tabLst/>
                      </a:pPr>
                      <a:r>
                        <a:rPr kumimoji="0" lang="zh-CN" altLang="en-US" sz="2000" b="1" i="0" u="none" strike="noStrike" cap="none" normalizeH="0" baseline="0" smtClean="0">
                          <a:ln>
                            <a:noFill/>
                          </a:ln>
                          <a:solidFill>
                            <a:schemeClr val="tx1"/>
                          </a:solidFill>
                          <a:effectLst/>
                          <a:latin typeface="Arial" charset="0"/>
                          <a:ea typeface="华文中宋" pitchFamily="2" charset="-122"/>
                          <a:cs typeface="Times New Roman" pitchFamily="18" charset="0"/>
                        </a:rPr>
                        <a:t>位</a:t>
                      </a:r>
                      <a:endParaRPr kumimoji="0" lang="zh-CN" altLang="en-US" sz="2000" b="1" i="0" u="none" strike="noStrike" cap="none" normalizeH="0" baseline="0" smtClean="0">
                        <a:ln>
                          <a:noFill/>
                        </a:ln>
                        <a:solidFill>
                          <a:schemeClr val="tx1"/>
                        </a:solidFill>
                        <a:effectLst/>
                        <a:latin typeface="Arial" charset="0"/>
                        <a:ea typeface="华文中宋" pitchFamily="2" charset="-122"/>
                      </a:endParaRPr>
                    </a:p>
                  </a:txBody>
                  <a:tcPr anchor="ctr"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77825">
                <a:tc>
                  <a:txBody>
                    <a:bodyPr/>
                    <a:lstStyle/>
                    <a:p>
                      <a:pPr marL="0" marR="0" lvl="0" indent="0" algn="ctr" defTabSz="914400" rtl="0" eaLnBrk="1" fontAlgn="base" latinLnBrk="0" hangingPunct="1">
                        <a:lnSpc>
                          <a:spcPct val="120000"/>
                        </a:lnSpc>
                        <a:spcBef>
                          <a:spcPct val="0"/>
                        </a:spcBef>
                        <a:spcAft>
                          <a:spcPct val="10000"/>
                        </a:spcAft>
                        <a:buClrTx/>
                        <a:buSzTx/>
                        <a:buFontTx/>
                        <a:buNone/>
                        <a:tabLst/>
                      </a:pPr>
                      <a:r>
                        <a:rPr kumimoji="0" lang="zh-CN" altLang="en-US" sz="2000" b="1" i="0" u="none" strike="noStrike" cap="none" normalizeH="0" baseline="0" smtClean="0">
                          <a:ln>
                            <a:noFill/>
                          </a:ln>
                          <a:solidFill>
                            <a:schemeClr val="tx1"/>
                          </a:solidFill>
                          <a:effectLst/>
                          <a:latin typeface="Arial" charset="0"/>
                          <a:ea typeface="华文中宋" pitchFamily="2" charset="-122"/>
                          <a:cs typeface="Times New Roman" pitchFamily="18" charset="0"/>
                        </a:rPr>
                        <a:t>－　或　∕</a:t>
                      </a:r>
                      <a:endParaRPr kumimoji="0" lang="zh-CN" altLang="en-US" sz="2000" b="1" i="0" u="none" strike="noStrike" cap="none" normalizeH="0" baseline="0" smtClean="0">
                        <a:ln>
                          <a:noFill/>
                        </a:ln>
                        <a:solidFill>
                          <a:schemeClr val="tx1"/>
                        </a:solidFill>
                        <a:effectLst/>
                        <a:latin typeface="Arial" charset="0"/>
                        <a:ea typeface="华文中宋" pitchFamily="2" charset="-122"/>
                      </a:endParaRPr>
                    </a:p>
                  </a:txBody>
                  <a:tcPr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0"/>
                        </a:spcBef>
                        <a:spcAft>
                          <a:spcPct val="10000"/>
                        </a:spcAft>
                        <a:buClrTx/>
                        <a:buSzTx/>
                        <a:buFontTx/>
                        <a:buNone/>
                        <a:tabLst/>
                      </a:pPr>
                      <a:r>
                        <a:rPr kumimoji="0" lang="en-US" altLang="zh-CN" sz="2000" b="1" i="0" u="none" strike="noStrike" cap="none" normalizeH="0" baseline="0" smtClean="0">
                          <a:ln>
                            <a:noFill/>
                          </a:ln>
                          <a:solidFill>
                            <a:schemeClr val="tx1"/>
                          </a:solidFill>
                          <a:effectLst/>
                          <a:latin typeface="Arial" charset="0"/>
                          <a:ea typeface="华文中宋" pitchFamily="2" charset="-122"/>
                          <a:cs typeface="Times New Roman" pitchFamily="18" charset="0"/>
                        </a:rPr>
                        <a:t>0</a:t>
                      </a:r>
                      <a:endParaRPr kumimoji="0" lang="en-US" altLang="zh-CN" sz="2000" b="1" i="0" u="none" strike="noStrike" cap="none" normalizeH="0" baseline="0" smtClean="0">
                        <a:ln>
                          <a:noFill/>
                        </a:ln>
                        <a:solidFill>
                          <a:schemeClr val="tx1"/>
                        </a:solidFill>
                        <a:effectLst/>
                        <a:latin typeface="Arial" charset="0"/>
                        <a:ea typeface="华文中宋" pitchFamily="2" charset="-122"/>
                      </a:endParaRPr>
                    </a:p>
                  </a:txBody>
                  <a:tcPr anchor="ctr"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06388">
                <a:tc>
                  <a:txBody>
                    <a:bodyPr/>
                    <a:lstStyle/>
                    <a:p>
                      <a:pPr marL="0" marR="0" lvl="0" indent="0" algn="ctr" defTabSz="914400" rtl="0" eaLnBrk="1" fontAlgn="base" latinLnBrk="0" hangingPunct="1">
                        <a:lnSpc>
                          <a:spcPct val="120000"/>
                        </a:lnSpc>
                        <a:spcBef>
                          <a:spcPct val="0"/>
                        </a:spcBef>
                        <a:spcAft>
                          <a:spcPct val="10000"/>
                        </a:spcAft>
                        <a:buClrTx/>
                        <a:buSzTx/>
                        <a:buFontTx/>
                        <a:buNone/>
                        <a:tabLst/>
                      </a:pPr>
                      <a:r>
                        <a:rPr kumimoji="0" lang="zh-CN" altLang="en-US" sz="2000" b="1" i="0" u="none" strike="noStrike" cap="none" normalizeH="0" baseline="0" smtClean="0">
                          <a:ln>
                            <a:noFill/>
                          </a:ln>
                          <a:solidFill>
                            <a:schemeClr val="tx1"/>
                          </a:solidFill>
                          <a:effectLst/>
                          <a:latin typeface="Arial" charset="0"/>
                          <a:ea typeface="华文中宋" pitchFamily="2" charset="-122"/>
                          <a:cs typeface="Times New Roman" pitchFamily="18" charset="0"/>
                        </a:rPr>
                        <a:t>｜　或　</a:t>
                      </a:r>
                      <a:r>
                        <a:rPr kumimoji="0" lang="en-US" altLang="zh-CN" sz="2000" b="1" i="0" u="none" strike="noStrike" cap="none" normalizeH="0" baseline="0" smtClean="0">
                          <a:ln>
                            <a:noFill/>
                          </a:ln>
                          <a:solidFill>
                            <a:schemeClr val="tx1"/>
                          </a:solidFill>
                          <a:effectLst/>
                          <a:latin typeface="Arial" charset="0"/>
                          <a:ea typeface="华文中宋" pitchFamily="2" charset="-122"/>
                          <a:cs typeface="Times New Roman" pitchFamily="18" charset="0"/>
                        </a:rPr>
                        <a:t>\</a:t>
                      </a:r>
                      <a:endParaRPr kumimoji="0" lang="en-US" altLang="zh-CN" sz="2000" b="1" i="0" u="none" strike="noStrike" cap="none" normalizeH="0" baseline="0" smtClean="0">
                        <a:ln>
                          <a:noFill/>
                        </a:ln>
                        <a:solidFill>
                          <a:schemeClr val="tx1"/>
                        </a:solidFill>
                        <a:effectLst/>
                        <a:latin typeface="Arial" charset="0"/>
                        <a:ea typeface="华文中宋" pitchFamily="2" charset="-122"/>
                      </a:endParaRPr>
                    </a:p>
                  </a:txBody>
                  <a:tcPr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0"/>
                        </a:spcBef>
                        <a:spcAft>
                          <a:spcPct val="10000"/>
                        </a:spcAft>
                        <a:buClrTx/>
                        <a:buSzTx/>
                        <a:buFontTx/>
                        <a:buNone/>
                        <a:tabLst/>
                      </a:pPr>
                      <a:r>
                        <a:rPr kumimoji="0" lang="en-US" altLang="zh-CN" sz="2000" b="1" i="0" u="none" strike="noStrike" cap="none" normalizeH="0" baseline="0" dirty="0" smtClean="0">
                          <a:ln>
                            <a:noFill/>
                          </a:ln>
                          <a:solidFill>
                            <a:schemeClr val="tx1"/>
                          </a:solidFill>
                          <a:effectLst/>
                          <a:latin typeface="Arial" charset="0"/>
                          <a:ea typeface="华文中宋" pitchFamily="2" charset="-122"/>
                          <a:cs typeface="Times New Roman" pitchFamily="18" charset="0"/>
                        </a:rPr>
                        <a:t>1</a:t>
                      </a:r>
                      <a:endParaRPr kumimoji="0" lang="en-US" altLang="zh-CN" sz="2000" b="1" i="0" u="none" strike="noStrike" cap="none" normalizeH="0" baseline="0" dirty="0" smtClean="0">
                        <a:ln>
                          <a:noFill/>
                        </a:ln>
                        <a:solidFill>
                          <a:schemeClr val="tx1"/>
                        </a:solidFill>
                        <a:effectLst/>
                        <a:latin typeface="Arial" charset="0"/>
                        <a:ea typeface="华文中宋" pitchFamily="2" charset="-122"/>
                      </a:endParaRPr>
                    </a:p>
                  </a:txBody>
                  <a:tcPr anchor="ctr"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zh-CN" altLang="en-US" sz="2400" dirty="0" smtClean="0"/>
              <a:t>测量时主要采用偏振滤光器，</a:t>
            </a:r>
            <a:endParaRPr lang="en-US" altLang="zh-CN" sz="2400" dirty="0" smtClean="0"/>
          </a:p>
          <a:p>
            <a:pPr lvl="1"/>
            <a:r>
              <a:rPr lang="zh-CN" altLang="en-US" dirty="0" smtClean="0">
                <a:effectLst>
                  <a:outerShdw blurRad="38100" dist="38100" dir="2700000" algn="tl">
                    <a:srgbClr val="000000">
                      <a:alpha val="43137"/>
                    </a:srgbClr>
                  </a:outerShdw>
                </a:effectLst>
              </a:rPr>
              <a:t>偏振滤光器只允许某一方向的偏振光通过，其他方向的偏振光则以一个概率转移到偏振器的方向，如果角度减小，其概率较大</a:t>
            </a:r>
          </a:p>
          <a:p>
            <a:r>
              <a:rPr lang="zh-CN" altLang="en-US" sz="2400" dirty="0" smtClean="0"/>
              <a:t>光子极化可在任意两个正交的方向进行测量，选择测量基</a:t>
            </a:r>
          </a:p>
          <a:p>
            <a:pPr lvl="1"/>
            <a:r>
              <a:rPr lang="zh-CN" altLang="en-US" dirty="0" smtClean="0">
                <a:effectLst>
                  <a:outerShdw blurRad="38100" dist="38100" dir="2700000" algn="tl">
                    <a:srgbClr val="000000">
                      <a:alpha val="43137"/>
                    </a:srgbClr>
                  </a:outerShdw>
                </a:effectLst>
                <a:latin typeface="华文中宋"/>
              </a:rPr>
              <a:t>“</a:t>
            </a:r>
            <a:r>
              <a:rPr lang="zh-CN" altLang="en-US" dirty="0" smtClean="0">
                <a:effectLst>
                  <a:outerShdw blurRad="38100" dist="38100" dir="2700000" algn="tl">
                    <a:srgbClr val="000000">
                      <a:alpha val="43137"/>
                    </a:srgbClr>
                  </a:outerShdw>
                </a:effectLst>
              </a:rPr>
              <a:t>＋基   极化态</a:t>
            </a:r>
            <a:r>
              <a:rPr lang="zh-CN" altLang="en-US" dirty="0" smtClean="0">
                <a:effectLst>
                  <a:outerShdw blurRad="38100" dist="38100" dir="2700000" algn="tl">
                    <a:srgbClr val="000000">
                      <a:alpha val="43137"/>
                    </a:srgbClr>
                  </a:outerShdw>
                </a:effectLst>
                <a:latin typeface="华文中宋"/>
              </a:rPr>
              <a:t>” 线偏振方向，</a:t>
            </a:r>
            <a:r>
              <a:rPr lang="en-US" altLang="zh-CN" dirty="0" smtClean="0">
                <a:effectLst>
                  <a:outerShdw blurRad="38100" dist="38100" dir="2700000" algn="tl">
                    <a:srgbClr val="000000">
                      <a:alpha val="43137"/>
                    </a:srgbClr>
                  </a:outerShdw>
                </a:effectLst>
                <a:latin typeface="Times New Roman" pitchFamily="18" charset="0"/>
                <a:cs typeface="Times New Roman" pitchFamily="18" charset="0"/>
                <a:sym typeface="Symbol"/>
              </a:rPr>
              <a:t> </a:t>
            </a:r>
            <a:r>
              <a:rPr lang="zh-CN" altLang="en-US" dirty="0" smtClean="0">
                <a:effectLst>
                  <a:outerShdw blurRad="38100" dist="38100" dir="2700000" algn="tl">
                    <a:srgbClr val="000000">
                      <a:alpha val="43137"/>
                    </a:srgbClr>
                  </a:outerShdw>
                </a:effectLst>
                <a:latin typeface="Times New Roman" pitchFamily="18" charset="0"/>
                <a:cs typeface="Times New Roman" pitchFamily="18" charset="0"/>
                <a:sym typeface="Symbol"/>
              </a:rPr>
              <a:t>表示为</a:t>
            </a:r>
            <a:r>
              <a:rPr lang="en-US" altLang="zh-CN" dirty="0" smtClean="0">
                <a:effectLst>
                  <a:outerShdw blurRad="38100" dist="38100" dir="2700000" algn="tl">
                    <a:srgbClr val="000000">
                      <a:alpha val="43137"/>
                    </a:srgbClr>
                  </a:outerShdw>
                </a:effectLst>
                <a:latin typeface="Times New Roman" pitchFamily="18" charset="0"/>
                <a:cs typeface="Times New Roman" pitchFamily="18" charset="0"/>
                <a:sym typeface="Symbol"/>
              </a:rPr>
              <a:t></a:t>
            </a:r>
            <a:endParaRPr lang="zh-CN" altLang="en-US" dirty="0" smtClean="0">
              <a:effectLst>
                <a:outerShdw blurRad="38100" dist="38100" dir="2700000" algn="tl">
                  <a:srgbClr val="000000">
                    <a:alpha val="43137"/>
                  </a:srgbClr>
                </a:outerShdw>
              </a:effectLst>
            </a:endParaRPr>
          </a:p>
          <a:p>
            <a:pPr lvl="1"/>
            <a:r>
              <a:rPr lang="zh-CN" altLang="en-US" dirty="0" smtClean="0">
                <a:effectLst>
                  <a:outerShdw blurRad="38100" dist="38100" dir="2700000" algn="tl">
                    <a:srgbClr val="000000">
                      <a:alpha val="43137"/>
                    </a:srgbClr>
                  </a:outerShdw>
                </a:effectLst>
                <a:latin typeface="华文中宋"/>
              </a:rPr>
              <a:t>“</a:t>
            </a:r>
            <a:r>
              <a:rPr lang="en-US" altLang="zh-CN" dirty="0" smtClean="0">
                <a:effectLst>
                  <a:outerShdw blurRad="38100" dist="38100" dir="2700000" algn="tl">
                    <a:srgbClr val="000000">
                      <a:alpha val="43137"/>
                    </a:srgbClr>
                  </a:outerShdw>
                </a:effectLst>
              </a:rPr>
              <a:t>×</a:t>
            </a:r>
            <a:r>
              <a:rPr lang="zh-CN" altLang="en-US" dirty="0" smtClean="0">
                <a:effectLst>
                  <a:outerShdw blurRad="38100" dist="38100" dir="2700000" algn="tl">
                    <a:srgbClr val="000000">
                      <a:alpha val="43137"/>
                    </a:srgbClr>
                  </a:outerShdw>
                </a:effectLst>
              </a:rPr>
              <a:t>基   极化态</a:t>
            </a:r>
            <a:r>
              <a:rPr lang="zh-CN" altLang="en-US" dirty="0" smtClean="0">
                <a:effectLst>
                  <a:outerShdw blurRad="38100" dist="38100" dir="2700000" algn="tl">
                    <a:srgbClr val="000000">
                      <a:alpha val="43137"/>
                    </a:srgbClr>
                  </a:outerShdw>
                </a:effectLst>
                <a:latin typeface="华文中宋"/>
              </a:rPr>
              <a:t>” 圆偏振方向，表示为</a:t>
            </a:r>
            <a:r>
              <a:rPr lang="en-US" altLang="zh-CN" dirty="0" smtClean="0">
                <a:effectLst>
                  <a:outerShdw blurRad="38100" dist="38100" dir="2700000" algn="tl">
                    <a:srgbClr val="000000">
                      <a:alpha val="43137"/>
                    </a:srgbClr>
                  </a:outerShdw>
                </a:effectLst>
                <a:latin typeface="Times New Roman" pitchFamily="18" charset="0"/>
                <a:cs typeface="Times New Roman" pitchFamily="18" charset="0"/>
                <a:sym typeface="Symbol"/>
              </a:rPr>
              <a:t></a:t>
            </a:r>
            <a:endParaRPr lang="zh-CN" altLang="en-US" dirty="0" smtClean="0">
              <a:effectLst>
                <a:outerShdw blurRad="38100" dist="38100" dir="2700000" algn="tl">
                  <a:srgbClr val="000000">
                    <a:alpha val="43137"/>
                  </a:srgbClr>
                </a:outerShdw>
              </a:effectLst>
            </a:endParaRPr>
          </a:p>
          <a:p>
            <a:r>
              <a:rPr lang="zh-CN" altLang="en-US" sz="2400" dirty="0" smtClean="0"/>
              <a:t>若光子脉冲在某一坐标轴方向极化，可在该坐标轴方向进行测量；若在其他的轴向进行测量，将得到随机结果：</a:t>
            </a:r>
            <a:endParaRPr lang="en-US" altLang="zh-CN" sz="2400" dirty="0" smtClean="0"/>
          </a:p>
          <a:p>
            <a:pPr lvl="1"/>
            <a:r>
              <a:rPr lang="zh-CN" altLang="en-US" dirty="0" smtClean="0">
                <a:solidFill>
                  <a:srgbClr val="0000FF"/>
                </a:solidFill>
                <a:effectLst>
                  <a:outerShdw blurRad="38100" dist="38100" dir="2700000" algn="tl">
                    <a:srgbClr val="000000">
                      <a:alpha val="43137"/>
                    </a:srgbClr>
                  </a:outerShdw>
                </a:effectLst>
              </a:rPr>
              <a:t>这是实现密钥分配的基础 </a:t>
            </a:r>
            <a:endParaRPr lang="en-US" altLang="zh-CN" dirty="0" smtClean="0">
              <a:effectLst>
                <a:outerShdw blurRad="38100" dist="38100" dir="2700000" algn="tl">
                  <a:srgbClr val="000000">
                    <a:alpha val="43137"/>
                  </a:srgbClr>
                </a:outerShdw>
              </a:effectLst>
            </a:endParaRPr>
          </a:p>
        </p:txBody>
      </p:sp>
      <p:sp>
        <p:nvSpPr>
          <p:cNvPr id="4" name="灯片编号占位符 3"/>
          <p:cNvSpPr>
            <a:spLocks noGrp="1"/>
          </p:cNvSpPr>
          <p:nvPr>
            <p:ph type="sldNum" sz="quarter" idx="12"/>
          </p:nvPr>
        </p:nvSpPr>
        <p:spPr/>
        <p:txBody>
          <a:bodyPr/>
          <a:lstStyle/>
          <a:p>
            <a:pPr>
              <a:defRPr/>
            </a:pPr>
            <a:fld id="{896E1043-1F2A-4C9B-855A-0B3264F68AF7}" type="slidenum">
              <a:rPr lang="en-US" altLang="zh-CN" smtClean="0"/>
              <a:pPr>
                <a:defRPr/>
              </a:pPr>
              <a:t>72</a:t>
            </a:fld>
            <a:r>
              <a:rPr lang="en-US" altLang="zh-CN" smtClean="0"/>
              <a:t>/</a:t>
            </a:r>
            <a:endParaRPr lang="en-US" altLang="zh-CN" dirty="0"/>
          </a:p>
        </p:txBody>
      </p:sp>
      <p:sp>
        <p:nvSpPr>
          <p:cNvPr id="5" name="标题 1"/>
          <p:cNvSpPr>
            <a:spLocks noGrp="1"/>
          </p:cNvSpPr>
          <p:nvPr>
            <p:ph type="title"/>
          </p:nvPr>
        </p:nvSpPr>
        <p:spPr>
          <a:xfrm>
            <a:off x="533400" y="381000"/>
            <a:ext cx="7696200" cy="533400"/>
          </a:xfrm>
        </p:spPr>
        <p:txBody>
          <a:bodyPr/>
          <a:lstStyle/>
          <a:p>
            <a:r>
              <a:rPr lang="en-US" altLang="zh-CN" dirty="0" smtClean="0"/>
              <a:t>7.7.2</a:t>
            </a:r>
            <a:r>
              <a:rPr lang="zh-CN" altLang="en-US" dirty="0" smtClean="0"/>
              <a:t> </a:t>
            </a:r>
            <a:r>
              <a:rPr lang="en-US" altLang="zh-CN" dirty="0" smtClean="0"/>
              <a:t>BB84</a:t>
            </a:r>
            <a:r>
              <a:rPr lang="zh-CN" altLang="en-US" dirty="0" smtClean="0"/>
              <a:t>量子密钥分配协议</a:t>
            </a:r>
            <a:endParaRPr lang="zh-CN" altLang="en-US" dirty="0"/>
          </a:p>
        </p:txBody>
      </p:sp>
      <p:sp>
        <p:nvSpPr>
          <p:cNvPr id="6" name="标题 1"/>
          <p:cNvSpPr txBox="1">
            <a:spLocks/>
          </p:cNvSpPr>
          <p:nvPr/>
        </p:nvSpPr>
        <p:spPr bwMode="auto">
          <a:xfrm>
            <a:off x="533400" y="0"/>
            <a:ext cx="7696200" cy="304800"/>
          </a:xfrm>
          <a:prstGeom prst="rect">
            <a:avLst/>
          </a:prstGeom>
          <a:solidFill>
            <a:schemeClr val="accent5"/>
          </a:solidFill>
          <a:ln w="9525">
            <a:noFill/>
            <a:miter lim="800000"/>
            <a:headEnd/>
            <a:tailEnd/>
          </a:ln>
        </p:spPr>
        <p:txBody>
          <a:bodyPr vert="horz" wrap="square" lIns="91440" tIns="45720" rIns="91440" bIns="45720" numCol="1" anchor="b" anchorCtr="0" compatLnSpc="1">
            <a:prstTxWarp prst="textNoShape">
              <a:avLst/>
            </a:prstTxWarp>
          </a:bodyPr>
          <a:lstStyle/>
          <a:p>
            <a:pPr algn="l" eaLnBrk="0" hangingPunct="0">
              <a:defRPr/>
            </a:pPr>
            <a:r>
              <a:rPr lang="zh-CN" altLang="en-US" sz="1800" kern="0" dirty="0" smtClean="0">
                <a:solidFill>
                  <a:srgbClr val="004C00"/>
                </a:solidFill>
                <a:effectLst>
                  <a:outerShdw blurRad="38100" dist="38100" dir="2700000" algn="tl">
                    <a:srgbClr val="000000">
                      <a:alpha val="43137"/>
                    </a:srgbClr>
                  </a:outerShdw>
                </a:effectLst>
                <a:latin typeface="+mj-lt"/>
                <a:ea typeface="+mj-ea"/>
                <a:cs typeface="+mj-cs"/>
              </a:rPr>
              <a:t>第七章 密码协议：</a:t>
            </a:r>
            <a:r>
              <a:rPr lang="en-US" altLang="zh-CN" sz="1800" kern="0" dirty="0" smtClean="0">
                <a:solidFill>
                  <a:srgbClr val="004C00"/>
                </a:solidFill>
                <a:effectLst>
                  <a:outerShdw blurRad="38100" dist="38100" dir="2700000" algn="tl">
                    <a:srgbClr val="000000">
                      <a:alpha val="43137"/>
                    </a:srgbClr>
                  </a:outerShdw>
                </a:effectLst>
                <a:latin typeface="+mj-lt"/>
                <a:ea typeface="+mj-ea"/>
                <a:cs typeface="+mj-cs"/>
              </a:rPr>
              <a:t>7.7 </a:t>
            </a:r>
            <a:r>
              <a:rPr lang="zh-CN" altLang="en-US" sz="1800" kern="0" dirty="0" smtClean="0">
                <a:solidFill>
                  <a:srgbClr val="004C00"/>
                </a:solidFill>
                <a:effectLst>
                  <a:outerShdw blurRad="38100" dist="38100" dir="2700000" algn="tl">
                    <a:srgbClr val="000000">
                      <a:alpha val="43137"/>
                    </a:srgbClr>
                  </a:outerShdw>
                </a:effectLst>
                <a:latin typeface="+mj-lt"/>
                <a:ea typeface="+mj-ea"/>
                <a:cs typeface="+mj-cs"/>
              </a:rPr>
              <a:t>量子密钥分发协议</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990600"/>
            <a:ext cx="8382000" cy="5486400"/>
          </a:xfrm>
        </p:spPr>
        <p:txBody>
          <a:bodyPr/>
          <a:lstStyle/>
          <a:p>
            <a:pPr>
              <a:lnSpc>
                <a:spcPct val="100000"/>
              </a:lnSpc>
            </a:pPr>
            <a:r>
              <a:rPr lang="en-US" altLang="zh-CN" sz="2400" dirty="0" smtClean="0">
                <a:latin typeface="Times New Roman" pitchFamily="18" charset="0"/>
                <a:cs typeface="Times New Roman" pitchFamily="18" charset="0"/>
              </a:rPr>
              <a:t>BB84</a:t>
            </a:r>
            <a:r>
              <a:rPr lang="zh-CN" altLang="en-US" sz="2400" dirty="0" smtClean="0">
                <a:latin typeface="Times New Roman" pitchFamily="18" charset="0"/>
                <a:cs typeface="Times New Roman" pitchFamily="18" charset="0"/>
              </a:rPr>
              <a:t>协议的实现过程</a:t>
            </a:r>
            <a:endParaRPr lang="en-US" altLang="zh-CN" sz="2400" dirty="0" smtClean="0">
              <a:latin typeface="Times New Roman" pitchFamily="18" charset="0"/>
              <a:cs typeface="Times New Roman" pitchFamily="18" charset="0"/>
            </a:endParaRPr>
          </a:p>
          <a:p>
            <a:pPr lvl="1">
              <a:lnSpc>
                <a:spcPct val="100000"/>
              </a:lnSpc>
            </a:pPr>
            <a:r>
              <a:rPr lang="en-US" altLang="zh-CN" sz="2000" dirty="0" smtClean="0">
                <a:effectLst>
                  <a:outerShdw blurRad="38100" dist="38100" dir="2700000" algn="tl">
                    <a:srgbClr val="000000">
                      <a:alpha val="43137"/>
                    </a:srgbClr>
                  </a:outerShdw>
                </a:effectLst>
                <a:latin typeface="Times New Roman" pitchFamily="18" charset="0"/>
                <a:cs typeface="Times New Roman" pitchFamily="18" charset="0"/>
              </a:rPr>
              <a:t>1）Alice</a:t>
            </a:r>
            <a:r>
              <a:rPr lang="zh-CN" altLang="en-US" sz="2000" dirty="0" smtClean="0">
                <a:effectLst>
                  <a:outerShdw blurRad="38100" dist="38100" dir="2700000" algn="tl">
                    <a:srgbClr val="000000">
                      <a:alpha val="43137"/>
                    </a:srgbClr>
                  </a:outerShdw>
                </a:effectLst>
                <a:latin typeface="Times New Roman" pitchFamily="18" charset="0"/>
                <a:cs typeface="Times New Roman" pitchFamily="18" charset="0"/>
              </a:rPr>
              <a:t>以线偏振和圆偏振光子的四个偏振方向为基础产生一个随机量子比特串</a:t>
            </a:r>
            <a:r>
              <a:rPr lang="en-US" altLang="zh-CN" sz="2000" dirty="0" smtClean="0">
                <a:effectLst>
                  <a:outerShdw blurRad="38100" dist="38100" dir="2700000" algn="tl">
                    <a:srgbClr val="000000">
                      <a:alpha val="43137"/>
                    </a:srgbClr>
                  </a:outerShdw>
                </a:effectLst>
                <a:latin typeface="Times New Roman" pitchFamily="18" charset="0"/>
                <a:cs typeface="Times New Roman" pitchFamily="18" charset="0"/>
              </a:rPr>
              <a:t>S={</a:t>
            </a:r>
            <a:r>
              <a:rPr lang="en-US" altLang="zh-CN" sz="2000" i="1" dirty="0" smtClean="0">
                <a:effectLst>
                  <a:outerShdw blurRad="38100" dist="38100" dir="2700000" algn="tl">
                    <a:srgbClr val="000000">
                      <a:alpha val="43137"/>
                    </a:srgbClr>
                  </a:outerShdw>
                </a:effectLst>
                <a:latin typeface="Times New Roman" pitchFamily="18" charset="0"/>
                <a:cs typeface="Times New Roman" pitchFamily="18" charset="0"/>
              </a:rPr>
              <a:t>s</a:t>
            </a:r>
            <a:r>
              <a:rPr lang="en-US" altLang="zh-CN" sz="2000" baseline="-25000" dirty="0" smtClean="0">
                <a:effectLst>
                  <a:outerShdw blurRad="38100" dist="38100" dir="2700000" algn="tl">
                    <a:srgbClr val="000000">
                      <a:alpha val="43137"/>
                    </a:srgbClr>
                  </a:outerShdw>
                </a:effectLst>
                <a:latin typeface="Times New Roman" pitchFamily="18" charset="0"/>
                <a:cs typeface="Times New Roman" pitchFamily="18" charset="0"/>
              </a:rPr>
              <a:t>1</a:t>
            </a:r>
            <a:r>
              <a:rPr lang="en-US" altLang="zh-CN" sz="2000" dirty="0" smtClean="0">
                <a:effectLst>
                  <a:outerShdw blurRad="38100" dist="38100" dir="2700000" algn="tl">
                    <a:srgbClr val="000000">
                      <a:alpha val="43137"/>
                    </a:srgbClr>
                  </a:outerShdw>
                </a:effectLst>
                <a:latin typeface="Times New Roman" pitchFamily="18" charset="0"/>
                <a:cs typeface="Times New Roman" pitchFamily="18" charset="0"/>
              </a:rPr>
              <a:t>, </a:t>
            </a:r>
            <a:r>
              <a:rPr lang="en-US" altLang="zh-CN" sz="2000" i="1" dirty="0" smtClean="0">
                <a:effectLst>
                  <a:outerShdw blurRad="38100" dist="38100" dir="2700000" algn="tl">
                    <a:srgbClr val="000000">
                      <a:alpha val="43137"/>
                    </a:srgbClr>
                  </a:outerShdw>
                </a:effectLst>
                <a:latin typeface="Times New Roman" pitchFamily="18" charset="0"/>
                <a:cs typeface="Times New Roman" pitchFamily="18" charset="0"/>
              </a:rPr>
              <a:t>s</a:t>
            </a:r>
            <a:r>
              <a:rPr lang="en-US" altLang="zh-CN" sz="2000" baseline="-25000" dirty="0" smtClean="0">
                <a:effectLst>
                  <a:outerShdw blurRad="38100" dist="38100" dir="2700000" algn="tl">
                    <a:srgbClr val="000000">
                      <a:alpha val="43137"/>
                    </a:srgbClr>
                  </a:outerShdw>
                </a:effectLst>
                <a:latin typeface="Times New Roman" pitchFamily="18" charset="0"/>
                <a:cs typeface="Times New Roman" pitchFamily="18" charset="0"/>
              </a:rPr>
              <a:t>2</a:t>
            </a:r>
            <a:r>
              <a:rPr lang="en-US" altLang="zh-CN" sz="2000" dirty="0" smtClean="0">
                <a:effectLst>
                  <a:outerShdw blurRad="38100" dist="38100" dir="2700000" algn="tl">
                    <a:srgbClr val="000000">
                      <a:alpha val="43137"/>
                    </a:srgbClr>
                  </a:outerShdw>
                </a:effectLst>
                <a:latin typeface="Times New Roman" pitchFamily="18" charset="0"/>
                <a:cs typeface="Times New Roman" pitchFamily="18" charset="0"/>
              </a:rPr>
              <a:t>, … , </a:t>
            </a:r>
            <a:r>
              <a:rPr lang="en-US" altLang="zh-CN" sz="2000" i="1" dirty="0" err="1" smtClean="0">
                <a:effectLst>
                  <a:outerShdw blurRad="38100" dist="38100" dir="2700000" algn="tl">
                    <a:srgbClr val="000000">
                      <a:alpha val="43137"/>
                    </a:srgbClr>
                  </a:outerShdw>
                </a:effectLst>
                <a:latin typeface="Times New Roman" pitchFamily="18" charset="0"/>
                <a:cs typeface="Times New Roman" pitchFamily="18" charset="0"/>
              </a:rPr>
              <a:t>s</a:t>
            </a:r>
            <a:r>
              <a:rPr lang="en-US" altLang="zh-CN" sz="2000" i="1" baseline="-25000" dirty="0" err="1" smtClean="0">
                <a:effectLst>
                  <a:outerShdw blurRad="38100" dist="38100" dir="2700000" algn="tl">
                    <a:srgbClr val="000000">
                      <a:alpha val="43137"/>
                    </a:srgbClr>
                  </a:outerShdw>
                </a:effectLst>
                <a:latin typeface="Times New Roman" pitchFamily="18" charset="0"/>
                <a:cs typeface="Times New Roman" pitchFamily="18" charset="0"/>
              </a:rPr>
              <a:t>n</a:t>
            </a:r>
            <a:r>
              <a:rPr lang="en-US" altLang="zh-CN" sz="2000" dirty="0" smtClean="0">
                <a:effectLst>
                  <a:outerShdw blurRad="38100" dist="38100" dir="2700000" algn="tl">
                    <a:srgbClr val="000000">
                      <a:alpha val="43137"/>
                    </a:srgbClr>
                  </a:outerShdw>
                </a:effectLst>
                <a:latin typeface="Times New Roman" pitchFamily="18" charset="0"/>
                <a:cs typeface="Times New Roman" pitchFamily="18" charset="0"/>
              </a:rPr>
              <a:t>}</a:t>
            </a:r>
            <a:r>
              <a:rPr lang="zh-CN" altLang="en-US" sz="2000" dirty="0" smtClean="0">
                <a:effectLst>
                  <a:outerShdw blurRad="38100" dist="38100" dir="2700000" algn="tl">
                    <a:srgbClr val="000000">
                      <a:alpha val="43137"/>
                    </a:srgbClr>
                  </a:outerShdw>
                </a:effectLst>
                <a:latin typeface="Times New Roman" pitchFamily="18" charset="0"/>
                <a:cs typeface="Times New Roman" pitchFamily="18" charset="0"/>
              </a:rPr>
              <a:t>其中每一个</a:t>
            </a:r>
            <a:r>
              <a:rPr lang="en-US" altLang="zh-CN" sz="2000" i="1" dirty="0" err="1" smtClean="0">
                <a:effectLst>
                  <a:outerShdw blurRad="38100" dist="38100" dir="2700000" algn="tl">
                    <a:srgbClr val="000000">
                      <a:alpha val="43137"/>
                    </a:srgbClr>
                  </a:outerShdw>
                </a:effectLst>
                <a:latin typeface="Times New Roman" pitchFamily="18" charset="0"/>
                <a:cs typeface="Times New Roman" pitchFamily="18" charset="0"/>
              </a:rPr>
              <a:t>s</a:t>
            </a:r>
            <a:r>
              <a:rPr lang="en-US" altLang="zh-CN" sz="2000" i="1" baseline="-25000" dirty="0" err="1" smtClean="0">
                <a:effectLst>
                  <a:outerShdw blurRad="38100" dist="38100" dir="2700000" algn="tl">
                    <a:srgbClr val="000000">
                      <a:alpha val="43137"/>
                    </a:srgbClr>
                  </a:outerShdw>
                </a:effectLst>
                <a:latin typeface="Times New Roman" pitchFamily="18" charset="0"/>
                <a:cs typeface="Times New Roman" pitchFamily="18" charset="0"/>
              </a:rPr>
              <a:t>i</a:t>
            </a:r>
            <a:r>
              <a:rPr lang="zh-CN" altLang="en-US" sz="2000" dirty="0" smtClean="0">
                <a:effectLst>
                  <a:outerShdw blurRad="38100" dist="38100" dir="2700000" algn="tl">
                    <a:srgbClr val="000000">
                      <a:alpha val="43137"/>
                    </a:srgbClr>
                  </a:outerShdw>
                </a:effectLst>
                <a:latin typeface="Times New Roman" pitchFamily="18" charset="0"/>
                <a:cs typeface="Times New Roman" pitchFamily="18" charset="0"/>
              </a:rPr>
              <a:t>是四个偏振方向之一</a:t>
            </a:r>
            <a:endParaRPr lang="en-US" altLang="zh-CN" sz="2000" dirty="0" smtClean="0">
              <a:effectLst>
                <a:outerShdw blurRad="38100" dist="38100" dir="2700000" algn="tl">
                  <a:srgbClr val="000000">
                    <a:alpha val="43137"/>
                  </a:srgbClr>
                </a:outerShdw>
              </a:effectLst>
              <a:latin typeface="Times New Roman" pitchFamily="18" charset="0"/>
              <a:cs typeface="Times New Roman" pitchFamily="18" charset="0"/>
            </a:endParaRPr>
          </a:p>
          <a:p>
            <a:pPr lvl="1">
              <a:lnSpc>
                <a:spcPct val="100000"/>
              </a:lnSpc>
            </a:pPr>
            <a:r>
              <a:rPr lang="en-US" altLang="zh-CN" sz="2000" dirty="0" smtClean="0">
                <a:effectLst>
                  <a:outerShdw blurRad="38100" dist="38100" dir="2700000" algn="tl">
                    <a:srgbClr val="000000">
                      <a:alpha val="43137"/>
                    </a:srgbClr>
                  </a:outerShdw>
                </a:effectLst>
                <a:latin typeface="Times New Roman" pitchFamily="18" charset="0"/>
                <a:cs typeface="Times New Roman" pitchFamily="18" charset="0"/>
              </a:rPr>
              <a:t>2）Alice</a:t>
            </a:r>
            <a:r>
              <a:rPr lang="zh-CN" altLang="en-US" sz="2000" dirty="0" smtClean="0">
                <a:effectLst>
                  <a:outerShdw blurRad="38100" dist="38100" dir="2700000" algn="tl">
                    <a:srgbClr val="000000">
                      <a:alpha val="43137"/>
                    </a:srgbClr>
                  </a:outerShdw>
                </a:effectLst>
                <a:latin typeface="Times New Roman" pitchFamily="18" charset="0"/>
                <a:cs typeface="Times New Roman" pitchFamily="18" charset="0"/>
              </a:rPr>
              <a:t>通过量子 传输信道将量子比特串</a:t>
            </a:r>
            <a:r>
              <a:rPr lang="en-US" altLang="zh-CN" sz="2000" dirty="0" smtClean="0">
                <a:effectLst>
                  <a:outerShdw blurRad="38100" dist="38100" dir="2700000" algn="tl">
                    <a:srgbClr val="000000">
                      <a:alpha val="43137"/>
                    </a:srgbClr>
                  </a:outerShdw>
                </a:effectLst>
                <a:latin typeface="Times New Roman" pitchFamily="18" charset="0"/>
                <a:cs typeface="Times New Roman" pitchFamily="18" charset="0"/>
              </a:rPr>
              <a:t>S</a:t>
            </a:r>
            <a:r>
              <a:rPr lang="zh-CN" altLang="en-US" sz="2000" dirty="0" smtClean="0">
                <a:effectLst>
                  <a:outerShdw blurRad="38100" dist="38100" dir="2700000" algn="tl">
                    <a:srgbClr val="000000">
                      <a:alpha val="43137"/>
                    </a:srgbClr>
                  </a:outerShdw>
                </a:effectLst>
                <a:latin typeface="Times New Roman" pitchFamily="18" charset="0"/>
                <a:cs typeface="Times New Roman" pitchFamily="18" charset="0"/>
              </a:rPr>
              <a:t>发送给</a:t>
            </a:r>
            <a:r>
              <a:rPr lang="en-US" altLang="zh-CN" sz="2000" dirty="0" smtClean="0">
                <a:effectLst>
                  <a:outerShdw blurRad="38100" dist="38100" dir="2700000" algn="tl">
                    <a:srgbClr val="000000">
                      <a:alpha val="43137"/>
                    </a:srgbClr>
                  </a:outerShdw>
                </a:effectLst>
                <a:latin typeface="Times New Roman" pitchFamily="18" charset="0"/>
                <a:cs typeface="Times New Roman" pitchFamily="18" charset="0"/>
              </a:rPr>
              <a:t>Bob，</a:t>
            </a:r>
            <a:r>
              <a:rPr lang="zh-CN" altLang="en-US" sz="2000" dirty="0" smtClean="0">
                <a:effectLst>
                  <a:outerShdw blurRad="38100" dist="38100" dir="2700000" algn="tl">
                    <a:srgbClr val="000000">
                      <a:alpha val="43137"/>
                    </a:srgbClr>
                  </a:outerShdw>
                </a:effectLst>
                <a:latin typeface="Times New Roman" pitchFamily="18" charset="0"/>
                <a:cs typeface="Times New Roman" pitchFamily="18" charset="0"/>
              </a:rPr>
              <a:t>任何相邻的量子比特间的时间间隔均为</a:t>
            </a:r>
            <a:r>
              <a:rPr lang="zh-CN" altLang="en-US" sz="2000" i="1" dirty="0" smtClean="0">
                <a:effectLst>
                  <a:outerShdw blurRad="38100" dist="38100" dir="2700000" algn="tl">
                    <a:srgbClr val="000000">
                      <a:alpha val="43137"/>
                    </a:srgbClr>
                  </a:outerShdw>
                </a:effectLst>
                <a:latin typeface="Times New Roman" pitchFamily="18" charset="0"/>
                <a:cs typeface="Times New Roman" pitchFamily="18" charset="0"/>
                <a:sym typeface="Symbol"/>
              </a:rPr>
              <a:t></a:t>
            </a:r>
            <a:endParaRPr lang="en-US" altLang="zh-CN" sz="2000" i="1" dirty="0" smtClean="0">
              <a:effectLst>
                <a:outerShdw blurRad="38100" dist="38100" dir="2700000" algn="tl">
                  <a:srgbClr val="000000">
                    <a:alpha val="43137"/>
                  </a:srgbClr>
                </a:outerShdw>
              </a:effectLst>
              <a:latin typeface="Times New Roman" pitchFamily="18" charset="0"/>
              <a:cs typeface="Times New Roman" pitchFamily="18" charset="0"/>
              <a:sym typeface="Symbol"/>
            </a:endParaRPr>
          </a:p>
          <a:p>
            <a:pPr lvl="1">
              <a:lnSpc>
                <a:spcPct val="100000"/>
              </a:lnSpc>
            </a:pPr>
            <a:r>
              <a:rPr lang="en-US" altLang="zh-CN" sz="2000" dirty="0" smtClean="0">
                <a:effectLst>
                  <a:outerShdw blurRad="38100" dist="38100" dir="2700000" algn="tl">
                    <a:srgbClr val="000000">
                      <a:alpha val="43137"/>
                    </a:srgbClr>
                  </a:outerShdw>
                </a:effectLst>
                <a:latin typeface="Times New Roman" pitchFamily="18" charset="0"/>
                <a:cs typeface="Times New Roman" pitchFamily="18" charset="0"/>
              </a:rPr>
              <a:t>3）Bob</a:t>
            </a:r>
            <a:r>
              <a:rPr lang="zh-CN" altLang="en-US" sz="2000" dirty="0" smtClean="0">
                <a:effectLst>
                  <a:outerShdw blurRad="38100" dist="38100" dir="2700000" algn="tl">
                    <a:srgbClr val="000000">
                      <a:alpha val="43137"/>
                    </a:srgbClr>
                  </a:outerShdw>
                </a:effectLst>
                <a:latin typeface="Times New Roman" pitchFamily="18" charset="0"/>
                <a:cs typeface="Times New Roman" pitchFamily="18" charset="0"/>
              </a:rPr>
              <a:t>选定一个随机测量基序列，</a:t>
            </a:r>
            <a:r>
              <a:rPr lang="en-US" altLang="zh-CN" sz="2000" i="1" dirty="0" smtClean="0">
                <a:effectLst>
                  <a:outerShdw blurRad="38100" dist="38100" dir="2700000" algn="tl">
                    <a:srgbClr val="000000">
                      <a:alpha val="43137"/>
                    </a:srgbClr>
                  </a:outerShdw>
                </a:effectLst>
                <a:latin typeface="Times New Roman" pitchFamily="18" charset="0"/>
                <a:cs typeface="Times New Roman" pitchFamily="18" charset="0"/>
              </a:rPr>
              <a:t>M</a:t>
            </a:r>
            <a:r>
              <a:rPr lang="en-US" altLang="zh-CN" sz="2000" i="1" baseline="30000" dirty="0" smtClean="0">
                <a:effectLst>
                  <a:outerShdw blurRad="38100" dist="38100" dir="2700000" algn="tl">
                    <a:srgbClr val="000000">
                      <a:alpha val="43137"/>
                    </a:srgbClr>
                  </a:outerShdw>
                </a:effectLst>
                <a:latin typeface="Times New Roman" pitchFamily="18" charset="0"/>
                <a:cs typeface="Times New Roman" pitchFamily="18" charset="0"/>
              </a:rPr>
              <a:t>B</a:t>
            </a:r>
            <a:r>
              <a:rPr lang="en-US" altLang="zh-CN" sz="2000" dirty="0" smtClean="0">
                <a:effectLst>
                  <a:outerShdw blurRad="38100" dist="38100" dir="2700000" algn="tl">
                    <a:srgbClr val="000000">
                      <a:alpha val="43137"/>
                    </a:srgbClr>
                  </a:outerShdw>
                </a:effectLst>
                <a:latin typeface="Times New Roman" pitchFamily="18" charset="0"/>
                <a:cs typeface="Times New Roman" pitchFamily="18" charset="0"/>
              </a:rPr>
              <a:t>={</a:t>
            </a:r>
            <a:r>
              <a:rPr lang="en-US" altLang="zh-CN" sz="2000" i="1" dirty="0" smtClean="0">
                <a:effectLst>
                  <a:outerShdw blurRad="38100" dist="38100" dir="2700000" algn="tl">
                    <a:srgbClr val="000000">
                      <a:alpha val="43137"/>
                    </a:srgbClr>
                  </a:outerShdw>
                </a:effectLst>
                <a:latin typeface="Times New Roman" pitchFamily="18" charset="0"/>
                <a:cs typeface="Times New Roman" pitchFamily="18" charset="0"/>
              </a:rPr>
              <a:t>m</a:t>
            </a:r>
            <a:r>
              <a:rPr lang="en-US" altLang="zh-CN" sz="2000" baseline="-25000" dirty="0" smtClean="0">
                <a:effectLst>
                  <a:outerShdw blurRad="38100" dist="38100" dir="2700000" algn="tl">
                    <a:srgbClr val="000000">
                      <a:alpha val="43137"/>
                    </a:srgbClr>
                  </a:outerShdw>
                </a:effectLst>
                <a:latin typeface="Times New Roman" pitchFamily="18" charset="0"/>
                <a:cs typeface="Times New Roman" pitchFamily="18" charset="0"/>
              </a:rPr>
              <a:t>1</a:t>
            </a:r>
            <a:r>
              <a:rPr lang="en-US" altLang="zh-CN" sz="2000" i="1" baseline="30000" dirty="0" smtClean="0">
                <a:effectLst>
                  <a:outerShdw blurRad="38100" dist="38100" dir="2700000" algn="tl">
                    <a:srgbClr val="000000">
                      <a:alpha val="43137"/>
                    </a:srgbClr>
                  </a:outerShdw>
                </a:effectLst>
                <a:latin typeface="Times New Roman" pitchFamily="18" charset="0"/>
                <a:cs typeface="Times New Roman" pitchFamily="18" charset="0"/>
              </a:rPr>
              <a:t>b</a:t>
            </a:r>
            <a:r>
              <a:rPr lang="en-US" altLang="zh-CN" sz="2000" dirty="0" smtClean="0">
                <a:effectLst>
                  <a:outerShdw blurRad="38100" dist="38100" dir="2700000" algn="tl">
                    <a:srgbClr val="000000">
                      <a:alpha val="43137"/>
                    </a:srgbClr>
                  </a:outerShdw>
                </a:effectLst>
                <a:latin typeface="Times New Roman" pitchFamily="18" charset="0"/>
                <a:cs typeface="Times New Roman" pitchFamily="18" charset="0"/>
              </a:rPr>
              <a:t>, </a:t>
            </a:r>
            <a:r>
              <a:rPr lang="en-US" altLang="zh-CN" sz="2000" i="1" dirty="0" smtClean="0">
                <a:effectLst>
                  <a:outerShdw blurRad="38100" dist="38100" dir="2700000" algn="tl">
                    <a:srgbClr val="000000">
                      <a:alpha val="43137"/>
                    </a:srgbClr>
                  </a:outerShdw>
                </a:effectLst>
                <a:latin typeface="Times New Roman" pitchFamily="18" charset="0"/>
                <a:cs typeface="Times New Roman" pitchFamily="18" charset="0"/>
              </a:rPr>
              <a:t>m</a:t>
            </a:r>
            <a:r>
              <a:rPr lang="en-US" altLang="zh-CN" sz="2000" baseline="-25000" dirty="0" smtClean="0">
                <a:effectLst>
                  <a:outerShdw blurRad="38100" dist="38100" dir="2700000" algn="tl">
                    <a:srgbClr val="000000">
                      <a:alpha val="43137"/>
                    </a:srgbClr>
                  </a:outerShdw>
                </a:effectLst>
                <a:latin typeface="Times New Roman" pitchFamily="18" charset="0"/>
                <a:cs typeface="Times New Roman" pitchFamily="18" charset="0"/>
              </a:rPr>
              <a:t>2</a:t>
            </a:r>
            <a:r>
              <a:rPr lang="en-US" altLang="zh-CN" sz="2000" i="1" baseline="30000" dirty="0" smtClean="0">
                <a:effectLst>
                  <a:outerShdw blurRad="38100" dist="38100" dir="2700000" algn="tl">
                    <a:srgbClr val="000000">
                      <a:alpha val="43137"/>
                    </a:srgbClr>
                  </a:outerShdw>
                </a:effectLst>
                <a:latin typeface="Times New Roman" pitchFamily="18" charset="0"/>
                <a:cs typeface="Times New Roman" pitchFamily="18" charset="0"/>
              </a:rPr>
              <a:t>b</a:t>
            </a:r>
            <a:r>
              <a:rPr lang="en-US" altLang="zh-CN" sz="2000" dirty="0" smtClean="0">
                <a:effectLst>
                  <a:outerShdw blurRad="38100" dist="38100" dir="2700000" algn="tl">
                    <a:srgbClr val="000000">
                      <a:alpha val="43137"/>
                    </a:srgbClr>
                  </a:outerShdw>
                </a:effectLst>
                <a:latin typeface="Times New Roman" pitchFamily="18" charset="0"/>
                <a:cs typeface="Times New Roman" pitchFamily="18" charset="0"/>
              </a:rPr>
              <a:t>, … , </a:t>
            </a:r>
            <a:r>
              <a:rPr lang="en-US" altLang="zh-CN" sz="2000" i="1" dirty="0" err="1" smtClean="0">
                <a:effectLst>
                  <a:outerShdw blurRad="38100" dist="38100" dir="2700000" algn="tl">
                    <a:srgbClr val="000000">
                      <a:alpha val="43137"/>
                    </a:srgbClr>
                  </a:outerShdw>
                </a:effectLst>
                <a:latin typeface="Times New Roman" pitchFamily="18" charset="0"/>
                <a:cs typeface="Times New Roman" pitchFamily="18" charset="0"/>
              </a:rPr>
              <a:t>m</a:t>
            </a:r>
            <a:r>
              <a:rPr lang="en-US" altLang="zh-CN" sz="2000" i="1" baseline="-25000" dirty="0" err="1" smtClean="0">
                <a:effectLst>
                  <a:outerShdw blurRad="38100" dist="38100" dir="2700000" algn="tl">
                    <a:srgbClr val="000000">
                      <a:alpha val="43137"/>
                    </a:srgbClr>
                  </a:outerShdw>
                </a:effectLst>
                <a:latin typeface="Times New Roman" pitchFamily="18" charset="0"/>
                <a:cs typeface="Times New Roman" pitchFamily="18" charset="0"/>
              </a:rPr>
              <a:t>n</a:t>
            </a:r>
            <a:r>
              <a:rPr lang="en-US" altLang="zh-CN" sz="2000" i="1" baseline="30000" dirty="0" err="1" smtClean="0">
                <a:effectLst>
                  <a:outerShdw blurRad="38100" dist="38100" dir="2700000" algn="tl">
                    <a:srgbClr val="000000">
                      <a:alpha val="43137"/>
                    </a:srgbClr>
                  </a:outerShdw>
                </a:effectLst>
                <a:latin typeface="Times New Roman" pitchFamily="18" charset="0"/>
                <a:cs typeface="Times New Roman" pitchFamily="18" charset="0"/>
              </a:rPr>
              <a:t>b</a:t>
            </a:r>
            <a:r>
              <a:rPr lang="en-US" altLang="zh-CN" sz="2000" dirty="0" smtClean="0">
                <a:effectLst>
                  <a:outerShdw blurRad="38100" dist="38100" dir="2700000" algn="tl">
                    <a:srgbClr val="000000">
                      <a:alpha val="43137"/>
                    </a:srgbClr>
                  </a:outerShdw>
                </a:effectLst>
                <a:latin typeface="Times New Roman" pitchFamily="18" charset="0"/>
                <a:cs typeface="Times New Roman" pitchFamily="18" charset="0"/>
              </a:rPr>
              <a:t>}，</a:t>
            </a:r>
            <a:r>
              <a:rPr lang="zh-CN" altLang="en-US" sz="2000" dirty="0" smtClean="0">
                <a:effectLst>
                  <a:outerShdw blurRad="38100" dist="38100" dir="2700000" algn="tl">
                    <a:srgbClr val="000000">
                      <a:alpha val="43137"/>
                    </a:srgbClr>
                  </a:outerShdw>
                </a:effectLst>
                <a:latin typeface="Times New Roman" pitchFamily="18" charset="0"/>
                <a:cs typeface="Times New Roman" pitchFamily="18" charset="0"/>
              </a:rPr>
              <a:t>测量他收到的光子，其中</a:t>
            </a:r>
            <a:r>
              <a:rPr lang="en-US" altLang="zh-CN" sz="2000" i="1" dirty="0" err="1" smtClean="0">
                <a:effectLst>
                  <a:outerShdw blurRad="38100" dist="38100" dir="2700000" algn="tl">
                    <a:srgbClr val="000000">
                      <a:alpha val="43137"/>
                    </a:srgbClr>
                  </a:outerShdw>
                </a:effectLst>
                <a:latin typeface="Times New Roman" pitchFamily="18" charset="0"/>
                <a:cs typeface="Times New Roman" pitchFamily="18" charset="0"/>
              </a:rPr>
              <a:t>m</a:t>
            </a:r>
            <a:r>
              <a:rPr lang="en-US" altLang="zh-CN" sz="2000" i="1" baseline="-25000" dirty="0" err="1" smtClean="0">
                <a:effectLst>
                  <a:outerShdw blurRad="38100" dist="38100" dir="2700000" algn="tl">
                    <a:srgbClr val="000000">
                      <a:alpha val="43137"/>
                    </a:srgbClr>
                  </a:outerShdw>
                </a:effectLst>
                <a:latin typeface="Times New Roman" pitchFamily="18" charset="0"/>
                <a:cs typeface="Times New Roman" pitchFamily="18" charset="0"/>
              </a:rPr>
              <a:t>i</a:t>
            </a:r>
            <a:r>
              <a:rPr lang="en-US" altLang="zh-CN" sz="2000" i="1" baseline="30000" dirty="0" err="1" smtClean="0">
                <a:effectLst>
                  <a:outerShdw blurRad="38100" dist="38100" dir="2700000" algn="tl">
                    <a:srgbClr val="000000">
                      <a:alpha val="43137"/>
                    </a:srgbClr>
                  </a:outerShdw>
                </a:effectLst>
                <a:latin typeface="Times New Roman" pitchFamily="18" charset="0"/>
                <a:cs typeface="Times New Roman" pitchFamily="18" charset="0"/>
              </a:rPr>
              <a:t>b</a:t>
            </a:r>
            <a:r>
              <a:rPr lang="en-US" altLang="zh-CN" sz="2000" dirty="0" smtClean="0">
                <a:effectLst>
                  <a:outerShdw blurRad="38100" dist="38100" dir="2700000" algn="tl">
                    <a:srgbClr val="000000">
                      <a:alpha val="43137"/>
                    </a:srgbClr>
                  </a:outerShdw>
                </a:effectLst>
                <a:latin typeface="Times New Roman" pitchFamily="18" charset="0"/>
                <a:cs typeface="Times New Roman" pitchFamily="18" charset="0"/>
                <a:sym typeface="Symbol"/>
              </a:rPr>
              <a:t>{, }， </a:t>
            </a:r>
            <a:r>
              <a:rPr lang="zh-CN" altLang="en-US" sz="2000" dirty="0" smtClean="0">
                <a:effectLst>
                  <a:outerShdw blurRad="38100" dist="38100" dir="2700000" algn="tl">
                    <a:srgbClr val="000000">
                      <a:alpha val="43137"/>
                    </a:srgbClr>
                  </a:outerShdw>
                </a:effectLst>
                <a:latin typeface="Times New Roman" pitchFamily="18" charset="0"/>
                <a:cs typeface="Times New Roman" pitchFamily="18" charset="0"/>
                <a:sym typeface="Symbol"/>
              </a:rPr>
              <a:t>和</a:t>
            </a:r>
            <a:r>
              <a:rPr lang="en-US" altLang="zh-CN" sz="2000" dirty="0" smtClean="0">
                <a:effectLst>
                  <a:outerShdw blurRad="38100" dist="38100" dir="2700000" algn="tl">
                    <a:srgbClr val="000000">
                      <a:alpha val="43137"/>
                    </a:srgbClr>
                  </a:outerShdw>
                </a:effectLst>
                <a:latin typeface="Times New Roman" pitchFamily="18" charset="0"/>
                <a:cs typeface="Times New Roman" pitchFamily="18" charset="0"/>
                <a:sym typeface="Symbol"/>
              </a:rPr>
              <a:t></a:t>
            </a:r>
            <a:r>
              <a:rPr lang="zh-CN" altLang="en-US" sz="2000" dirty="0" smtClean="0">
                <a:effectLst>
                  <a:outerShdw blurRad="38100" dist="38100" dir="2700000" algn="tl">
                    <a:srgbClr val="000000">
                      <a:alpha val="43137"/>
                    </a:srgbClr>
                  </a:outerShdw>
                </a:effectLst>
                <a:latin typeface="Times New Roman" pitchFamily="18" charset="0"/>
                <a:cs typeface="Times New Roman" pitchFamily="18" charset="0"/>
                <a:sym typeface="Symbol"/>
              </a:rPr>
              <a:t>分别表示针对线偏振光子和圆偏振光子的测量基</a:t>
            </a:r>
            <a:endParaRPr lang="en-US" altLang="zh-CN" sz="2000" dirty="0" smtClean="0">
              <a:effectLst>
                <a:outerShdw blurRad="38100" dist="38100" dir="2700000" algn="tl">
                  <a:srgbClr val="000000">
                    <a:alpha val="43137"/>
                  </a:srgbClr>
                </a:outerShdw>
              </a:effectLst>
              <a:latin typeface="Times New Roman" pitchFamily="18" charset="0"/>
              <a:cs typeface="Times New Roman" pitchFamily="18" charset="0"/>
              <a:sym typeface="Symbol"/>
            </a:endParaRPr>
          </a:p>
          <a:p>
            <a:pPr lvl="1">
              <a:lnSpc>
                <a:spcPct val="100000"/>
              </a:lnSpc>
            </a:pPr>
            <a:r>
              <a:rPr lang="en-US" altLang="zh-CN" sz="2000" dirty="0" smtClean="0">
                <a:effectLst>
                  <a:outerShdw blurRad="38100" dist="38100" dir="2700000" algn="tl">
                    <a:srgbClr val="000000">
                      <a:alpha val="43137"/>
                    </a:srgbClr>
                  </a:outerShdw>
                </a:effectLst>
                <a:latin typeface="Times New Roman" pitchFamily="18" charset="0"/>
                <a:cs typeface="Times New Roman" pitchFamily="18" charset="0"/>
                <a:sym typeface="Symbol"/>
              </a:rPr>
              <a:t>4）Bob</a:t>
            </a:r>
            <a:r>
              <a:rPr lang="zh-CN" altLang="en-US" sz="2000" dirty="0" smtClean="0">
                <a:effectLst>
                  <a:outerShdw blurRad="38100" dist="38100" dir="2700000" algn="tl">
                    <a:srgbClr val="000000">
                      <a:alpha val="43137"/>
                    </a:srgbClr>
                  </a:outerShdw>
                </a:effectLst>
                <a:latin typeface="Times New Roman" pitchFamily="18" charset="0"/>
                <a:cs typeface="Times New Roman" pitchFamily="18" charset="0"/>
                <a:sym typeface="Symbol"/>
              </a:rPr>
              <a:t>通过经典信道通知</a:t>
            </a:r>
            <a:r>
              <a:rPr lang="en-US" altLang="zh-CN" sz="2000" dirty="0" smtClean="0">
                <a:effectLst>
                  <a:outerShdw blurRad="38100" dist="38100" dir="2700000" algn="tl">
                    <a:srgbClr val="000000">
                      <a:alpha val="43137"/>
                    </a:srgbClr>
                  </a:outerShdw>
                </a:effectLst>
                <a:latin typeface="Times New Roman" pitchFamily="18" charset="0"/>
                <a:cs typeface="Times New Roman" pitchFamily="18" charset="0"/>
                <a:sym typeface="Symbol"/>
              </a:rPr>
              <a:t>Alice</a:t>
            </a:r>
            <a:r>
              <a:rPr lang="zh-CN" altLang="en-US" sz="2000" dirty="0" smtClean="0">
                <a:effectLst>
                  <a:outerShdw blurRad="38100" dist="38100" dir="2700000" algn="tl">
                    <a:srgbClr val="000000">
                      <a:alpha val="43137"/>
                    </a:srgbClr>
                  </a:outerShdw>
                </a:effectLst>
                <a:latin typeface="Times New Roman" pitchFamily="18" charset="0"/>
                <a:cs typeface="Times New Roman" pitchFamily="18" charset="0"/>
                <a:sym typeface="Symbol"/>
              </a:rPr>
              <a:t>他所选定的测量基序列</a:t>
            </a:r>
            <a:r>
              <a:rPr lang="en-US" altLang="zh-CN" sz="2000" i="1" dirty="0" smtClean="0">
                <a:effectLst>
                  <a:outerShdw blurRad="38100" dist="38100" dir="2700000" algn="tl">
                    <a:srgbClr val="000000">
                      <a:alpha val="43137"/>
                    </a:srgbClr>
                  </a:outerShdw>
                </a:effectLst>
                <a:latin typeface="Times New Roman" pitchFamily="18" charset="0"/>
                <a:cs typeface="Times New Roman" pitchFamily="18" charset="0"/>
                <a:sym typeface="Symbol"/>
              </a:rPr>
              <a:t>M</a:t>
            </a:r>
            <a:r>
              <a:rPr lang="en-US" altLang="zh-CN" sz="2000" i="1" baseline="30000" dirty="0" smtClean="0">
                <a:effectLst>
                  <a:outerShdw blurRad="38100" dist="38100" dir="2700000" algn="tl">
                    <a:srgbClr val="000000">
                      <a:alpha val="43137"/>
                    </a:srgbClr>
                  </a:outerShdw>
                </a:effectLst>
                <a:latin typeface="Times New Roman" pitchFamily="18" charset="0"/>
                <a:cs typeface="Times New Roman" pitchFamily="18" charset="0"/>
                <a:sym typeface="Symbol"/>
              </a:rPr>
              <a:t>B</a:t>
            </a:r>
          </a:p>
          <a:p>
            <a:pPr lvl="1">
              <a:lnSpc>
                <a:spcPct val="100000"/>
              </a:lnSpc>
            </a:pPr>
            <a:r>
              <a:rPr lang="en-US" altLang="zh-CN" sz="2000" dirty="0" smtClean="0">
                <a:effectLst>
                  <a:outerShdw blurRad="38100" dist="38100" dir="2700000" algn="tl">
                    <a:srgbClr val="000000">
                      <a:alpha val="43137"/>
                    </a:srgbClr>
                  </a:outerShdw>
                </a:effectLst>
                <a:latin typeface="Times New Roman" pitchFamily="18" charset="0"/>
                <a:cs typeface="Times New Roman" pitchFamily="18" charset="0"/>
              </a:rPr>
              <a:t>5）Alice</a:t>
            </a:r>
            <a:r>
              <a:rPr lang="zh-CN" altLang="en-US" sz="2000" dirty="0" smtClean="0">
                <a:effectLst>
                  <a:outerShdw blurRad="38100" dist="38100" dir="2700000" algn="tl">
                    <a:srgbClr val="000000">
                      <a:alpha val="43137"/>
                    </a:srgbClr>
                  </a:outerShdw>
                </a:effectLst>
                <a:latin typeface="Times New Roman" pitchFamily="18" charset="0"/>
                <a:cs typeface="Times New Roman" pitchFamily="18" charset="0"/>
              </a:rPr>
              <a:t>通知</a:t>
            </a:r>
            <a:r>
              <a:rPr lang="en-US" altLang="zh-CN" sz="2000" dirty="0" smtClean="0">
                <a:effectLst>
                  <a:outerShdw blurRad="38100" dist="38100" dir="2700000" algn="tl">
                    <a:srgbClr val="000000">
                      <a:alpha val="43137"/>
                    </a:srgbClr>
                  </a:outerShdw>
                </a:effectLst>
                <a:latin typeface="Times New Roman" pitchFamily="18" charset="0"/>
                <a:cs typeface="Times New Roman" pitchFamily="18" charset="0"/>
              </a:rPr>
              <a:t>Bob</a:t>
            </a:r>
            <a:r>
              <a:rPr lang="zh-CN" altLang="en-US" sz="2000" dirty="0" smtClean="0">
                <a:effectLst>
                  <a:outerShdw blurRad="38100" dist="38100" dir="2700000" algn="tl">
                    <a:srgbClr val="000000">
                      <a:alpha val="43137"/>
                    </a:srgbClr>
                  </a:outerShdw>
                </a:effectLst>
                <a:latin typeface="Times New Roman" pitchFamily="18" charset="0"/>
                <a:cs typeface="Times New Roman" pitchFamily="18" charset="0"/>
              </a:rPr>
              <a:t>所采用的测量基中哪些是正确的，哪些是错误的</a:t>
            </a:r>
            <a:endParaRPr lang="en-US" altLang="zh-CN" sz="2000" dirty="0" smtClean="0">
              <a:effectLst>
                <a:outerShdw blurRad="38100" dist="38100" dir="2700000" algn="tl">
                  <a:srgbClr val="000000">
                    <a:alpha val="43137"/>
                  </a:srgbClr>
                </a:outerShdw>
              </a:effectLst>
              <a:latin typeface="Times New Roman" pitchFamily="18" charset="0"/>
              <a:cs typeface="Times New Roman" pitchFamily="18" charset="0"/>
            </a:endParaRPr>
          </a:p>
          <a:p>
            <a:pPr lvl="1">
              <a:lnSpc>
                <a:spcPct val="100000"/>
              </a:lnSpc>
            </a:pPr>
            <a:r>
              <a:rPr lang="en-US" altLang="zh-CN" sz="2000" dirty="0" smtClean="0">
                <a:effectLst>
                  <a:outerShdw blurRad="38100" dist="38100" dir="2700000" algn="tl">
                    <a:srgbClr val="000000">
                      <a:alpha val="43137"/>
                    </a:srgbClr>
                  </a:outerShdw>
                </a:effectLst>
                <a:latin typeface="Times New Roman" pitchFamily="18" charset="0"/>
                <a:cs typeface="Times New Roman" pitchFamily="18" charset="0"/>
              </a:rPr>
              <a:t>6）Alice</a:t>
            </a:r>
            <a:r>
              <a:rPr lang="zh-CN" altLang="en-US" sz="2000" dirty="0" smtClean="0">
                <a:effectLst>
                  <a:outerShdw blurRad="38100" dist="38100" dir="2700000" algn="tl">
                    <a:srgbClr val="000000">
                      <a:alpha val="43137"/>
                    </a:srgbClr>
                  </a:outerShdw>
                </a:effectLst>
                <a:latin typeface="Times New Roman" pitchFamily="18" charset="0"/>
                <a:cs typeface="Times New Roman" pitchFamily="18" charset="0"/>
              </a:rPr>
              <a:t>和</a:t>
            </a:r>
            <a:r>
              <a:rPr lang="en-US" altLang="zh-CN" sz="2000" dirty="0" smtClean="0">
                <a:effectLst>
                  <a:outerShdw blurRad="38100" dist="38100" dir="2700000" algn="tl">
                    <a:srgbClr val="000000">
                      <a:alpha val="43137"/>
                    </a:srgbClr>
                  </a:outerShdw>
                </a:effectLst>
                <a:latin typeface="Times New Roman" pitchFamily="18" charset="0"/>
                <a:cs typeface="Times New Roman" pitchFamily="18" charset="0"/>
              </a:rPr>
              <a:t>Bob</a:t>
            </a:r>
            <a:r>
              <a:rPr lang="zh-CN" altLang="en-US" sz="2000" dirty="0" smtClean="0">
                <a:effectLst>
                  <a:outerShdw blurRad="38100" dist="38100" dir="2700000" algn="tl">
                    <a:srgbClr val="000000">
                      <a:alpha val="43137"/>
                    </a:srgbClr>
                  </a:outerShdw>
                </a:effectLst>
                <a:latin typeface="Times New Roman" pitchFamily="18" charset="0"/>
                <a:cs typeface="Times New Roman" pitchFamily="18" charset="0"/>
              </a:rPr>
              <a:t>保存测量基相同的测量结果，放弃测量基不一致的测量结果。</a:t>
            </a:r>
            <a:endParaRPr lang="en-US" altLang="zh-CN" sz="2000" dirty="0" smtClean="0">
              <a:effectLst>
                <a:outerShdw blurRad="38100" dist="38100" dir="2700000" algn="tl">
                  <a:srgbClr val="000000">
                    <a:alpha val="43137"/>
                  </a:srgbClr>
                </a:outerShdw>
              </a:effectLst>
              <a:latin typeface="Times New Roman" pitchFamily="18" charset="0"/>
              <a:cs typeface="Times New Roman" pitchFamily="18" charset="0"/>
            </a:endParaRPr>
          </a:p>
          <a:p>
            <a:pPr lvl="1">
              <a:lnSpc>
                <a:spcPct val="100000"/>
              </a:lnSpc>
            </a:pPr>
            <a:r>
              <a:rPr lang="en-US" altLang="zh-CN" sz="2000" dirty="0" smtClean="0">
                <a:effectLst>
                  <a:outerShdw blurRad="38100" dist="38100" dir="2700000" algn="tl">
                    <a:srgbClr val="000000">
                      <a:alpha val="43137"/>
                    </a:srgbClr>
                  </a:outerShdw>
                </a:effectLst>
                <a:latin typeface="Times New Roman" pitchFamily="18" charset="0"/>
                <a:cs typeface="Times New Roman" pitchFamily="18" charset="0"/>
              </a:rPr>
              <a:t>7）</a:t>
            </a:r>
            <a:r>
              <a:rPr lang="zh-CN" altLang="en-US" sz="2000" dirty="0" smtClean="0">
                <a:effectLst>
                  <a:outerShdw blurRad="38100" dist="38100" dir="2700000" algn="tl">
                    <a:srgbClr val="000000">
                      <a:alpha val="43137"/>
                    </a:srgbClr>
                  </a:outerShdw>
                </a:effectLst>
                <a:latin typeface="Times New Roman" pitchFamily="18" charset="0"/>
                <a:cs typeface="Times New Roman" pitchFamily="18" charset="0"/>
              </a:rPr>
              <a:t>根据所选用的测量基序列的出错率判定是否有攻击存在。记</a:t>
            </a:r>
            <a:r>
              <a:rPr lang="zh-CN" altLang="en-US" sz="2000" dirty="0" smtClean="0">
                <a:effectLst>
                  <a:outerShdw blurRad="38100" dist="38100" dir="2700000" algn="tl">
                    <a:srgbClr val="000000">
                      <a:alpha val="43137"/>
                    </a:srgbClr>
                  </a:outerShdw>
                </a:effectLst>
                <a:latin typeface="Times New Roman" pitchFamily="18" charset="0"/>
                <a:cs typeface="Times New Roman" pitchFamily="18" charset="0"/>
                <a:sym typeface="Symbol"/>
              </a:rPr>
              <a:t></a:t>
            </a:r>
            <a:r>
              <a:rPr lang="en-US" altLang="zh-CN" sz="2000" baseline="-25000" dirty="0" smtClean="0">
                <a:effectLst>
                  <a:outerShdw blurRad="38100" dist="38100" dir="2700000" algn="tl">
                    <a:srgbClr val="000000">
                      <a:alpha val="43137"/>
                    </a:srgbClr>
                  </a:outerShdw>
                </a:effectLst>
                <a:latin typeface="Times New Roman" pitchFamily="18" charset="0"/>
                <a:cs typeface="Times New Roman" pitchFamily="18" charset="0"/>
                <a:sym typeface="Symbol"/>
              </a:rPr>
              <a:t>0</a:t>
            </a:r>
            <a:r>
              <a:rPr lang="zh-CN" altLang="en-US" sz="2000" dirty="0" smtClean="0">
                <a:effectLst>
                  <a:outerShdw blurRad="38100" dist="38100" dir="2700000" algn="tl">
                    <a:srgbClr val="000000">
                      <a:alpha val="43137"/>
                    </a:srgbClr>
                  </a:outerShdw>
                </a:effectLst>
                <a:latin typeface="Times New Roman" pitchFamily="18" charset="0"/>
                <a:cs typeface="Times New Roman" pitchFamily="18" charset="0"/>
                <a:sym typeface="Symbol"/>
              </a:rPr>
              <a:t>为出错率阈值，若出错率</a:t>
            </a:r>
            <a:r>
              <a:rPr lang="en-US" altLang="zh-CN" sz="2000" dirty="0" smtClean="0">
                <a:effectLst>
                  <a:outerShdw blurRad="38100" dist="38100" dir="2700000" algn="tl">
                    <a:srgbClr val="000000">
                      <a:alpha val="43137"/>
                    </a:srgbClr>
                  </a:outerShdw>
                </a:effectLst>
                <a:latin typeface="Times New Roman" pitchFamily="18" charset="0"/>
                <a:cs typeface="Times New Roman" pitchFamily="18" charset="0"/>
                <a:sym typeface="Symbol"/>
              </a:rPr>
              <a:t></a:t>
            </a:r>
            <a:r>
              <a:rPr lang="zh-CN" altLang="en-US" sz="2000" dirty="0" smtClean="0">
                <a:effectLst>
                  <a:outerShdw blurRad="38100" dist="38100" dir="2700000" algn="tl">
                    <a:srgbClr val="000000">
                      <a:alpha val="43137"/>
                    </a:srgbClr>
                  </a:outerShdw>
                </a:effectLst>
                <a:latin typeface="Times New Roman" pitchFamily="18" charset="0"/>
                <a:cs typeface="Times New Roman" pitchFamily="18" charset="0"/>
                <a:sym typeface="Symbol"/>
              </a:rPr>
              <a:t></a:t>
            </a:r>
            <a:r>
              <a:rPr lang="en-US" altLang="zh-CN" sz="2000" baseline="-25000" dirty="0" smtClean="0">
                <a:effectLst>
                  <a:outerShdw blurRad="38100" dist="38100" dir="2700000" algn="tl">
                    <a:srgbClr val="000000">
                      <a:alpha val="43137"/>
                    </a:srgbClr>
                  </a:outerShdw>
                </a:effectLst>
                <a:latin typeface="Times New Roman" pitchFamily="18" charset="0"/>
                <a:cs typeface="Times New Roman" pitchFamily="18" charset="0"/>
                <a:sym typeface="Symbol"/>
              </a:rPr>
              <a:t>0</a:t>
            </a:r>
            <a:r>
              <a:rPr lang="en-US" altLang="zh-CN" sz="2000" dirty="0" smtClean="0">
                <a:effectLst>
                  <a:outerShdw blurRad="38100" dist="38100" dir="2700000" algn="tl">
                    <a:srgbClr val="000000">
                      <a:alpha val="43137"/>
                    </a:srgbClr>
                  </a:outerShdw>
                </a:effectLst>
                <a:latin typeface="Times New Roman" pitchFamily="18" charset="0"/>
                <a:cs typeface="Times New Roman" pitchFamily="18" charset="0"/>
                <a:sym typeface="Symbol"/>
              </a:rPr>
              <a:t>,</a:t>
            </a:r>
            <a:r>
              <a:rPr lang="zh-CN" altLang="en-US" sz="2000" dirty="0" smtClean="0">
                <a:effectLst>
                  <a:outerShdw blurRad="38100" dist="38100" dir="2700000" algn="tl">
                    <a:srgbClr val="000000">
                      <a:alpha val="43137"/>
                    </a:srgbClr>
                  </a:outerShdw>
                </a:effectLst>
                <a:latin typeface="Times New Roman" pitchFamily="18" charset="0"/>
                <a:cs typeface="Times New Roman" pitchFamily="18" charset="0"/>
                <a:sym typeface="Symbol"/>
              </a:rPr>
              <a:t>继续执行下面的步骤，否则中止协议</a:t>
            </a:r>
            <a:endParaRPr lang="en-US" altLang="zh-CN" sz="2000" dirty="0" smtClean="0">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4" name="灯片编号占位符 3"/>
          <p:cNvSpPr>
            <a:spLocks noGrp="1"/>
          </p:cNvSpPr>
          <p:nvPr>
            <p:ph type="sldNum" sz="quarter" idx="12"/>
          </p:nvPr>
        </p:nvSpPr>
        <p:spPr/>
        <p:txBody>
          <a:bodyPr/>
          <a:lstStyle/>
          <a:p>
            <a:pPr>
              <a:defRPr/>
            </a:pPr>
            <a:fld id="{896E1043-1F2A-4C9B-855A-0B3264F68AF7}" type="slidenum">
              <a:rPr lang="en-US" altLang="zh-CN" smtClean="0"/>
              <a:pPr>
                <a:defRPr/>
              </a:pPr>
              <a:t>73</a:t>
            </a:fld>
            <a:r>
              <a:rPr lang="en-US" altLang="zh-CN" dirty="0" smtClean="0"/>
              <a:t>/</a:t>
            </a:r>
            <a:endParaRPr lang="en-US" altLang="zh-CN" dirty="0"/>
          </a:p>
        </p:txBody>
      </p:sp>
      <p:sp>
        <p:nvSpPr>
          <p:cNvPr id="5" name="标题 1"/>
          <p:cNvSpPr>
            <a:spLocks noGrp="1"/>
          </p:cNvSpPr>
          <p:nvPr>
            <p:ph type="title"/>
          </p:nvPr>
        </p:nvSpPr>
        <p:spPr>
          <a:xfrm>
            <a:off x="533400" y="381000"/>
            <a:ext cx="7696200" cy="533400"/>
          </a:xfrm>
        </p:spPr>
        <p:txBody>
          <a:bodyPr/>
          <a:lstStyle/>
          <a:p>
            <a:r>
              <a:rPr lang="en-US" altLang="zh-CN" dirty="0" smtClean="0"/>
              <a:t>7.7.2</a:t>
            </a:r>
            <a:r>
              <a:rPr lang="zh-CN" altLang="en-US" dirty="0" smtClean="0"/>
              <a:t> </a:t>
            </a:r>
            <a:r>
              <a:rPr lang="en-US" altLang="zh-CN" dirty="0" smtClean="0"/>
              <a:t>BB84</a:t>
            </a:r>
            <a:r>
              <a:rPr lang="zh-CN" altLang="en-US" dirty="0" smtClean="0"/>
              <a:t>量子密钥分配协议</a:t>
            </a:r>
            <a:endParaRPr lang="zh-CN" altLang="en-US" dirty="0"/>
          </a:p>
        </p:txBody>
      </p:sp>
      <p:sp>
        <p:nvSpPr>
          <p:cNvPr id="6" name="标题 1"/>
          <p:cNvSpPr txBox="1">
            <a:spLocks/>
          </p:cNvSpPr>
          <p:nvPr/>
        </p:nvSpPr>
        <p:spPr bwMode="auto">
          <a:xfrm>
            <a:off x="533400" y="0"/>
            <a:ext cx="7696200" cy="304800"/>
          </a:xfrm>
          <a:prstGeom prst="rect">
            <a:avLst/>
          </a:prstGeom>
          <a:solidFill>
            <a:schemeClr val="accent5"/>
          </a:solidFill>
          <a:ln w="9525">
            <a:noFill/>
            <a:miter lim="800000"/>
            <a:headEnd/>
            <a:tailEnd/>
          </a:ln>
        </p:spPr>
        <p:txBody>
          <a:bodyPr vert="horz" wrap="square" lIns="91440" tIns="45720" rIns="91440" bIns="45720" numCol="1" anchor="b" anchorCtr="0" compatLnSpc="1">
            <a:prstTxWarp prst="textNoShape">
              <a:avLst/>
            </a:prstTxWarp>
          </a:bodyPr>
          <a:lstStyle/>
          <a:p>
            <a:pPr algn="l" eaLnBrk="0" hangingPunct="0">
              <a:defRPr/>
            </a:pPr>
            <a:r>
              <a:rPr lang="zh-CN" altLang="en-US" sz="1800" kern="0" dirty="0" smtClean="0">
                <a:solidFill>
                  <a:srgbClr val="004C00"/>
                </a:solidFill>
                <a:effectLst>
                  <a:outerShdw blurRad="38100" dist="38100" dir="2700000" algn="tl">
                    <a:srgbClr val="000000">
                      <a:alpha val="43137"/>
                    </a:srgbClr>
                  </a:outerShdw>
                </a:effectLst>
                <a:latin typeface="+mj-lt"/>
                <a:ea typeface="+mj-ea"/>
                <a:cs typeface="+mj-cs"/>
              </a:rPr>
              <a:t>第七章 密码协议：</a:t>
            </a:r>
            <a:r>
              <a:rPr lang="en-US" altLang="zh-CN" sz="1800" kern="0" dirty="0" smtClean="0">
                <a:solidFill>
                  <a:srgbClr val="004C00"/>
                </a:solidFill>
                <a:effectLst>
                  <a:outerShdw blurRad="38100" dist="38100" dir="2700000" algn="tl">
                    <a:srgbClr val="000000">
                      <a:alpha val="43137"/>
                    </a:srgbClr>
                  </a:outerShdw>
                </a:effectLst>
                <a:latin typeface="+mj-lt"/>
                <a:ea typeface="+mj-ea"/>
                <a:cs typeface="+mj-cs"/>
              </a:rPr>
              <a:t>7.7 </a:t>
            </a:r>
            <a:r>
              <a:rPr lang="zh-CN" altLang="en-US" sz="1800" kern="0" dirty="0" smtClean="0">
                <a:solidFill>
                  <a:srgbClr val="004C00"/>
                </a:solidFill>
                <a:effectLst>
                  <a:outerShdw blurRad="38100" dist="38100" dir="2700000" algn="tl">
                    <a:srgbClr val="000000">
                      <a:alpha val="43137"/>
                    </a:srgbClr>
                  </a:outerShdw>
                </a:effectLst>
                <a:latin typeface="+mj-lt"/>
                <a:ea typeface="+mj-ea"/>
                <a:cs typeface="+mj-cs"/>
              </a:rPr>
              <a:t>量子密钥分发协议</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1066800"/>
            <a:ext cx="8305800" cy="5410200"/>
          </a:xfrm>
        </p:spPr>
        <p:txBody>
          <a:bodyPr/>
          <a:lstStyle/>
          <a:p>
            <a:pPr lvl="1">
              <a:lnSpc>
                <a:spcPct val="100000"/>
              </a:lnSpc>
            </a:pPr>
            <a:r>
              <a:rPr lang="en-US" altLang="zh-CN" sz="2000" dirty="0" smtClean="0">
                <a:effectLst>
                  <a:outerShdw blurRad="38100" dist="38100" dir="2700000" algn="tl">
                    <a:srgbClr val="000000">
                      <a:alpha val="43137"/>
                    </a:srgbClr>
                  </a:outerShdw>
                </a:effectLst>
                <a:latin typeface="Times New Roman" pitchFamily="18" charset="0"/>
                <a:cs typeface="Times New Roman" pitchFamily="18" charset="0"/>
                <a:sym typeface="Symbol"/>
              </a:rPr>
              <a:t>8）Alice</a:t>
            </a:r>
            <a:r>
              <a:rPr lang="zh-CN" altLang="en-US" sz="2000" dirty="0" smtClean="0">
                <a:effectLst>
                  <a:outerShdw blurRad="38100" dist="38100" dir="2700000" algn="tl">
                    <a:srgbClr val="000000">
                      <a:alpha val="43137"/>
                    </a:srgbClr>
                  </a:outerShdw>
                </a:effectLst>
                <a:latin typeface="Times New Roman" pitchFamily="18" charset="0"/>
                <a:cs typeface="Times New Roman" pitchFamily="18" charset="0"/>
                <a:sym typeface="Symbol"/>
              </a:rPr>
              <a:t>和</a:t>
            </a:r>
            <a:r>
              <a:rPr lang="en-US" altLang="zh-CN" sz="2000" dirty="0" smtClean="0">
                <a:effectLst>
                  <a:outerShdw blurRad="38100" dist="38100" dir="2700000" algn="tl">
                    <a:srgbClr val="000000">
                      <a:alpha val="43137"/>
                    </a:srgbClr>
                  </a:outerShdw>
                </a:effectLst>
                <a:latin typeface="Times New Roman" pitchFamily="18" charset="0"/>
                <a:cs typeface="Times New Roman" pitchFamily="18" charset="0"/>
                <a:sym typeface="Symbol"/>
              </a:rPr>
              <a:t>Bob</a:t>
            </a:r>
            <a:r>
              <a:rPr lang="zh-CN" altLang="en-US" sz="2000" dirty="0" smtClean="0">
                <a:effectLst>
                  <a:outerShdw blurRad="38100" dist="38100" dir="2700000" algn="tl">
                    <a:srgbClr val="000000">
                      <a:alpha val="43137"/>
                    </a:srgbClr>
                  </a:outerShdw>
                </a:effectLst>
                <a:latin typeface="Times New Roman" pitchFamily="18" charset="0"/>
                <a:cs typeface="Times New Roman" pitchFamily="18" charset="0"/>
                <a:sym typeface="Symbol"/>
              </a:rPr>
              <a:t>按照下面的方式将量子态编码成二进制比特：</a:t>
            </a:r>
            <a:endParaRPr lang="en-US" altLang="zh-CN" sz="2000" dirty="0" smtClean="0">
              <a:effectLst>
                <a:outerShdw blurRad="38100" dist="38100" dir="2700000" algn="tl">
                  <a:srgbClr val="000000">
                    <a:alpha val="43137"/>
                  </a:srgbClr>
                </a:outerShdw>
              </a:effectLst>
              <a:latin typeface="Times New Roman" pitchFamily="18" charset="0"/>
              <a:cs typeface="Times New Roman" pitchFamily="18" charset="0"/>
              <a:sym typeface="Symbol"/>
            </a:endParaRPr>
          </a:p>
          <a:p>
            <a:pPr lvl="2">
              <a:lnSpc>
                <a:spcPct val="100000"/>
              </a:lnSpc>
            </a:pPr>
            <a:r>
              <a:rPr lang="en-US" altLang="zh-CN" sz="2000" dirty="0" smtClean="0"/>
              <a:t>|</a:t>
            </a:r>
            <a:r>
              <a:rPr lang="zh-CN" altLang="en-US" sz="2000" dirty="0" smtClean="0">
                <a:latin typeface="宋体"/>
                <a:ea typeface="宋体"/>
                <a:sym typeface="Symbol"/>
              </a:rPr>
              <a:t>－</a:t>
            </a:r>
            <a:r>
              <a:rPr lang="en-US" altLang="zh-CN" sz="2000" dirty="0" smtClean="0"/>
              <a:t>&gt;</a:t>
            </a:r>
            <a:r>
              <a:rPr lang="zh-CN" altLang="en-US" sz="2000" dirty="0" smtClean="0"/>
              <a:t>为</a:t>
            </a:r>
            <a:r>
              <a:rPr lang="en-US" altLang="zh-CN" sz="2000" dirty="0" smtClean="0"/>
              <a:t>0，|</a:t>
            </a:r>
            <a:r>
              <a:rPr lang="zh-CN" altLang="en-US" sz="2000" dirty="0" smtClean="0">
                <a:latin typeface="宋体"/>
                <a:ea typeface="宋体"/>
              </a:rPr>
              <a:t>｜</a:t>
            </a:r>
            <a:r>
              <a:rPr lang="en-US" altLang="zh-CN" sz="2000" dirty="0" smtClean="0"/>
              <a:t>&gt;</a:t>
            </a:r>
            <a:r>
              <a:rPr lang="zh-CN" altLang="en-US" sz="2000" dirty="0" smtClean="0"/>
              <a:t>为</a:t>
            </a:r>
            <a:r>
              <a:rPr lang="en-US" altLang="zh-CN" sz="2000" dirty="0" smtClean="0"/>
              <a:t>1，| </a:t>
            </a:r>
            <a:r>
              <a:rPr lang="en-US" altLang="zh-CN" sz="2000" dirty="0" smtClean="0">
                <a:latin typeface="宋体"/>
                <a:ea typeface="宋体"/>
              </a:rPr>
              <a:t>/</a:t>
            </a:r>
            <a:r>
              <a:rPr lang="en-US" altLang="zh-CN" sz="2000" dirty="0" smtClean="0"/>
              <a:t> &gt;</a:t>
            </a:r>
            <a:r>
              <a:rPr lang="zh-CN" altLang="en-US" sz="2000" dirty="0" smtClean="0"/>
              <a:t>为</a:t>
            </a:r>
            <a:r>
              <a:rPr lang="en-US" altLang="zh-CN" sz="2000" dirty="0" smtClean="0"/>
              <a:t>0，|</a:t>
            </a:r>
            <a:r>
              <a:rPr lang="zh-CN" altLang="en-US" sz="2000" dirty="0" smtClean="0">
                <a:latin typeface="宋体"/>
                <a:ea typeface="宋体"/>
              </a:rPr>
              <a:t>＼</a:t>
            </a:r>
            <a:r>
              <a:rPr lang="en-US" altLang="zh-CN" sz="2000" dirty="0" smtClean="0"/>
              <a:t>&gt;</a:t>
            </a:r>
            <a:r>
              <a:rPr lang="zh-CN" altLang="en-US" sz="2000" dirty="0" smtClean="0"/>
              <a:t>为</a:t>
            </a:r>
            <a:r>
              <a:rPr lang="en-US" altLang="zh-CN" sz="2000" dirty="0" smtClean="0"/>
              <a:t>1</a:t>
            </a:r>
          </a:p>
          <a:p>
            <a:pPr lvl="2">
              <a:lnSpc>
                <a:spcPct val="100000"/>
              </a:lnSpc>
            </a:pPr>
            <a:r>
              <a:rPr lang="zh-CN" altLang="en-US" sz="2000" dirty="0" smtClean="0">
                <a:effectLst>
                  <a:outerShdw blurRad="38100" dist="38100" dir="2700000" algn="tl">
                    <a:srgbClr val="000000">
                      <a:alpha val="43137"/>
                    </a:srgbClr>
                  </a:outerShdw>
                </a:effectLst>
                <a:latin typeface="Times New Roman" pitchFamily="18" charset="0"/>
                <a:cs typeface="Times New Roman" pitchFamily="18" charset="0"/>
              </a:rPr>
              <a:t>由此获得原密钥</a:t>
            </a:r>
            <a:endParaRPr lang="en-US" altLang="zh-CN" sz="2000" dirty="0" smtClean="0">
              <a:effectLst>
                <a:outerShdw blurRad="38100" dist="38100" dir="2700000" algn="tl">
                  <a:srgbClr val="000000">
                    <a:alpha val="43137"/>
                  </a:srgbClr>
                </a:outerShdw>
              </a:effectLst>
              <a:latin typeface="Times New Roman" pitchFamily="18" charset="0"/>
              <a:cs typeface="Times New Roman" pitchFamily="18" charset="0"/>
            </a:endParaRPr>
          </a:p>
          <a:p>
            <a:pPr lvl="1">
              <a:lnSpc>
                <a:spcPct val="100000"/>
              </a:lnSpc>
            </a:pPr>
            <a:r>
              <a:rPr lang="en-US" altLang="zh-CN" sz="2000" dirty="0" smtClean="0">
                <a:effectLst>
                  <a:outerShdw blurRad="38100" dist="38100" dir="2700000" algn="tl">
                    <a:srgbClr val="000000">
                      <a:alpha val="43137"/>
                    </a:srgbClr>
                  </a:outerShdw>
                </a:effectLst>
                <a:latin typeface="Times New Roman" pitchFamily="18" charset="0"/>
                <a:cs typeface="Times New Roman" pitchFamily="18" charset="0"/>
              </a:rPr>
              <a:t>9）</a:t>
            </a:r>
            <a:r>
              <a:rPr lang="zh-CN" altLang="en-US" sz="2000" dirty="0" smtClean="0">
                <a:effectLst>
                  <a:outerShdw blurRad="38100" dist="38100" dir="2700000" algn="tl">
                    <a:srgbClr val="000000">
                      <a:alpha val="43137"/>
                    </a:srgbClr>
                  </a:outerShdw>
                </a:effectLst>
                <a:latin typeface="Times New Roman" pitchFamily="18" charset="0"/>
                <a:cs typeface="Times New Roman" pitchFamily="18" charset="0"/>
              </a:rPr>
              <a:t>采用数据协商的方式对原密钥进行纠错处理。</a:t>
            </a:r>
            <a:r>
              <a:rPr lang="en-US" altLang="zh-CN" sz="2000" dirty="0" smtClean="0">
                <a:effectLst>
                  <a:outerShdw blurRad="38100" dist="38100" dir="2700000" algn="tl">
                    <a:srgbClr val="000000">
                      <a:alpha val="43137"/>
                    </a:srgbClr>
                  </a:outerShdw>
                </a:effectLst>
                <a:latin typeface="Times New Roman" pitchFamily="18" charset="0"/>
                <a:cs typeface="Times New Roman" pitchFamily="18" charset="0"/>
              </a:rPr>
              <a:t>Alice</a:t>
            </a:r>
            <a:r>
              <a:rPr lang="zh-CN" altLang="en-US" sz="2000" dirty="0" smtClean="0">
                <a:effectLst>
                  <a:outerShdw blurRad="38100" dist="38100" dir="2700000" algn="tl">
                    <a:srgbClr val="000000">
                      <a:alpha val="43137"/>
                    </a:srgbClr>
                  </a:outerShdw>
                </a:effectLst>
                <a:latin typeface="Times New Roman" pitchFamily="18" charset="0"/>
                <a:cs typeface="Times New Roman" pitchFamily="18" charset="0"/>
              </a:rPr>
              <a:t>和</a:t>
            </a:r>
            <a:r>
              <a:rPr lang="en-US" altLang="zh-CN" sz="2000" dirty="0" smtClean="0">
                <a:effectLst>
                  <a:outerShdw blurRad="38100" dist="38100" dir="2700000" algn="tl">
                    <a:srgbClr val="000000">
                      <a:alpha val="43137"/>
                    </a:srgbClr>
                  </a:outerShdw>
                </a:effectLst>
                <a:latin typeface="Times New Roman" pitchFamily="18" charset="0"/>
                <a:cs typeface="Times New Roman" pitchFamily="18" charset="0"/>
              </a:rPr>
              <a:t>Bob</a:t>
            </a:r>
            <a:r>
              <a:rPr lang="zh-CN" altLang="en-US" sz="2000" dirty="0" smtClean="0">
                <a:effectLst>
                  <a:outerShdw blurRad="38100" dist="38100" dir="2700000" algn="tl">
                    <a:srgbClr val="000000">
                      <a:alpha val="43137"/>
                    </a:srgbClr>
                  </a:outerShdw>
                </a:effectLst>
                <a:latin typeface="Times New Roman" pitchFamily="18" charset="0"/>
                <a:cs typeface="Times New Roman" pitchFamily="18" charset="0"/>
              </a:rPr>
              <a:t>公开地选取原密钥中的一个随机比特位置子集，并比较该子集中比特的校验位是否相同。若</a:t>
            </a:r>
            <a:r>
              <a:rPr lang="en-US" altLang="zh-CN" sz="2000" dirty="0" smtClean="0">
                <a:effectLst>
                  <a:outerShdw blurRad="38100" dist="38100" dir="2700000" algn="tl">
                    <a:srgbClr val="000000">
                      <a:alpha val="43137"/>
                    </a:srgbClr>
                  </a:outerShdw>
                </a:effectLst>
                <a:latin typeface="Times New Roman" pitchFamily="18" charset="0"/>
                <a:cs typeface="Times New Roman" pitchFamily="18" charset="0"/>
              </a:rPr>
              <a:t>Alice</a:t>
            </a:r>
            <a:r>
              <a:rPr lang="zh-CN" altLang="en-US" sz="2000" dirty="0" smtClean="0">
                <a:effectLst>
                  <a:outerShdw blurRad="38100" dist="38100" dir="2700000" algn="tl">
                    <a:srgbClr val="000000">
                      <a:alpha val="43137"/>
                    </a:srgbClr>
                  </a:outerShdw>
                </a:effectLst>
                <a:latin typeface="Times New Roman" pitchFamily="18" charset="0"/>
                <a:cs typeface="Times New Roman" pitchFamily="18" charset="0"/>
              </a:rPr>
              <a:t>和</a:t>
            </a:r>
            <a:r>
              <a:rPr lang="en-US" altLang="zh-CN" sz="2000" dirty="0" smtClean="0">
                <a:effectLst>
                  <a:outerShdw blurRad="38100" dist="38100" dir="2700000" algn="tl">
                    <a:srgbClr val="000000">
                      <a:alpha val="43137"/>
                    </a:srgbClr>
                  </a:outerShdw>
                </a:effectLst>
                <a:latin typeface="Times New Roman" pitchFamily="18" charset="0"/>
                <a:cs typeface="Times New Roman" pitchFamily="18" charset="0"/>
              </a:rPr>
              <a:t>Bob</a:t>
            </a:r>
            <a:r>
              <a:rPr lang="zh-CN" altLang="en-US" sz="2000" dirty="0" smtClean="0">
                <a:effectLst>
                  <a:outerShdw blurRad="38100" dist="38100" dir="2700000" algn="tl">
                    <a:srgbClr val="000000">
                      <a:alpha val="43137"/>
                    </a:srgbClr>
                  </a:outerShdw>
                </a:effectLst>
                <a:latin typeface="Times New Roman" pitchFamily="18" charset="0"/>
                <a:cs typeface="Times New Roman" pitchFamily="18" charset="0"/>
              </a:rPr>
              <a:t>所选子集的校验位相同，放弃子集中的一个比特。对</a:t>
            </a:r>
            <a:r>
              <a:rPr lang="en-US" altLang="zh-CN" sz="2000" dirty="0" smtClean="0">
                <a:effectLst>
                  <a:outerShdw blurRad="38100" dist="38100" dir="2700000" algn="tl">
                    <a:srgbClr val="000000">
                      <a:alpha val="43137"/>
                    </a:srgbClr>
                  </a:outerShdw>
                </a:effectLst>
                <a:latin typeface="Times New Roman" pitchFamily="18" charset="0"/>
                <a:cs typeface="Times New Roman" pitchFamily="18" charset="0"/>
              </a:rPr>
              <a:t>k</a:t>
            </a:r>
            <a:r>
              <a:rPr lang="zh-CN" altLang="en-US" sz="2000" dirty="0" smtClean="0">
                <a:effectLst>
                  <a:outerShdw blurRad="38100" dist="38100" dir="2700000" algn="tl">
                    <a:srgbClr val="000000">
                      <a:alpha val="43137"/>
                    </a:srgbClr>
                  </a:outerShdw>
                </a:effectLst>
                <a:latin typeface="Times New Roman" pitchFamily="18" charset="0"/>
                <a:cs typeface="Times New Roman" pitchFamily="18" charset="0"/>
              </a:rPr>
              <a:t>个独立的子集重复校验位的比较操作，确保</a:t>
            </a:r>
            <a:r>
              <a:rPr lang="en-US" altLang="zh-CN" sz="2000" dirty="0" smtClean="0">
                <a:effectLst>
                  <a:outerShdw blurRad="38100" dist="38100" dir="2700000" algn="tl">
                    <a:srgbClr val="000000">
                      <a:alpha val="43137"/>
                    </a:srgbClr>
                  </a:outerShdw>
                </a:effectLst>
                <a:latin typeface="Times New Roman" pitchFamily="18" charset="0"/>
                <a:cs typeface="Times New Roman" pitchFamily="18" charset="0"/>
              </a:rPr>
              <a:t>Alice</a:t>
            </a:r>
            <a:r>
              <a:rPr lang="zh-CN" altLang="en-US" sz="2000" dirty="0" smtClean="0">
                <a:effectLst>
                  <a:outerShdw blurRad="38100" dist="38100" dir="2700000" algn="tl">
                    <a:srgbClr val="000000">
                      <a:alpha val="43137"/>
                    </a:srgbClr>
                  </a:outerShdw>
                </a:effectLst>
                <a:latin typeface="Times New Roman" pitchFamily="18" charset="0"/>
                <a:cs typeface="Times New Roman" pitchFamily="18" charset="0"/>
              </a:rPr>
              <a:t>和</a:t>
            </a:r>
            <a:r>
              <a:rPr lang="en-US" altLang="zh-CN" sz="2000" dirty="0" smtClean="0">
                <a:effectLst>
                  <a:outerShdw blurRad="38100" dist="38100" dir="2700000" algn="tl">
                    <a:srgbClr val="000000">
                      <a:alpha val="43137"/>
                    </a:srgbClr>
                  </a:outerShdw>
                </a:effectLst>
                <a:latin typeface="Times New Roman" pitchFamily="18" charset="0"/>
                <a:cs typeface="Times New Roman" pitchFamily="18" charset="0"/>
              </a:rPr>
              <a:t>Bob</a:t>
            </a:r>
            <a:r>
              <a:rPr lang="zh-CN" altLang="en-US" sz="2000" dirty="0" smtClean="0">
                <a:effectLst>
                  <a:outerShdw blurRad="38100" dist="38100" dir="2700000" algn="tl">
                    <a:srgbClr val="000000">
                      <a:alpha val="43137"/>
                    </a:srgbClr>
                  </a:outerShdw>
                </a:effectLst>
                <a:latin typeface="Times New Roman" pitchFamily="18" charset="0"/>
                <a:cs typeface="Times New Roman" pitchFamily="18" charset="0"/>
              </a:rPr>
              <a:t>共享密钥相同的概率为</a:t>
            </a:r>
            <a:r>
              <a:rPr lang="en-US" altLang="zh-CN" sz="2000" dirty="0" smtClean="0">
                <a:effectLst>
                  <a:outerShdw blurRad="38100" dist="38100" dir="2700000" algn="tl">
                    <a:srgbClr val="000000">
                      <a:alpha val="43137"/>
                    </a:srgbClr>
                  </a:outerShdw>
                </a:effectLst>
                <a:latin typeface="Times New Roman" pitchFamily="18" charset="0"/>
                <a:cs typeface="Times New Roman" pitchFamily="18" charset="0"/>
              </a:rPr>
              <a:t>1-2</a:t>
            </a:r>
            <a:r>
              <a:rPr lang="en-US" altLang="zh-CN" sz="2000" baseline="30000" dirty="0" smtClean="0">
                <a:effectLst>
                  <a:outerShdw blurRad="38100" dist="38100" dir="2700000" algn="tl">
                    <a:srgbClr val="000000">
                      <a:alpha val="43137"/>
                    </a:srgbClr>
                  </a:outerShdw>
                </a:effectLst>
                <a:latin typeface="Times New Roman" pitchFamily="18" charset="0"/>
                <a:cs typeface="Times New Roman" pitchFamily="18" charset="0"/>
              </a:rPr>
              <a:t>-k</a:t>
            </a:r>
          </a:p>
          <a:p>
            <a:pPr lvl="1">
              <a:lnSpc>
                <a:spcPct val="100000"/>
              </a:lnSpc>
            </a:pPr>
            <a:r>
              <a:rPr lang="en-US" altLang="zh-CN" sz="2000" dirty="0" smtClean="0">
                <a:effectLst>
                  <a:outerShdw blurRad="38100" dist="38100" dir="2700000" algn="tl">
                    <a:srgbClr val="000000">
                      <a:alpha val="43137"/>
                    </a:srgbClr>
                  </a:outerShdw>
                </a:effectLst>
                <a:latin typeface="Times New Roman" pitchFamily="18" charset="0"/>
                <a:cs typeface="Times New Roman" pitchFamily="18" charset="0"/>
              </a:rPr>
              <a:t>10）</a:t>
            </a:r>
            <a:r>
              <a:rPr lang="zh-CN" altLang="en-US" sz="2000" dirty="0" smtClean="0">
                <a:effectLst>
                  <a:outerShdw blurRad="38100" dist="38100" dir="2700000" algn="tl">
                    <a:srgbClr val="000000">
                      <a:alpha val="43137"/>
                    </a:srgbClr>
                  </a:outerShdw>
                </a:effectLst>
                <a:latin typeface="Times New Roman" pitchFamily="18" charset="0"/>
                <a:cs typeface="Times New Roman" pitchFamily="18" charset="0"/>
              </a:rPr>
              <a:t>采用保密加强技术对经过协商处理后的密钥作进一步的处理，以提高密钥的保密性，并最终获得安全密钥</a:t>
            </a:r>
            <a:endParaRPr lang="en-US" altLang="zh-CN" sz="2000" dirty="0" smtClean="0">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4" name="灯片编号占位符 3"/>
          <p:cNvSpPr>
            <a:spLocks noGrp="1"/>
          </p:cNvSpPr>
          <p:nvPr>
            <p:ph type="sldNum" sz="quarter" idx="12"/>
          </p:nvPr>
        </p:nvSpPr>
        <p:spPr/>
        <p:txBody>
          <a:bodyPr/>
          <a:lstStyle/>
          <a:p>
            <a:pPr>
              <a:defRPr/>
            </a:pPr>
            <a:fld id="{896E1043-1F2A-4C9B-855A-0B3264F68AF7}" type="slidenum">
              <a:rPr lang="en-US" altLang="zh-CN" smtClean="0"/>
              <a:pPr>
                <a:defRPr/>
              </a:pPr>
              <a:t>74</a:t>
            </a:fld>
            <a:r>
              <a:rPr lang="en-US" altLang="zh-CN" dirty="0" smtClean="0"/>
              <a:t>/</a:t>
            </a:r>
            <a:endParaRPr lang="en-US" altLang="zh-CN" dirty="0"/>
          </a:p>
        </p:txBody>
      </p:sp>
      <p:sp>
        <p:nvSpPr>
          <p:cNvPr id="5" name="标题 1"/>
          <p:cNvSpPr>
            <a:spLocks noGrp="1"/>
          </p:cNvSpPr>
          <p:nvPr>
            <p:ph type="title"/>
          </p:nvPr>
        </p:nvSpPr>
        <p:spPr>
          <a:xfrm>
            <a:off x="533400" y="381000"/>
            <a:ext cx="7696200" cy="533400"/>
          </a:xfrm>
        </p:spPr>
        <p:txBody>
          <a:bodyPr/>
          <a:lstStyle/>
          <a:p>
            <a:r>
              <a:rPr lang="en-US" altLang="zh-CN" dirty="0" smtClean="0"/>
              <a:t>7.7.2</a:t>
            </a:r>
            <a:r>
              <a:rPr lang="zh-CN" altLang="en-US" dirty="0" smtClean="0"/>
              <a:t> </a:t>
            </a:r>
            <a:r>
              <a:rPr lang="en-US" altLang="zh-CN" dirty="0" smtClean="0"/>
              <a:t>BB84</a:t>
            </a:r>
            <a:r>
              <a:rPr lang="zh-CN" altLang="en-US" dirty="0" smtClean="0"/>
              <a:t>量子密钥分配协议</a:t>
            </a:r>
            <a:endParaRPr lang="zh-CN" altLang="en-US" dirty="0"/>
          </a:p>
        </p:txBody>
      </p:sp>
      <p:sp>
        <p:nvSpPr>
          <p:cNvPr id="6" name="标题 1"/>
          <p:cNvSpPr txBox="1">
            <a:spLocks/>
          </p:cNvSpPr>
          <p:nvPr/>
        </p:nvSpPr>
        <p:spPr bwMode="auto">
          <a:xfrm>
            <a:off x="533400" y="0"/>
            <a:ext cx="7696200" cy="304800"/>
          </a:xfrm>
          <a:prstGeom prst="rect">
            <a:avLst/>
          </a:prstGeom>
          <a:solidFill>
            <a:schemeClr val="accent5"/>
          </a:solidFill>
          <a:ln w="9525">
            <a:noFill/>
            <a:miter lim="800000"/>
            <a:headEnd/>
            <a:tailEnd/>
          </a:ln>
        </p:spPr>
        <p:txBody>
          <a:bodyPr vert="horz" wrap="square" lIns="91440" tIns="45720" rIns="91440" bIns="45720" numCol="1" anchor="b" anchorCtr="0" compatLnSpc="1">
            <a:prstTxWarp prst="textNoShape">
              <a:avLst/>
            </a:prstTxWarp>
          </a:bodyPr>
          <a:lstStyle/>
          <a:p>
            <a:pPr algn="l" eaLnBrk="0" hangingPunct="0">
              <a:defRPr/>
            </a:pPr>
            <a:r>
              <a:rPr lang="zh-CN" altLang="en-US" sz="1800" kern="0" dirty="0" smtClean="0">
                <a:solidFill>
                  <a:srgbClr val="004C00"/>
                </a:solidFill>
                <a:effectLst>
                  <a:outerShdw blurRad="38100" dist="38100" dir="2700000" algn="tl">
                    <a:srgbClr val="000000">
                      <a:alpha val="43137"/>
                    </a:srgbClr>
                  </a:outerShdw>
                </a:effectLst>
                <a:latin typeface="+mj-lt"/>
                <a:ea typeface="+mj-ea"/>
                <a:cs typeface="+mj-cs"/>
              </a:rPr>
              <a:t>第七章 密码协议：</a:t>
            </a:r>
            <a:r>
              <a:rPr lang="en-US" altLang="zh-CN" sz="1800" kern="0" dirty="0" smtClean="0">
                <a:solidFill>
                  <a:srgbClr val="004C00"/>
                </a:solidFill>
                <a:effectLst>
                  <a:outerShdw blurRad="38100" dist="38100" dir="2700000" algn="tl">
                    <a:srgbClr val="000000">
                      <a:alpha val="43137"/>
                    </a:srgbClr>
                  </a:outerShdw>
                </a:effectLst>
                <a:latin typeface="+mj-lt"/>
                <a:ea typeface="+mj-ea"/>
                <a:cs typeface="+mj-cs"/>
              </a:rPr>
              <a:t>7.7 </a:t>
            </a:r>
            <a:r>
              <a:rPr lang="zh-CN" altLang="en-US" sz="1800" kern="0" dirty="0" smtClean="0">
                <a:solidFill>
                  <a:srgbClr val="004C00"/>
                </a:solidFill>
                <a:effectLst>
                  <a:outerShdw blurRad="38100" dist="38100" dir="2700000" algn="tl">
                    <a:srgbClr val="000000">
                      <a:alpha val="43137"/>
                    </a:srgbClr>
                  </a:outerShdw>
                </a:effectLst>
                <a:latin typeface="+mj-lt"/>
                <a:ea typeface="+mj-ea"/>
                <a:cs typeface="+mj-cs"/>
              </a:rPr>
              <a:t>量子密钥分发协议</a:t>
            </a:r>
          </a:p>
        </p:txBody>
      </p:sp>
      <p:pic>
        <p:nvPicPr>
          <p:cNvPr id="7" name="内容占位符 4" descr="20141103_115252.jpg"/>
          <p:cNvPicPr>
            <a:picLocks noChangeAspect="1"/>
          </p:cNvPicPr>
          <p:nvPr/>
        </p:nvPicPr>
        <p:blipFill>
          <a:blip r:embed="rId2" cstate="print"/>
          <a:srcRect l="-704" t="45070" r="1174" b="30986"/>
          <a:stretch>
            <a:fillRect/>
          </a:stretch>
        </p:blipFill>
        <p:spPr bwMode="auto">
          <a:xfrm>
            <a:off x="1828800" y="4876800"/>
            <a:ext cx="5334000" cy="1710906"/>
          </a:xfrm>
          <a:prstGeom prst="rect">
            <a:avLst/>
          </a:prstGeom>
          <a:noFill/>
          <a:ln w="9525">
            <a:noFill/>
            <a:miter lim="800000"/>
            <a:headEnd/>
            <a:tailEnd/>
          </a:ln>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4660" name="Picture 4"/>
          <p:cNvPicPr>
            <a:picLocks noChangeAspect="1" noChangeArrowheads="1"/>
          </p:cNvPicPr>
          <p:nvPr/>
        </p:nvPicPr>
        <p:blipFill>
          <a:blip r:embed="rId2" cstate="print"/>
          <a:srcRect b="9209"/>
          <a:stretch>
            <a:fillRect/>
          </a:stretch>
        </p:blipFill>
        <p:spPr bwMode="auto">
          <a:xfrm>
            <a:off x="2438401" y="4111834"/>
            <a:ext cx="3962400" cy="2474703"/>
          </a:xfrm>
          <a:prstGeom prst="rect">
            <a:avLst/>
          </a:prstGeom>
          <a:noFill/>
          <a:ln w="9525">
            <a:noFill/>
            <a:miter lim="800000"/>
            <a:headEnd/>
            <a:tailEnd/>
          </a:ln>
          <a:effectLst/>
        </p:spPr>
      </p:pic>
      <p:sp>
        <p:nvSpPr>
          <p:cNvPr id="454659" name="Rectangle 3"/>
          <p:cNvSpPr>
            <a:spLocks noGrp="1" noChangeArrowheads="1"/>
          </p:cNvSpPr>
          <p:nvPr>
            <p:ph type="body" idx="1"/>
          </p:nvPr>
        </p:nvSpPr>
        <p:spPr>
          <a:xfrm>
            <a:off x="457200" y="914400"/>
            <a:ext cx="8153400" cy="5562600"/>
          </a:xfrm>
        </p:spPr>
        <p:txBody>
          <a:bodyPr/>
          <a:lstStyle/>
          <a:p>
            <a:pPr>
              <a:lnSpc>
                <a:spcPct val="100000"/>
              </a:lnSpc>
              <a:spcBef>
                <a:spcPts val="1200"/>
              </a:spcBef>
            </a:pPr>
            <a:r>
              <a:rPr lang="zh-CN" altLang="en-US" sz="2000" dirty="0" smtClean="0"/>
              <a:t>以无</a:t>
            </a:r>
            <a:r>
              <a:rPr lang="zh-CN" altLang="en-US" sz="2000" dirty="0"/>
              <a:t>噪声</a:t>
            </a:r>
            <a:r>
              <a:rPr lang="en-US" altLang="zh-CN" sz="2000" dirty="0"/>
              <a:t>BB84</a:t>
            </a:r>
            <a:r>
              <a:rPr lang="zh-CN" altLang="en-US" sz="2000" dirty="0"/>
              <a:t>量子密码协议 </a:t>
            </a:r>
            <a:r>
              <a:rPr lang="zh-CN" altLang="en-US" sz="2000" dirty="0" smtClean="0"/>
              <a:t>为例</a:t>
            </a:r>
            <a:endParaRPr lang="en-US" altLang="zh-CN" sz="2000" dirty="0" smtClean="0"/>
          </a:p>
          <a:p>
            <a:pPr>
              <a:lnSpc>
                <a:spcPct val="100000"/>
              </a:lnSpc>
              <a:spcBef>
                <a:spcPts val="1200"/>
              </a:spcBef>
            </a:pPr>
            <a:r>
              <a:rPr lang="zh-CN" altLang="en-US" sz="2000" dirty="0" smtClean="0"/>
              <a:t>阶段一：基于量子信道的通信</a:t>
            </a:r>
            <a:r>
              <a:rPr lang="zh-CN" altLang="en-US" sz="2000" dirty="0" smtClean="0">
                <a:solidFill>
                  <a:schemeClr val="folHlink"/>
                </a:solidFill>
              </a:rPr>
              <a:t> </a:t>
            </a:r>
            <a:r>
              <a:rPr lang="en-US" altLang="zh-CN" sz="2000" dirty="0" smtClean="0"/>
              <a:t>(</a:t>
            </a:r>
            <a:r>
              <a:rPr lang="zh-CN" altLang="en-US" sz="2000" dirty="0" smtClean="0"/>
              <a:t>光纤或自由空间</a:t>
            </a:r>
            <a:r>
              <a:rPr lang="en-US" altLang="zh-CN" sz="2000" dirty="0" smtClean="0"/>
              <a:t>)</a:t>
            </a:r>
            <a:endParaRPr lang="zh-CN" altLang="en-US" sz="2000" dirty="0"/>
          </a:p>
          <a:p>
            <a:pPr>
              <a:lnSpc>
                <a:spcPct val="100000"/>
              </a:lnSpc>
              <a:spcBef>
                <a:spcPts val="1200"/>
              </a:spcBef>
            </a:pPr>
            <a:r>
              <a:rPr lang="en-US" altLang="zh-CN" sz="2000" dirty="0" smtClean="0"/>
              <a:t>Alice</a:t>
            </a:r>
            <a:r>
              <a:rPr lang="zh-CN" altLang="en-US" sz="2000" dirty="0" smtClean="0"/>
              <a:t>每次传输单个位，对应光子的一个极化状态，被要求等概率地使用</a:t>
            </a:r>
            <a:r>
              <a:rPr lang="en-US" altLang="zh-CN" sz="2000" dirty="0" smtClean="0"/>
              <a:t>×</a:t>
            </a:r>
            <a:r>
              <a:rPr lang="zh-CN" altLang="en-US" sz="2000" dirty="0" smtClean="0"/>
              <a:t>基极化或＋基极化方式</a:t>
            </a:r>
          </a:p>
          <a:p>
            <a:pPr>
              <a:lnSpc>
                <a:spcPct val="100000"/>
              </a:lnSpc>
              <a:spcBef>
                <a:spcPts val="1200"/>
              </a:spcBef>
            </a:pPr>
            <a:r>
              <a:rPr lang="zh-CN" altLang="en-US" sz="2000" dirty="0" smtClean="0"/>
              <a:t>接收方测量仪的极化方式设置得与发送方一致，就能保证正确地接收，否则正确接收的概率是</a:t>
            </a:r>
            <a:r>
              <a:rPr lang="en-US" altLang="zh-CN" sz="2000" dirty="0" smtClean="0"/>
              <a:t>50%</a:t>
            </a:r>
          </a:p>
          <a:p>
            <a:pPr>
              <a:lnSpc>
                <a:spcPct val="100000"/>
              </a:lnSpc>
              <a:spcBef>
                <a:spcPts val="1200"/>
              </a:spcBef>
            </a:pPr>
            <a:r>
              <a:rPr lang="zh-CN" altLang="en-US" sz="2000" dirty="0" smtClean="0"/>
              <a:t>由于</a:t>
            </a:r>
            <a:r>
              <a:rPr lang="en-US" altLang="zh-CN" sz="2000" dirty="0" smtClean="0"/>
              <a:t>×</a:t>
            </a:r>
            <a:r>
              <a:rPr lang="zh-CN" altLang="en-US" sz="2000" dirty="0" smtClean="0"/>
              <a:t>基极化和＋基极化的测量仪不兼容，根据</a:t>
            </a:r>
            <a:r>
              <a:rPr lang="en-US" altLang="zh-CN" sz="2000" dirty="0" smtClean="0"/>
              <a:t>Heisenberg</a:t>
            </a:r>
            <a:r>
              <a:rPr lang="zh-CN" altLang="en-US" sz="2000" dirty="0" smtClean="0"/>
              <a:t>测不准原理，没有人能够以高于</a:t>
            </a:r>
            <a:r>
              <a:rPr lang="en-US" altLang="zh-CN" sz="2000" dirty="0" smtClean="0"/>
              <a:t>75%</a:t>
            </a:r>
            <a:r>
              <a:rPr lang="zh-CN" altLang="en-US" sz="2000" dirty="0" smtClean="0"/>
              <a:t>的准确率收到</a:t>
            </a:r>
            <a:r>
              <a:rPr lang="en-US" altLang="zh-CN" sz="2000" dirty="0" smtClean="0"/>
              <a:t>Alice</a:t>
            </a:r>
            <a:r>
              <a:rPr lang="zh-CN" altLang="en-US" sz="2000" dirty="0" smtClean="0"/>
              <a:t>传输的光子</a:t>
            </a:r>
            <a:endParaRPr lang="en-US" altLang="zh-CN" sz="2000" dirty="0"/>
          </a:p>
        </p:txBody>
      </p:sp>
      <p:sp>
        <p:nvSpPr>
          <p:cNvPr id="6" name="标题 1"/>
          <p:cNvSpPr txBox="1">
            <a:spLocks/>
          </p:cNvSpPr>
          <p:nvPr/>
        </p:nvSpPr>
        <p:spPr bwMode="auto">
          <a:xfrm>
            <a:off x="533400" y="381000"/>
            <a:ext cx="7696200" cy="5334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lgn="l" eaLnBrk="0" hangingPunct="0"/>
            <a:r>
              <a:rPr lang="en-US" altLang="zh-CN" sz="3200" kern="0" dirty="0" smtClean="0">
                <a:solidFill>
                  <a:srgbClr val="C3093E"/>
                </a:solidFill>
                <a:effectLst>
                  <a:outerShdw blurRad="38100" dist="38100" dir="2700000" algn="tl">
                    <a:srgbClr val="000000">
                      <a:alpha val="43137"/>
                    </a:srgbClr>
                  </a:outerShdw>
                </a:effectLst>
                <a:latin typeface="+mj-lt"/>
                <a:ea typeface="+mj-ea"/>
                <a:cs typeface="+mj-cs"/>
              </a:rPr>
              <a:t>7.7.3</a:t>
            </a:r>
            <a:r>
              <a:rPr lang="zh-CN" altLang="en-US" sz="3200" kern="0" dirty="0" smtClean="0">
                <a:solidFill>
                  <a:srgbClr val="C3093E"/>
                </a:solidFill>
                <a:effectLst>
                  <a:outerShdw blurRad="38100" dist="38100" dir="2700000" algn="tl">
                    <a:srgbClr val="000000">
                      <a:alpha val="43137"/>
                    </a:srgbClr>
                  </a:outerShdw>
                </a:effectLst>
                <a:latin typeface="+mj-lt"/>
                <a:ea typeface="+mj-ea"/>
                <a:cs typeface="+mj-cs"/>
              </a:rPr>
              <a:t> 量子密钥分配的通信模型</a:t>
            </a:r>
            <a:endParaRPr lang="zh-CN" altLang="en-US" sz="3200" kern="0" dirty="0">
              <a:solidFill>
                <a:srgbClr val="C3093E"/>
              </a:solidFill>
              <a:effectLst>
                <a:outerShdw blurRad="38100" dist="38100" dir="2700000" algn="tl">
                  <a:srgbClr val="000000">
                    <a:alpha val="43137"/>
                  </a:srgbClr>
                </a:outerShdw>
              </a:effectLst>
              <a:latin typeface="+mj-lt"/>
              <a:ea typeface="+mj-ea"/>
              <a:cs typeface="+mj-cs"/>
            </a:endParaRPr>
          </a:p>
        </p:txBody>
      </p:sp>
      <p:sp>
        <p:nvSpPr>
          <p:cNvPr id="8" name="标题 1"/>
          <p:cNvSpPr txBox="1">
            <a:spLocks/>
          </p:cNvSpPr>
          <p:nvPr/>
        </p:nvSpPr>
        <p:spPr bwMode="auto">
          <a:xfrm>
            <a:off x="533400" y="0"/>
            <a:ext cx="7696200" cy="304800"/>
          </a:xfrm>
          <a:prstGeom prst="rect">
            <a:avLst/>
          </a:prstGeom>
          <a:solidFill>
            <a:schemeClr val="accent5"/>
          </a:solidFill>
          <a:ln w="9525">
            <a:noFill/>
            <a:miter lim="800000"/>
            <a:headEnd/>
            <a:tailEnd/>
          </a:ln>
        </p:spPr>
        <p:txBody>
          <a:bodyPr vert="horz" wrap="square" lIns="91440" tIns="45720" rIns="91440" bIns="45720" numCol="1" anchor="b" anchorCtr="0" compatLnSpc="1">
            <a:prstTxWarp prst="textNoShape">
              <a:avLst/>
            </a:prstTxWarp>
          </a:bodyPr>
          <a:lstStyle/>
          <a:p>
            <a:pPr algn="l" eaLnBrk="0" hangingPunct="0">
              <a:defRPr/>
            </a:pPr>
            <a:r>
              <a:rPr lang="zh-CN" altLang="en-US" sz="1800" kern="0" dirty="0" smtClean="0">
                <a:solidFill>
                  <a:srgbClr val="004C00"/>
                </a:solidFill>
                <a:effectLst>
                  <a:outerShdw blurRad="38100" dist="38100" dir="2700000" algn="tl">
                    <a:srgbClr val="000000">
                      <a:alpha val="43137"/>
                    </a:srgbClr>
                  </a:outerShdw>
                </a:effectLst>
                <a:latin typeface="+mj-lt"/>
                <a:ea typeface="+mj-ea"/>
                <a:cs typeface="+mj-cs"/>
              </a:rPr>
              <a:t>第七章 密码协议：</a:t>
            </a:r>
            <a:r>
              <a:rPr lang="en-US" altLang="zh-CN" sz="1800" kern="0" dirty="0" smtClean="0">
                <a:solidFill>
                  <a:srgbClr val="004C00"/>
                </a:solidFill>
                <a:effectLst>
                  <a:outerShdw blurRad="38100" dist="38100" dir="2700000" algn="tl">
                    <a:srgbClr val="000000">
                      <a:alpha val="43137"/>
                    </a:srgbClr>
                  </a:outerShdw>
                </a:effectLst>
                <a:latin typeface="+mj-lt"/>
                <a:ea typeface="+mj-ea"/>
                <a:cs typeface="+mj-cs"/>
              </a:rPr>
              <a:t>7.7 </a:t>
            </a:r>
            <a:r>
              <a:rPr lang="zh-CN" altLang="en-US" sz="1800" kern="0" dirty="0" smtClean="0">
                <a:solidFill>
                  <a:srgbClr val="004C00"/>
                </a:solidFill>
                <a:effectLst>
                  <a:outerShdw blurRad="38100" dist="38100" dir="2700000" algn="tl">
                    <a:srgbClr val="000000">
                      <a:alpha val="43137"/>
                    </a:srgbClr>
                  </a:outerShdw>
                </a:effectLst>
                <a:latin typeface="+mj-lt"/>
                <a:ea typeface="+mj-ea"/>
                <a:cs typeface="+mj-cs"/>
              </a:rPr>
              <a:t>量子密钥分发协议</a:t>
            </a:r>
          </a:p>
        </p:txBody>
      </p:sp>
      <p:sp>
        <p:nvSpPr>
          <p:cNvPr id="9" name="灯片编号占位符 3"/>
          <p:cNvSpPr>
            <a:spLocks noGrp="1"/>
          </p:cNvSpPr>
          <p:nvPr>
            <p:ph type="sldNum" sz="quarter" idx="12"/>
          </p:nvPr>
        </p:nvSpPr>
        <p:spPr>
          <a:xfrm>
            <a:off x="7391400" y="6477000"/>
            <a:ext cx="1295400" cy="304800"/>
          </a:xfrm>
        </p:spPr>
        <p:txBody>
          <a:bodyPr/>
          <a:lstStyle/>
          <a:p>
            <a:pPr>
              <a:defRPr/>
            </a:pPr>
            <a:fld id="{896E1043-1F2A-4C9B-855A-0B3264F68AF7}" type="slidenum">
              <a:rPr lang="en-US" altLang="zh-CN" smtClean="0"/>
              <a:pPr>
                <a:defRPr/>
              </a:pPr>
              <a:t>75</a:t>
            </a:fld>
            <a:r>
              <a:rPr lang="en-US" altLang="zh-CN" dirty="0" smtClean="0"/>
              <a:t>/</a:t>
            </a:r>
            <a:endParaRPr lang="en-US" altLang="zh-CN" dirty="0"/>
          </a:p>
        </p:txBody>
      </p: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4659" name="Rectangle 3"/>
          <p:cNvSpPr>
            <a:spLocks noGrp="1" noChangeArrowheads="1"/>
          </p:cNvSpPr>
          <p:nvPr>
            <p:ph type="body" idx="1"/>
          </p:nvPr>
        </p:nvSpPr>
        <p:spPr>
          <a:xfrm>
            <a:off x="457200" y="1066800"/>
            <a:ext cx="8001000" cy="5410200"/>
          </a:xfrm>
        </p:spPr>
        <p:txBody>
          <a:bodyPr/>
          <a:lstStyle/>
          <a:p>
            <a:pPr>
              <a:lnSpc>
                <a:spcPct val="100000"/>
              </a:lnSpc>
              <a:spcBef>
                <a:spcPts val="1200"/>
              </a:spcBef>
            </a:pPr>
            <a:r>
              <a:rPr lang="zh-CN" altLang="en-US" sz="2000" dirty="0" smtClean="0"/>
              <a:t>第二阶段：基于公共信道的两过程通信（通过电话线或互联网）</a:t>
            </a:r>
            <a:endParaRPr lang="en-US" altLang="zh-CN" sz="2000" dirty="0" smtClean="0"/>
          </a:p>
          <a:p>
            <a:pPr>
              <a:spcBef>
                <a:spcPct val="50000"/>
              </a:spcBef>
            </a:pPr>
            <a:r>
              <a:rPr lang="zh-CN" altLang="en-US" sz="2000" b="0" dirty="0" smtClean="0"/>
              <a:t>过程一：原密钥的确定</a:t>
            </a:r>
            <a:endParaRPr lang="zh-CN" altLang="en-US" sz="2000" dirty="0" smtClean="0"/>
          </a:p>
          <a:p>
            <a:pPr lvl="1">
              <a:spcBef>
                <a:spcPct val="50000"/>
              </a:spcBef>
            </a:pPr>
            <a:r>
              <a:rPr lang="en-US" altLang="zh-CN" sz="1800" dirty="0" smtClean="0"/>
              <a:t>Bob</a:t>
            </a:r>
            <a:r>
              <a:rPr lang="zh-CN" altLang="en-US" sz="1800" dirty="0" smtClean="0"/>
              <a:t>通过公共信道告诉</a:t>
            </a:r>
            <a:r>
              <a:rPr lang="en-US" altLang="zh-CN" sz="1800" dirty="0" smtClean="0"/>
              <a:t>Alice</a:t>
            </a:r>
            <a:r>
              <a:rPr lang="zh-CN" altLang="en-US" sz="1800" dirty="0" smtClean="0"/>
              <a:t>他对每一个收到位的测量设置，</a:t>
            </a:r>
            <a:r>
              <a:rPr lang="en-US" altLang="zh-CN" sz="1800" dirty="0" smtClean="0"/>
              <a:t>Alice</a:t>
            </a:r>
            <a:r>
              <a:rPr lang="zh-CN" altLang="en-US" sz="1800" dirty="0" smtClean="0"/>
              <a:t>通过与自己的设置进行比较，向</a:t>
            </a:r>
            <a:r>
              <a:rPr lang="en-US" altLang="zh-CN" sz="1800" dirty="0" smtClean="0"/>
              <a:t>Bob</a:t>
            </a:r>
            <a:r>
              <a:rPr lang="zh-CN" altLang="en-US" sz="1800" dirty="0" smtClean="0"/>
              <a:t>返回正确的设置位。双方删除不正确的设置位以产生更短的位序列，即原密钥</a:t>
            </a:r>
          </a:p>
          <a:p>
            <a:pPr>
              <a:spcBef>
                <a:spcPct val="50000"/>
              </a:spcBef>
            </a:pPr>
            <a:r>
              <a:rPr lang="zh-CN" altLang="en-US" sz="2000" b="0" dirty="0" smtClean="0"/>
              <a:t>过程二：通过出错检查来发现入侵行为</a:t>
            </a:r>
            <a:endParaRPr lang="zh-CN" altLang="en-US" sz="2000" dirty="0" smtClean="0"/>
          </a:p>
          <a:p>
            <a:pPr lvl="1">
              <a:spcBef>
                <a:spcPct val="50000"/>
              </a:spcBef>
            </a:pPr>
            <a:r>
              <a:rPr lang="zh-CN" altLang="en-US" sz="1800" dirty="0" smtClean="0"/>
              <a:t>在没有噪声的环境中，双方原密钥间的任何不一致都是有入侵的证据</a:t>
            </a:r>
          </a:p>
          <a:p>
            <a:pPr lvl="1">
              <a:spcBef>
                <a:spcPct val="50000"/>
              </a:spcBef>
            </a:pPr>
            <a:r>
              <a:rPr lang="zh-CN" altLang="en-US" sz="1800" dirty="0" smtClean="0"/>
              <a:t>比较从原密钥中随机选择的一个位，如果发现至少一个不一致，说明窃听行为的存在</a:t>
            </a:r>
          </a:p>
          <a:p>
            <a:pPr lvl="1">
              <a:spcBef>
                <a:spcPct val="50000"/>
              </a:spcBef>
            </a:pPr>
            <a:r>
              <a:rPr lang="en-US" altLang="zh-CN" sz="1800" dirty="0" smtClean="0"/>
              <a:t>Eve</a:t>
            </a:r>
            <a:r>
              <a:rPr lang="zh-CN" altLang="en-US" sz="1800" dirty="0" smtClean="0"/>
              <a:t>逃脱发现的概率：　</a:t>
            </a:r>
            <a:endParaRPr lang="en-US" altLang="zh-CN" sz="2000" dirty="0" smtClean="0"/>
          </a:p>
        </p:txBody>
      </p:sp>
      <p:sp>
        <p:nvSpPr>
          <p:cNvPr id="6" name="标题 1"/>
          <p:cNvSpPr txBox="1">
            <a:spLocks/>
          </p:cNvSpPr>
          <p:nvPr/>
        </p:nvSpPr>
        <p:spPr bwMode="auto">
          <a:xfrm>
            <a:off x="533400" y="381000"/>
            <a:ext cx="7696200" cy="5334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lgn="l" eaLnBrk="0" hangingPunct="0"/>
            <a:r>
              <a:rPr lang="en-US" altLang="zh-CN" sz="3200" kern="0" dirty="0" smtClean="0">
                <a:solidFill>
                  <a:srgbClr val="C3093E"/>
                </a:solidFill>
                <a:effectLst>
                  <a:outerShdw blurRad="38100" dist="38100" dir="2700000" algn="tl">
                    <a:srgbClr val="000000">
                      <a:alpha val="43137"/>
                    </a:srgbClr>
                  </a:outerShdw>
                </a:effectLst>
                <a:latin typeface="+mj-lt"/>
                <a:ea typeface="+mj-ea"/>
                <a:cs typeface="+mj-cs"/>
              </a:rPr>
              <a:t>7.7.3</a:t>
            </a:r>
            <a:r>
              <a:rPr lang="zh-CN" altLang="en-US" sz="3200" kern="0" dirty="0" smtClean="0">
                <a:solidFill>
                  <a:srgbClr val="C3093E"/>
                </a:solidFill>
                <a:effectLst>
                  <a:outerShdw blurRad="38100" dist="38100" dir="2700000" algn="tl">
                    <a:srgbClr val="000000">
                      <a:alpha val="43137"/>
                    </a:srgbClr>
                  </a:outerShdw>
                </a:effectLst>
                <a:latin typeface="+mj-lt"/>
                <a:ea typeface="+mj-ea"/>
                <a:cs typeface="+mj-cs"/>
              </a:rPr>
              <a:t> 量子密钥分配的通信模型</a:t>
            </a:r>
            <a:endParaRPr lang="zh-CN" altLang="en-US" sz="3200" kern="0" dirty="0">
              <a:solidFill>
                <a:srgbClr val="C3093E"/>
              </a:solidFill>
              <a:effectLst>
                <a:outerShdw blurRad="38100" dist="38100" dir="2700000" algn="tl">
                  <a:srgbClr val="000000">
                    <a:alpha val="43137"/>
                  </a:srgbClr>
                </a:outerShdw>
              </a:effectLst>
              <a:latin typeface="+mj-lt"/>
              <a:ea typeface="+mj-ea"/>
              <a:cs typeface="+mj-cs"/>
            </a:endParaRPr>
          </a:p>
        </p:txBody>
      </p:sp>
      <p:sp>
        <p:nvSpPr>
          <p:cNvPr id="8" name="标题 1"/>
          <p:cNvSpPr txBox="1">
            <a:spLocks/>
          </p:cNvSpPr>
          <p:nvPr/>
        </p:nvSpPr>
        <p:spPr bwMode="auto">
          <a:xfrm>
            <a:off x="533400" y="0"/>
            <a:ext cx="7696200" cy="304800"/>
          </a:xfrm>
          <a:prstGeom prst="rect">
            <a:avLst/>
          </a:prstGeom>
          <a:solidFill>
            <a:schemeClr val="accent5"/>
          </a:solidFill>
          <a:ln w="9525">
            <a:noFill/>
            <a:miter lim="800000"/>
            <a:headEnd/>
            <a:tailEnd/>
          </a:ln>
        </p:spPr>
        <p:txBody>
          <a:bodyPr vert="horz" wrap="square" lIns="91440" tIns="45720" rIns="91440" bIns="45720" numCol="1" anchor="b" anchorCtr="0" compatLnSpc="1">
            <a:prstTxWarp prst="textNoShape">
              <a:avLst/>
            </a:prstTxWarp>
          </a:bodyPr>
          <a:lstStyle/>
          <a:p>
            <a:pPr algn="l" eaLnBrk="0" hangingPunct="0">
              <a:defRPr/>
            </a:pPr>
            <a:r>
              <a:rPr lang="zh-CN" altLang="en-US" sz="1800" kern="0" dirty="0" smtClean="0">
                <a:solidFill>
                  <a:srgbClr val="004C00"/>
                </a:solidFill>
                <a:effectLst>
                  <a:outerShdw blurRad="38100" dist="38100" dir="2700000" algn="tl">
                    <a:srgbClr val="000000">
                      <a:alpha val="43137"/>
                    </a:srgbClr>
                  </a:outerShdw>
                </a:effectLst>
                <a:latin typeface="+mj-lt"/>
                <a:ea typeface="+mj-ea"/>
                <a:cs typeface="+mj-cs"/>
              </a:rPr>
              <a:t>第七章 密码协议：</a:t>
            </a:r>
            <a:r>
              <a:rPr lang="en-US" altLang="zh-CN" sz="1800" kern="0" dirty="0" smtClean="0">
                <a:solidFill>
                  <a:srgbClr val="004C00"/>
                </a:solidFill>
                <a:effectLst>
                  <a:outerShdw blurRad="38100" dist="38100" dir="2700000" algn="tl">
                    <a:srgbClr val="000000">
                      <a:alpha val="43137"/>
                    </a:srgbClr>
                  </a:outerShdw>
                </a:effectLst>
                <a:latin typeface="+mj-lt"/>
                <a:ea typeface="+mj-ea"/>
                <a:cs typeface="+mj-cs"/>
              </a:rPr>
              <a:t>7.7 </a:t>
            </a:r>
            <a:r>
              <a:rPr lang="zh-CN" altLang="en-US" sz="1800" kern="0" dirty="0" smtClean="0">
                <a:solidFill>
                  <a:srgbClr val="004C00"/>
                </a:solidFill>
                <a:effectLst>
                  <a:outerShdw blurRad="38100" dist="38100" dir="2700000" algn="tl">
                    <a:srgbClr val="000000">
                      <a:alpha val="43137"/>
                    </a:srgbClr>
                  </a:outerShdw>
                </a:effectLst>
                <a:latin typeface="+mj-lt"/>
                <a:ea typeface="+mj-ea"/>
                <a:cs typeface="+mj-cs"/>
              </a:rPr>
              <a:t>量子密钥分发协议</a:t>
            </a:r>
          </a:p>
        </p:txBody>
      </p:sp>
      <p:graphicFrame>
        <p:nvGraphicFramePr>
          <p:cNvPr id="1198081" name="Object 1"/>
          <p:cNvGraphicFramePr>
            <a:graphicFrameLocks noChangeAspect="1"/>
          </p:cNvGraphicFramePr>
          <p:nvPr/>
        </p:nvGraphicFramePr>
        <p:xfrm>
          <a:off x="1638300" y="5664200"/>
          <a:ext cx="1397000" cy="571500"/>
        </p:xfrm>
        <a:graphic>
          <a:graphicData uri="http://schemas.openxmlformats.org/presentationml/2006/ole">
            <p:oleObj spid="_x0000_s1198104" name="公式" r:id="rId3" imgW="952087" imgH="393529" progId="Equation.3">
              <p:embed/>
            </p:oleObj>
          </a:graphicData>
        </a:graphic>
      </p:graphicFrame>
      <p:sp>
        <p:nvSpPr>
          <p:cNvPr id="9" name="灯片编号占位符 3"/>
          <p:cNvSpPr>
            <a:spLocks noGrp="1"/>
          </p:cNvSpPr>
          <p:nvPr>
            <p:ph type="sldNum" sz="quarter" idx="12"/>
          </p:nvPr>
        </p:nvSpPr>
        <p:spPr>
          <a:xfrm>
            <a:off x="7391400" y="6477000"/>
            <a:ext cx="1295400" cy="304800"/>
          </a:xfrm>
        </p:spPr>
        <p:txBody>
          <a:bodyPr/>
          <a:lstStyle/>
          <a:p>
            <a:pPr>
              <a:defRPr/>
            </a:pPr>
            <a:fld id="{896E1043-1F2A-4C9B-855A-0B3264F68AF7}" type="slidenum">
              <a:rPr lang="en-US" altLang="zh-CN" smtClean="0"/>
              <a:pPr>
                <a:defRPr/>
              </a:pPr>
              <a:t>76</a:t>
            </a:fld>
            <a:r>
              <a:rPr lang="en-US" altLang="zh-CN" dirty="0" smtClean="0"/>
              <a:t>/</a:t>
            </a:r>
            <a:endParaRPr lang="en-US" altLang="zh-C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198081"/>
                                        </p:tgtEl>
                                        <p:attrNameLst>
                                          <p:attrName>style.visibility</p:attrName>
                                        </p:attrNameLst>
                                      </p:cBhvr>
                                      <p:to>
                                        <p:strVal val="visible"/>
                                      </p:to>
                                    </p:set>
                                    <p:anim calcmode="lin" valueType="num">
                                      <p:cBhvr additive="base">
                                        <p:cTn id="7" dur="500" fill="hold"/>
                                        <p:tgtEl>
                                          <p:spTgt spid="1198081"/>
                                        </p:tgtEl>
                                        <p:attrNameLst>
                                          <p:attrName>ppt_x</p:attrName>
                                        </p:attrNameLst>
                                      </p:cBhvr>
                                      <p:tavLst>
                                        <p:tav tm="0">
                                          <p:val>
                                            <p:strVal val="#ppt_x"/>
                                          </p:val>
                                        </p:tav>
                                        <p:tav tm="100000">
                                          <p:val>
                                            <p:strVal val="#ppt_x"/>
                                          </p:val>
                                        </p:tav>
                                      </p:tavLst>
                                    </p:anim>
                                    <p:anim calcmode="lin" valueType="num">
                                      <p:cBhvr additive="base">
                                        <p:cTn id="8" dur="500" fill="hold"/>
                                        <p:tgtEl>
                                          <p:spTgt spid="119808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8754" name="Rectangle 2"/>
          <p:cNvSpPr>
            <a:spLocks noGrp="1" noChangeArrowheads="1"/>
          </p:cNvSpPr>
          <p:nvPr>
            <p:ph type="title"/>
          </p:nvPr>
        </p:nvSpPr>
        <p:spPr>
          <a:xfrm>
            <a:off x="457200" y="914400"/>
            <a:ext cx="7772400" cy="457200"/>
          </a:xfrm>
        </p:spPr>
        <p:txBody>
          <a:bodyPr/>
          <a:lstStyle/>
          <a:p>
            <a:r>
              <a:rPr lang="zh-CN" altLang="en-US" sz="2800" dirty="0">
                <a:solidFill>
                  <a:srgbClr val="0000FF"/>
                </a:solidFill>
              </a:rPr>
              <a:t>二、有噪声</a:t>
            </a:r>
            <a:r>
              <a:rPr lang="en-US" altLang="zh-CN" sz="2800" dirty="0">
                <a:solidFill>
                  <a:srgbClr val="0000FF"/>
                </a:solidFill>
              </a:rPr>
              <a:t>BB84</a:t>
            </a:r>
            <a:r>
              <a:rPr lang="zh-CN" altLang="en-US" sz="2800" dirty="0" smtClean="0">
                <a:solidFill>
                  <a:srgbClr val="0000FF"/>
                </a:solidFill>
              </a:rPr>
              <a:t>量子密钥分配的通信模型 </a:t>
            </a:r>
            <a:endParaRPr lang="zh-CN" altLang="en-US" sz="2800" dirty="0">
              <a:solidFill>
                <a:srgbClr val="0000FF"/>
              </a:solidFill>
            </a:endParaRPr>
          </a:p>
        </p:txBody>
      </p:sp>
      <p:sp>
        <p:nvSpPr>
          <p:cNvPr id="458755" name="Rectangle 3"/>
          <p:cNvSpPr>
            <a:spLocks noGrp="1" noChangeArrowheads="1"/>
          </p:cNvSpPr>
          <p:nvPr>
            <p:ph type="body" idx="1"/>
          </p:nvPr>
        </p:nvSpPr>
        <p:spPr>
          <a:xfrm>
            <a:off x="468313" y="1295400"/>
            <a:ext cx="8229600" cy="5302250"/>
          </a:xfrm>
        </p:spPr>
        <p:txBody>
          <a:bodyPr/>
          <a:lstStyle/>
          <a:p>
            <a:pPr>
              <a:lnSpc>
                <a:spcPct val="90000"/>
              </a:lnSpc>
              <a:spcBef>
                <a:spcPct val="45000"/>
              </a:spcBef>
            </a:pPr>
            <a:r>
              <a:rPr lang="zh-CN" altLang="en-US" sz="2400" dirty="0"/>
              <a:t>阶段一：基于量子信道的通信</a:t>
            </a:r>
          </a:p>
          <a:p>
            <a:pPr>
              <a:lnSpc>
                <a:spcPct val="90000"/>
              </a:lnSpc>
              <a:spcBef>
                <a:spcPct val="45000"/>
              </a:spcBef>
            </a:pPr>
            <a:r>
              <a:rPr lang="zh-CN" altLang="en-US" sz="2400" dirty="0"/>
              <a:t>阶段二：基于公开信道的四个通信过程</a:t>
            </a:r>
          </a:p>
          <a:p>
            <a:pPr lvl="1">
              <a:lnSpc>
                <a:spcPct val="90000"/>
              </a:lnSpc>
              <a:spcBef>
                <a:spcPct val="45000"/>
              </a:spcBef>
            </a:pPr>
            <a:r>
              <a:rPr lang="zh-CN" altLang="en-US" sz="2000" dirty="0"/>
              <a:t>过程一：确定原密钥</a:t>
            </a:r>
          </a:p>
          <a:p>
            <a:pPr lvl="2">
              <a:lnSpc>
                <a:spcPct val="90000"/>
              </a:lnSpc>
              <a:spcBef>
                <a:spcPct val="45000"/>
              </a:spcBef>
            </a:pPr>
            <a:r>
              <a:rPr lang="zh-CN" altLang="en-US" sz="1800" dirty="0"/>
              <a:t>除删除已经收到但未接受的位外，其余与无噪声情况完全一致</a:t>
            </a:r>
          </a:p>
          <a:p>
            <a:pPr lvl="1">
              <a:lnSpc>
                <a:spcPct val="90000"/>
              </a:lnSpc>
              <a:spcBef>
                <a:spcPct val="45000"/>
              </a:spcBef>
            </a:pPr>
            <a:r>
              <a:rPr lang="zh-CN" altLang="en-US" sz="2000" dirty="0"/>
              <a:t>过程二：原密钥错误估计</a:t>
            </a:r>
          </a:p>
          <a:p>
            <a:pPr lvl="2">
              <a:lnSpc>
                <a:spcPct val="90000"/>
              </a:lnSpc>
              <a:spcBef>
                <a:spcPct val="45000"/>
              </a:spcBef>
            </a:pPr>
            <a:r>
              <a:rPr lang="zh-CN" altLang="en-US" sz="1800" dirty="0"/>
              <a:t>随机取样原密钥，比较并删除这些位以获得错误率的估计值，如果超过了一定的阈值，回到阶段一重新开始</a:t>
            </a:r>
          </a:p>
          <a:p>
            <a:pPr lvl="1">
              <a:lnSpc>
                <a:spcPct val="90000"/>
              </a:lnSpc>
              <a:spcBef>
                <a:spcPct val="45000"/>
              </a:spcBef>
            </a:pPr>
            <a:r>
              <a:rPr lang="zh-CN" altLang="en-US" sz="2000" dirty="0"/>
              <a:t>过程三：确定协调密钥</a:t>
            </a:r>
          </a:p>
          <a:p>
            <a:pPr lvl="2">
              <a:lnSpc>
                <a:spcPct val="90000"/>
              </a:lnSpc>
              <a:spcBef>
                <a:spcPct val="45000"/>
              </a:spcBef>
            </a:pPr>
            <a:r>
              <a:rPr lang="zh-CN" altLang="en-US" sz="1800" dirty="0"/>
              <a:t>步骤一：将原密钥按一定长度分组，公开地比较每个分组的偶校验，如果出现不一致，就启动一个双叉错误搜索。步骤一将重复</a:t>
            </a:r>
          </a:p>
          <a:p>
            <a:pPr lvl="2">
              <a:lnSpc>
                <a:spcPct val="90000"/>
              </a:lnSpc>
              <a:spcBef>
                <a:spcPct val="45000"/>
              </a:spcBef>
            </a:pPr>
            <a:r>
              <a:rPr lang="zh-CN" altLang="en-US" sz="1800" dirty="0"/>
              <a:t>步骤二：公开地随机选取剩余原密钥的子集，比较偶校验结果，每次处理所选定的密钥取样中的一位，重复</a:t>
            </a:r>
            <a:r>
              <a:rPr lang="en-US" altLang="zh-CN" sz="1800" dirty="0"/>
              <a:t>N</a:t>
            </a:r>
            <a:r>
              <a:rPr lang="zh-CN" altLang="en-US" sz="1800" dirty="0"/>
              <a:t>次，如果未发现错误，将余下的原密钥定义为协调密钥</a:t>
            </a:r>
          </a:p>
          <a:p>
            <a:pPr lvl="1">
              <a:lnSpc>
                <a:spcPct val="90000"/>
              </a:lnSpc>
              <a:spcBef>
                <a:spcPct val="45000"/>
              </a:spcBef>
            </a:pPr>
            <a:r>
              <a:rPr lang="zh-CN" altLang="en-US" sz="2000" dirty="0"/>
              <a:t>过程四：确定最终密钥</a:t>
            </a:r>
          </a:p>
        </p:txBody>
      </p:sp>
      <p:sp>
        <p:nvSpPr>
          <p:cNvPr id="5" name="标题 1"/>
          <p:cNvSpPr txBox="1">
            <a:spLocks/>
          </p:cNvSpPr>
          <p:nvPr/>
        </p:nvSpPr>
        <p:spPr bwMode="auto">
          <a:xfrm>
            <a:off x="533400" y="381000"/>
            <a:ext cx="7696200" cy="5334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lgn="l" eaLnBrk="0" hangingPunct="0"/>
            <a:r>
              <a:rPr lang="en-US" altLang="zh-CN" sz="3200" kern="0" dirty="0" smtClean="0">
                <a:solidFill>
                  <a:srgbClr val="C3093E"/>
                </a:solidFill>
                <a:effectLst>
                  <a:outerShdw blurRad="38100" dist="38100" dir="2700000" algn="tl">
                    <a:srgbClr val="000000">
                      <a:alpha val="43137"/>
                    </a:srgbClr>
                  </a:outerShdw>
                </a:effectLst>
              </a:rPr>
              <a:t>7.7.3</a:t>
            </a:r>
            <a:r>
              <a:rPr lang="zh-CN" altLang="en-US" sz="3200" kern="0" dirty="0" smtClean="0">
                <a:solidFill>
                  <a:srgbClr val="C3093E"/>
                </a:solidFill>
                <a:effectLst>
                  <a:outerShdw blurRad="38100" dist="38100" dir="2700000" algn="tl">
                    <a:srgbClr val="000000">
                      <a:alpha val="43137"/>
                    </a:srgbClr>
                  </a:outerShdw>
                </a:effectLst>
              </a:rPr>
              <a:t> 量子密钥分配的通信模型</a:t>
            </a:r>
            <a:endParaRPr lang="zh-CN" altLang="en-US" sz="3200" kern="0" dirty="0">
              <a:solidFill>
                <a:srgbClr val="C3093E"/>
              </a:solidFill>
              <a:effectLst>
                <a:outerShdw blurRad="38100" dist="38100" dir="2700000" algn="tl">
                  <a:srgbClr val="000000">
                    <a:alpha val="43137"/>
                  </a:srgbClr>
                </a:outerShdw>
              </a:effectLst>
            </a:endParaRPr>
          </a:p>
        </p:txBody>
      </p:sp>
      <p:sp>
        <p:nvSpPr>
          <p:cNvPr id="7" name="标题 1"/>
          <p:cNvSpPr txBox="1">
            <a:spLocks/>
          </p:cNvSpPr>
          <p:nvPr/>
        </p:nvSpPr>
        <p:spPr bwMode="auto">
          <a:xfrm>
            <a:off x="533400" y="0"/>
            <a:ext cx="7696200" cy="304800"/>
          </a:xfrm>
          <a:prstGeom prst="rect">
            <a:avLst/>
          </a:prstGeom>
          <a:solidFill>
            <a:schemeClr val="accent5"/>
          </a:solidFill>
          <a:ln w="9525">
            <a:noFill/>
            <a:miter lim="800000"/>
            <a:headEnd/>
            <a:tailEnd/>
          </a:ln>
        </p:spPr>
        <p:txBody>
          <a:bodyPr vert="horz" wrap="square" lIns="91440" tIns="45720" rIns="91440" bIns="45720" numCol="1" anchor="b" anchorCtr="0" compatLnSpc="1">
            <a:prstTxWarp prst="textNoShape">
              <a:avLst/>
            </a:prstTxWarp>
          </a:bodyPr>
          <a:lstStyle/>
          <a:p>
            <a:pPr algn="l" eaLnBrk="0" hangingPunct="0">
              <a:defRPr/>
            </a:pPr>
            <a:r>
              <a:rPr lang="zh-CN" altLang="en-US" sz="1800" kern="0" dirty="0" smtClean="0">
                <a:solidFill>
                  <a:srgbClr val="004C00"/>
                </a:solidFill>
                <a:effectLst>
                  <a:outerShdw blurRad="38100" dist="38100" dir="2700000" algn="tl">
                    <a:srgbClr val="000000">
                      <a:alpha val="43137"/>
                    </a:srgbClr>
                  </a:outerShdw>
                </a:effectLst>
                <a:latin typeface="+mj-lt"/>
                <a:ea typeface="+mj-ea"/>
                <a:cs typeface="+mj-cs"/>
              </a:rPr>
              <a:t>第七章 密码协议：</a:t>
            </a:r>
            <a:r>
              <a:rPr lang="en-US" altLang="zh-CN" sz="1800" kern="0" dirty="0" smtClean="0">
                <a:solidFill>
                  <a:srgbClr val="004C00"/>
                </a:solidFill>
                <a:effectLst>
                  <a:outerShdw blurRad="38100" dist="38100" dir="2700000" algn="tl">
                    <a:srgbClr val="000000">
                      <a:alpha val="43137"/>
                    </a:srgbClr>
                  </a:outerShdw>
                </a:effectLst>
                <a:latin typeface="+mj-lt"/>
                <a:ea typeface="+mj-ea"/>
                <a:cs typeface="+mj-cs"/>
              </a:rPr>
              <a:t>7.7 </a:t>
            </a:r>
            <a:r>
              <a:rPr lang="zh-CN" altLang="en-US" sz="1800" kern="0" dirty="0" smtClean="0">
                <a:solidFill>
                  <a:srgbClr val="004C00"/>
                </a:solidFill>
                <a:effectLst>
                  <a:outerShdw blurRad="38100" dist="38100" dir="2700000" algn="tl">
                    <a:srgbClr val="000000">
                      <a:alpha val="43137"/>
                    </a:srgbClr>
                  </a:outerShdw>
                </a:effectLst>
                <a:latin typeface="+mj-lt"/>
                <a:ea typeface="+mj-ea"/>
                <a:cs typeface="+mj-cs"/>
              </a:rPr>
              <a:t>量子密钥分发协议</a:t>
            </a:r>
          </a:p>
        </p:txBody>
      </p:sp>
      <p:sp>
        <p:nvSpPr>
          <p:cNvPr id="8" name="灯片编号占位符 3"/>
          <p:cNvSpPr>
            <a:spLocks noGrp="1"/>
          </p:cNvSpPr>
          <p:nvPr>
            <p:ph type="sldNum" sz="quarter" idx="12"/>
          </p:nvPr>
        </p:nvSpPr>
        <p:spPr>
          <a:xfrm>
            <a:off x="7391400" y="6477000"/>
            <a:ext cx="1295400" cy="304800"/>
          </a:xfrm>
        </p:spPr>
        <p:txBody>
          <a:bodyPr/>
          <a:lstStyle/>
          <a:p>
            <a:pPr>
              <a:defRPr/>
            </a:pPr>
            <a:fld id="{896E1043-1F2A-4C9B-855A-0B3264F68AF7}" type="slidenum">
              <a:rPr lang="en-US" altLang="zh-CN" smtClean="0"/>
              <a:pPr>
                <a:defRPr/>
              </a:pPr>
              <a:t>77</a:t>
            </a:fld>
            <a:r>
              <a:rPr lang="en-US" altLang="zh-CN" dirty="0" smtClean="0"/>
              <a:t>/</a:t>
            </a:r>
            <a:endParaRPr lang="en-US" altLang="zh-C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58755">
                                            <p:txEl>
                                              <p:pRg st="0" end="0"/>
                                            </p:txEl>
                                          </p:spTgt>
                                        </p:tgtEl>
                                        <p:attrNameLst>
                                          <p:attrName>style.visibility</p:attrName>
                                        </p:attrNameLst>
                                      </p:cBhvr>
                                      <p:to>
                                        <p:strVal val="visible"/>
                                      </p:to>
                                    </p:set>
                                    <p:anim calcmode="lin" valueType="num">
                                      <p:cBhvr additive="base">
                                        <p:cTn id="7" dur="500" fill="hold"/>
                                        <p:tgtEl>
                                          <p:spTgt spid="45875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5875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58755">
                                            <p:txEl>
                                              <p:pRg st="1" end="1"/>
                                            </p:txEl>
                                          </p:spTgt>
                                        </p:tgtEl>
                                        <p:attrNameLst>
                                          <p:attrName>style.visibility</p:attrName>
                                        </p:attrNameLst>
                                      </p:cBhvr>
                                      <p:to>
                                        <p:strVal val="visible"/>
                                      </p:to>
                                    </p:set>
                                    <p:anim calcmode="lin" valueType="num">
                                      <p:cBhvr additive="base">
                                        <p:cTn id="13" dur="500" fill="hold"/>
                                        <p:tgtEl>
                                          <p:spTgt spid="458755">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5875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58755">
                                            <p:txEl>
                                              <p:pRg st="2" end="2"/>
                                            </p:txEl>
                                          </p:spTgt>
                                        </p:tgtEl>
                                        <p:attrNameLst>
                                          <p:attrName>style.visibility</p:attrName>
                                        </p:attrNameLst>
                                      </p:cBhvr>
                                      <p:to>
                                        <p:strVal val="visible"/>
                                      </p:to>
                                    </p:set>
                                    <p:anim calcmode="lin" valueType="num">
                                      <p:cBhvr additive="base">
                                        <p:cTn id="19" dur="500" fill="hold"/>
                                        <p:tgtEl>
                                          <p:spTgt spid="458755">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58755">
                                            <p:txEl>
                                              <p:pRg st="2" end="2"/>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458755">
                                            <p:txEl>
                                              <p:pRg st="3" end="3"/>
                                            </p:txEl>
                                          </p:spTgt>
                                        </p:tgtEl>
                                        <p:attrNameLst>
                                          <p:attrName>style.visibility</p:attrName>
                                        </p:attrNameLst>
                                      </p:cBhvr>
                                      <p:to>
                                        <p:strVal val="visible"/>
                                      </p:to>
                                    </p:set>
                                    <p:anim calcmode="lin" valueType="num">
                                      <p:cBhvr additive="base">
                                        <p:cTn id="23" dur="500" fill="hold"/>
                                        <p:tgtEl>
                                          <p:spTgt spid="458755">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45875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458755">
                                            <p:txEl>
                                              <p:pRg st="4" end="4"/>
                                            </p:txEl>
                                          </p:spTgt>
                                        </p:tgtEl>
                                        <p:attrNameLst>
                                          <p:attrName>style.visibility</p:attrName>
                                        </p:attrNameLst>
                                      </p:cBhvr>
                                      <p:to>
                                        <p:strVal val="visible"/>
                                      </p:to>
                                    </p:set>
                                    <p:anim calcmode="lin" valueType="num">
                                      <p:cBhvr additive="base">
                                        <p:cTn id="29" dur="500" fill="hold"/>
                                        <p:tgtEl>
                                          <p:spTgt spid="458755">
                                            <p:txEl>
                                              <p:pRg st="4" end="4"/>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458755">
                                            <p:txEl>
                                              <p:pRg st="4" end="4"/>
                                            </p:txEl>
                                          </p:spTgt>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458755">
                                            <p:txEl>
                                              <p:pRg st="5" end="5"/>
                                            </p:txEl>
                                          </p:spTgt>
                                        </p:tgtEl>
                                        <p:attrNameLst>
                                          <p:attrName>style.visibility</p:attrName>
                                        </p:attrNameLst>
                                      </p:cBhvr>
                                      <p:to>
                                        <p:strVal val="visible"/>
                                      </p:to>
                                    </p:set>
                                    <p:anim calcmode="lin" valueType="num">
                                      <p:cBhvr additive="base">
                                        <p:cTn id="33" dur="500" fill="hold"/>
                                        <p:tgtEl>
                                          <p:spTgt spid="458755">
                                            <p:txEl>
                                              <p:pRg st="5" end="5"/>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458755">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458755">
                                            <p:txEl>
                                              <p:pRg st="6" end="6"/>
                                            </p:txEl>
                                          </p:spTgt>
                                        </p:tgtEl>
                                        <p:attrNameLst>
                                          <p:attrName>style.visibility</p:attrName>
                                        </p:attrNameLst>
                                      </p:cBhvr>
                                      <p:to>
                                        <p:strVal val="visible"/>
                                      </p:to>
                                    </p:set>
                                    <p:anim calcmode="lin" valueType="num">
                                      <p:cBhvr additive="base">
                                        <p:cTn id="39" dur="500" fill="hold"/>
                                        <p:tgtEl>
                                          <p:spTgt spid="458755">
                                            <p:txEl>
                                              <p:pRg st="6" end="6"/>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458755">
                                            <p:txEl>
                                              <p:pRg st="6" end="6"/>
                                            </p:txEl>
                                          </p:spTgt>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458755">
                                            <p:txEl>
                                              <p:pRg st="7" end="7"/>
                                            </p:txEl>
                                          </p:spTgt>
                                        </p:tgtEl>
                                        <p:attrNameLst>
                                          <p:attrName>style.visibility</p:attrName>
                                        </p:attrNameLst>
                                      </p:cBhvr>
                                      <p:to>
                                        <p:strVal val="visible"/>
                                      </p:to>
                                    </p:set>
                                    <p:anim calcmode="lin" valueType="num">
                                      <p:cBhvr additive="base">
                                        <p:cTn id="43" dur="500" fill="hold"/>
                                        <p:tgtEl>
                                          <p:spTgt spid="458755">
                                            <p:txEl>
                                              <p:pRg st="7" end="7"/>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458755">
                                            <p:txEl>
                                              <p:pRg st="7" end="7"/>
                                            </p:txEl>
                                          </p:spTgt>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458755">
                                            <p:txEl>
                                              <p:pRg st="8" end="8"/>
                                            </p:txEl>
                                          </p:spTgt>
                                        </p:tgtEl>
                                        <p:attrNameLst>
                                          <p:attrName>style.visibility</p:attrName>
                                        </p:attrNameLst>
                                      </p:cBhvr>
                                      <p:to>
                                        <p:strVal val="visible"/>
                                      </p:to>
                                    </p:set>
                                    <p:anim calcmode="lin" valueType="num">
                                      <p:cBhvr additive="base">
                                        <p:cTn id="47" dur="500" fill="hold"/>
                                        <p:tgtEl>
                                          <p:spTgt spid="458755">
                                            <p:txEl>
                                              <p:pRg st="8" end="8"/>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458755">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nodeType="clickEffect">
                                  <p:stCondLst>
                                    <p:cond delay="0"/>
                                  </p:stCondLst>
                                  <p:childTnLst>
                                    <p:set>
                                      <p:cBhvr>
                                        <p:cTn id="52" dur="1" fill="hold">
                                          <p:stCondLst>
                                            <p:cond delay="0"/>
                                          </p:stCondLst>
                                        </p:cTn>
                                        <p:tgtEl>
                                          <p:spTgt spid="458755">
                                            <p:txEl>
                                              <p:pRg st="9" end="9"/>
                                            </p:txEl>
                                          </p:spTgt>
                                        </p:tgtEl>
                                        <p:attrNameLst>
                                          <p:attrName>style.visibility</p:attrName>
                                        </p:attrNameLst>
                                      </p:cBhvr>
                                      <p:to>
                                        <p:strVal val="visible"/>
                                      </p:to>
                                    </p:set>
                                    <p:anim calcmode="lin" valueType="num">
                                      <p:cBhvr additive="base">
                                        <p:cTn id="53" dur="500" fill="hold"/>
                                        <p:tgtEl>
                                          <p:spTgt spid="458755">
                                            <p:txEl>
                                              <p:pRg st="9" end="9"/>
                                            </p:txEl>
                                          </p:spTgt>
                                        </p:tgtEl>
                                        <p:attrNameLst>
                                          <p:attrName>ppt_x</p:attrName>
                                        </p:attrNameLst>
                                      </p:cBhvr>
                                      <p:tavLst>
                                        <p:tav tm="0">
                                          <p:val>
                                            <p:strVal val="#ppt_x"/>
                                          </p:val>
                                        </p:tav>
                                        <p:tav tm="100000">
                                          <p:val>
                                            <p:strVal val="#ppt_x"/>
                                          </p:val>
                                        </p:tav>
                                      </p:tavLst>
                                    </p:anim>
                                    <p:anim calcmode="lin" valueType="num">
                                      <p:cBhvr additive="base">
                                        <p:cTn id="54" dur="500" fill="hold"/>
                                        <p:tgtEl>
                                          <p:spTgt spid="458755">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8755" grpId="0" build="p"/>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9778" name="Rectangle 2"/>
          <p:cNvSpPr>
            <a:spLocks noGrp="1" noChangeArrowheads="1"/>
          </p:cNvSpPr>
          <p:nvPr>
            <p:ph type="title"/>
          </p:nvPr>
        </p:nvSpPr>
        <p:spPr>
          <a:xfrm>
            <a:off x="533400" y="779462"/>
            <a:ext cx="7772400" cy="515938"/>
          </a:xfrm>
        </p:spPr>
        <p:txBody>
          <a:bodyPr/>
          <a:lstStyle/>
          <a:p>
            <a:r>
              <a:rPr lang="zh-CN" altLang="en-US" sz="2400">
                <a:solidFill>
                  <a:srgbClr val="0000FF"/>
                </a:solidFill>
              </a:rPr>
              <a:t>例：无噪声量子密钥的分发过程</a:t>
            </a:r>
          </a:p>
        </p:txBody>
      </p:sp>
      <p:graphicFrame>
        <p:nvGraphicFramePr>
          <p:cNvPr id="459927" name="Group 151"/>
          <p:cNvGraphicFramePr>
            <a:graphicFrameLocks noGrp="1"/>
          </p:cNvGraphicFramePr>
          <p:nvPr>
            <p:ph idx="1"/>
          </p:nvPr>
        </p:nvGraphicFramePr>
        <p:xfrm>
          <a:off x="457200" y="1301750"/>
          <a:ext cx="8229600" cy="5096828"/>
        </p:xfrm>
        <a:graphic>
          <a:graphicData uri="http://schemas.openxmlformats.org/drawingml/2006/table">
            <a:tbl>
              <a:tblPr/>
              <a:tblGrid>
                <a:gridCol w="2536825"/>
                <a:gridCol w="633413"/>
                <a:gridCol w="631825"/>
                <a:gridCol w="631825"/>
                <a:gridCol w="633412"/>
                <a:gridCol w="631825"/>
                <a:gridCol w="633413"/>
                <a:gridCol w="631825"/>
                <a:gridCol w="633412"/>
                <a:gridCol w="631825"/>
              </a:tblGrid>
              <a:tr h="257175">
                <a:tc>
                  <a:txBody>
                    <a:bodyPr/>
                    <a:lstStyle/>
                    <a:p>
                      <a:pPr marL="0" marR="0" lvl="0" indent="0" algn="l" defTabSz="914400" rtl="0" eaLnBrk="1" fontAlgn="base" latinLnBrk="0" hangingPunct="1">
                        <a:lnSpc>
                          <a:spcPct val="120000"/>
                        </a:lnSpc>
                        <a:spcBef>
                          <a:spcPct val="0"/>
                        </a:spcBef>
                        <a:spcAft>
                          <a:spcPct val="10000"/>
                        </a:spcAft>
                        <a:buClrTx/>
                        <a:buSzTx/>
                        <a:buFontTx/>
                        <a:buNone/>
                        <a:tabLst/>
                      </a:pPr>
                      <a:r>
                        <a:rPr kumimoji="0" lang="en-US" altLang="zh-CN" sz="1600" b="1" i="0" u="none" strike="noStrike" cap="none" normalizeH="0" baseline="0" smtClean="0">
                          <a:ln>
                            <a:noFill/>
                          </a:ln>
                          <a:solidFill>
                            <a:schemeClr val="tx1"/>
                          </a:solidFill>
                          <a:effectLst/>
                          <a:latin typeface="宋体" charset="-122"/>
                          <a:ea typeface="华文中宋" pitchFamily="2" charset="-122"/>
                          <a:cs typeface="Times New Roman" pitchFamily="18" charset="0"/>
                        </a:rPr>
                        <a:t>A</a:t>
                      </a:r>
                      <a:r>
                        <a:rPr kumimoji="0" lang="zh-CN" altLang="en-US" sz="1600" b="1" i="0" u="none" strike="noStrike" cap="none" normalizeH="0" baseline="0" smtClean="0">
                          <a:ln>
                            <a:noFill/>
                          </a:ln>
                          <a:solidFill>
                            <a:schemeClr val="tx1"/>
                          </a:solidFill>
                          <a:effectLst/>
                          <a:latin typeface="宋体" charset="-122"/>
                          <a:ea typeface="华文中宋" pitchFamily="2" charset="-122"/>
                          <a:cs typeface="Times New Roman" pitchFamily="18" charset="0"/>
                        </a:rPr>
                        <a:t>生成随机比特流</a:t>
                      </a:r>
                      <a:endParaRPr kumimoji="0" lang="zh-CN" altLang="en-US" sz="1600" b="1" i="0" u="none" strike="noStrike" cap="none" normalizeH="0" baseline="0" smtClean="0">
                        <a:ln>
                          <a:noFill/>
                        </a:ln>
                        <a:solidFill>
                          <a:schemeClr val="tx1"/>
                        </a:solidFill>
                        <a:effectLst/>
                        <a:latin typeface="Arial" charset="0"/>
                        <a:ea typeface="华文中宋" pitchFamily="2" charset="-122"/>
                      </a:endParaRPr>
                    </a:p>
                  </a:txBody>
                  <a:tcP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0"/>
                        </a:spcBef>
                        <a:spcAft>
                          <a:spcPct val="10000"/>
                        </a:spcAft>
                        <a:buClrTx/>
                        <a:buSzTx/>
                        <a:buFontTx/>
                        <a:buNone/>
                        <a:tabLst/>
                      </a:pPr>
                      <a:r>
                        <a:rPr kumimoji="0" lang="en-US" altLang="zh-CN" sz="1600" b="1" i="0" u="none" strike="noStrike" cap="none" normalizeH="0" baseline="0" smtClean="0">
                          <a:ln>
                            <a:noFill/>
                          </a:ln>
                          <a:solidFill>
                            <a:schemeClr val="tx1"/>
                          </a:solidFill>
                          <a:effectLst/>
                          <a:latin typeface="Arial" charset="0"/>
                          <a:ea typeface="华文中宋" pitchFamily="2" charset="-122"/>
                          <a:cs typeface="Times New Roman" pitchFamily="18" charset="0"/>
                        </a:rPr>
                        <a:t>0</a:t>
                      </a:r>
                      <a:endParaRPr kumimoji="0" lang="en-US" altLang="zh-CN" sz="1600" b="1" i="0" u="none" strike="noStrike" cap="none" normalizeH="0" baseline="0" smtClean="0">
                        <a:ln>
                          <a:noFill/>
                        </a:ln>
                        <a:solidFill>
                          <a:schemeClr val="tx1"/>
                        </a:solidFill>
                        <a:effectLst/>
                        <a:latin typeface="Arial" charset="0"/>
                        <a:ea typeface="华文中宋" pitchFamily="2" charset="-122"/>
                      </a:endParaRPr>
                    </a:p>
                  </a:txBody>
                  <a:tcPr anchor="ct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20000"/>
                        </a:lnSpc>
                        <a:spcBef>
                          <a:spcPct val="0"/>
                        </a:spcBef>
                        <a:spcAft>
                          <a:spcPct val="10000"/>
                        </a:spcAft>
                        <a:buClrTx/>
                        <a:buSzTx/>
                        <a:buFontTx/>
                        <a:buNone/>
                        <a:tabLst/>
                      </a:pPr>
                      <a:r>
                        <a:rPr kumimoji="0" lang="en-US" altLang="zh-CN" sz="1600" b="1" i="0" u="none" strike="noStrike" cap="none" normalizeH="0" baseline="0" smtClean="0">
                          <a:ln>
                            <a:noFill/>
                          </a:ln>
                          <a:solidFill>
                            <a:schemeClr val="tx1"/>
                          </a:solidFill>
                          <a:effectLst/>
                          <a:latin typeface="Arial" charset="0"/>
                          <a:ea typeface="华文中宋" pitchFamily="2" charset="-122"/>
                          <a:cs typeface="Times New Roman" pitchFamily="18" charset="0"/>
                        </a:rPr>
                        <a:t>1</a:t>
                      </a:r>
                      <a:endParaRPr kumimoji="0" lang="en-US" altLang="zh-CN" sz="1600" b="1" i="0" u="none" strike="noStrike" cap="none" normalizeH="0" baseline="0" smtClean="0">
                        <a:ln>
                          <a:noFill/>
                        </a:ln>
                        <a:solidFill>
                          <a:schemeClr val="tx1"/>
                        </a:solidFill>
                        <a:effectLst/>
                        <a:latin typeface="Arial" charset="0"/>
                        <a:ea typeface="华文中宋" pitchFamily="2" charset="-122"/>
                      </a:endParaRPr>
                    </a:p>
                  </a:txBody>
                  <a:tcPr anchor="ct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0"/>
                        </a:spcBef>
                        <a:spcAft>
                          <a:spcPct val="10000"/>
                        </a:spcAft>
                        <a:buClrTx/>
                        <a:buSzTx/>
                        <a:buFontTx/>
                        <a:buNone/>
                        <a:tabLst/>
                      </a:pPr>
                      <a:r>
                        <a:rPr kumimoji="0" lang="en-US" altLang="zh-CN" sz="1600" b="1" i="0" u="none" strike="noStrike" cap="none" normalizeH="0" baseline="0" smtClean="0">
                          <a:ln>
                            <a:noFill/>
                          </a:ln>
                          <a:solidFill>
                            <a:schemeClr val="tx1"/>
                          </a:solidFill>
                          <a:effectLst/>
                          <a:latin typeface="Arial" charset="0"/>
                          <a:ea typeface="华文中宋" pitchFamily="2" charset="-122"/>
                          <a:cs typeface="Times New Roman" pitchFamily="18" charset="0"/>
                        </a:rPr>
                        <a:t>1</a:t>
                      </a:r>
                      <a:endParaRPr kumimoji="0" lang="en-US" altLang="zh-CN" sz="1600" b="1" i="0" u="none" strike="noStrike" cap="none" normalizeH="0" baseline="0" smtClean="0">
                        <a:ln>
                          <a:noFill/>
                        </a:ln>
                        <a:solidFill>
                          <a:schemeClr val="tx1"/>
                        </a:solidFill>
                        <a:effectLst/>
                        <a:latin typeface="Arial" charset="0"/>
                        <a:ea typeface="华文中宋" pitchFamily="2" charset="-122"/>
                      </a:endParaRPr>
                    </a:p>
                  </a:txBody>
                  <a:tcPr anchor="ct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20000"/>
                        </a:lnSpc>
                        <a:spcBef>
                          <a:spcPct val="0"/>
                        </a:spcBef>
                        <a:spcAft>
                          <a:spcPct val="10000"/>
                        </a:spcAft>
                        <a:buClrTx/>
                        <a:buSzTx/>
                        <a:buFontTx/>
                        <a:buNone/>
                        <a:tabLst/>
                      </a:pPr>
                      <a:r>
                        <a:rPr kumimoji="0" lang="en-US" altLang="zh-CN" sz="1600" b="1" i="0" u="none" strike="noStrike" cap="none" normalizeH="0" baseline="0" smtClean="0">
                          <a:ln>
                            <a:noFill/>
                          </a:ln>
                          <a:solidFill>
                            <a:schemeClr val="tx1"/>
                          </a:solidFill>
                          <a:effectLst/>
                          <a:latin typeface="Arial" charset="0"/>
                          <a:ea typeface="华文中宋" pitchFamily="2" charset="-122"/>
                          <a:cs typeface="Times New Roman" pitchFamily="18" charset="0"/>
                        </a:rPr>
                        <a:t>0</a:t>
                      </a:r>
                      <a:endParaRPr kumimoji="0" lang="en-US" altLang="zh-CN" sz="1600" b="1" i="0" u="none" strike="noStrike" cap="none" normalizeH="0" baseline="0" smtClean="0">
                        <a:ln>
                          <a:noFill/>
                        </a:ln>
                        <a:solidFill>
                          <a:schemeClr val="tx1"/>
                        </a:solidFill>
                        <a:effectLst/>
                        <a:latin typeface="Arial" charset="0"/>
                        <a:ea typeface="华文中宋" pitchFamily="2" charset="-122"/>
                      </a:endParaRPr>
                    </a:p>
                  </a:txBody>
                  <a:tcPr anchor="ct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20000"/>
                        </a:lnSpc>
                        <a:spcBef>
                          <a:spcPct val="0"/>
                        </a:spcBef>
                        <a:spcAft>
                          <a:spcPct val="10000"/>
                        </a:spcAft>
                        <a:buClrTx/>
                        <a:buSzTx/>
                        <a:buFontTx/>
                        <a:buNone/>
                        <a:tabLst/>
                      </a:pPr>
                      <a:r>
                        <a:rPr kumimoji="0" lang="en-US" altLang="zh-CN" sz="1600" b="1" i="0" u="none" strike="noStrike" cap="none" normalizeH="0" baseline="0" smtClean="0">
                          <a:ln>
                            <a:noFill/>
                          </a:ln>
                          <a:solidFill>
                            <a:schemeClr val="tx1"/>
                          </a:solidFill>
                          <a:effectLst/>
                          <a:latin typeface="Arial" charset="0"/>
                          <a:ea typeface="华文中宋" pitchFamily="2" charset="-122"/>
                          <a:cs typeface="Times New Roman" pitchFamily="18" charset="0"/>
                        </a:rPr>
                        <a:t>1</a:t>
                      </a:r>
                      <a:endParaRPr kumimoji="0" lang="en-US" altLang="zh-CN" sz="1600" b="1" i="0" u="none" strike="noStrike" cap="none" normalizeH="0" baseline="0" smtClean="0">
                        <a:ln>
                          <a:noFill/>
                        </a:ln>
                        <a:solidFill>
                          <a:schemeClr val="tx1"/>
                        </a:solidFill>
                        <a:effectLst/>
                        <a:latin typeface="Arial" charset="0"/>
                        <a:ea typeface="华文中宋" pitchFamily="2" charset="-122"/>
                      </a:endParaRPr>
                    </a:p>
                  </a:txBody>
                  <a:tcPr anchor="ct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0"/>
                        </a:spcBef>
                        <a:spcAft>
                          <a:spcPct val="10000"/>
                        </a:spcAft>
                        <a:buClrTx/>
                        <a:buSzTx/>
                        <a:buFontTx/>
                        <a:buNone/>
                        <a:tabLst/>
                      </a:pPr>
                      <a:r>
                        <a:rPr kumimoji="0" lang="en-US" altLang="zh-CN" sz="1600" b="1" i="0" u="none" strike="noStrike" cap="none" normalizeH="0" baseline="0" smtClean="0">
                          <a:ln>
                            <a:noFill/>
                          </a:ln>
                          <a:solidFill>
                            <a:schemeClr val="tx1"/>
                          </a:solidFill>
                          <a:effectLst/>
                          <a:latin typeface="Arial" charset="0"/>
                          <a:ea typeface="华文中宋" pitchFamily="2" charset="-122"/>
                          <a:cs typeface="Times New Roman" pitchFamily="18" charset="0"/>
                        </a:rPr>
                        <a:t>0</a:t>
                      </a:r>
                      <a:endParaRPr kumimoji="0" lang="en-US" altLang="zh-CN" sz="1600" b="1" i="0" u="none" strike="noStrike" cap="none" normalizeH="0" baseline="0" smtClean="0">
                        <a:ln>
                          <a:noFill/>
                        </a:ln>
                        <a:solidFill>
                          <a:schemeClr val="tx1"/>
                        </a:solidFill>
                        <a:effectLst/>
                        <a:latin typeface="Arial" charset="0"/>
                        <a:ea typeface="华文中宋" pitchFamily="2" charset="-122"/>
                      </a:endParaRPr>
                    </a:p>
                  </a:txBody>
                  <a:tcPr anchor="ct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0"/>
                        </a:spcBef>
                        <a:spcAft>
                          <a:spcPct val="10000"/>
                        </a:spcAft>
                        <a:buClrTx/>
                        <a:buSzTx/>
                        <a:buFontTx/>
                        <a:buNone/>
                        <a:tabLst/>
                      </a:pPr>
                      <a:r>
                        <a:rPr kumimoji="0" lang="en-US" altLang="zh-CN" sz="1600" b="1" i="0" u="none" strike="noStrike" cap="none" normalizeH="0" baseline="0" smtClean="0">
                          <a:ln>
                            <a:noFill/>
                          </a:ln>
                          <a:solidFill>
                            <a:schemeClr val="tx1"/>
                          </a:solidFill>
                          <a:effectLst/>
                          <a:latin typeface="Arial" charset="0"/>
                          <a:ea typeface="华文中宋" pitchFamily="2" charset="-122"/>
                          <a:cs typeface="Times New Roman" pitchFamily="18" charset="0"/>
                        </a:rPr>
                        <a:t>1</a:t>
                      </a:r>
                      <a:endParaRPr kumimoji="0" lang="en-US" altLang="zh-CN" sz="1600" b="1" i="0" u="none" strike="noStrike" cap="none" normalizeH="0" baseline="0" smtClean="0">
                        <a:ln>
                          <a:noFill/>
                        </a:ln>
                        <a:solidFill>
                          <a:schemeClr val="tx1"/>
                        </a:solidFill>
                        <a:effectLst/>
                        <a:latin typeface="Arial" charset="0"/>
                        <a:ea typeface="华文中宋" pitchFamily="2" charset="-122"/>
                      </a:endParaRPr>
                    </a:p>
                  </a:txBody>
                  <a:tcPr anchor="ct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0"/>
                        </a:spcBef>
                        <a:spcAft>
                          <a:spcPct val="10000"/>
                        </a:spcAft>
                        <a:buClrTx/>
                        <a:buSzTx/>
                        <a:buFontTx/>
                        <a:buNone/>
                        <a:tabLst/>
                      </a:pPr>
                      <a:r>
                        <a:rPr kumimoji="0" lang="en-US" altLang="zh-CN" sz="1600" b="1" i="0" u="none" strike="noStrike" cap="none" normalizeH="0" baseline="0" smtClean="0">
                          <a:ln>
                            <a:noFill/>
                          </a:ln>
                          <a:solidFill>
                            <a:schemeClr val="tx1"/>
                          </a:solidFill>
                          <a:effectLst/>
                          <a:latin typeface="Arial" charset="0"/>
                          <a:ea typeface="华文中宋" pitchFamily="2" charset="-122"/>
                          <a:cs typeface="Times New Roman" pitchFamily="18" charset="0"/>
                        </a:rPr>
                        <a:t>1</a:t>
                      </a:r>
                      <a:endParaRPr kumimoji="0" lang="en-US" altLang="zh-CN" sz="1600" b="1" i="0" u="none" strike="noStrike" cap="none" normalizeH="0" baseline="0" smtClean="0">
                        <a:ln>
                          <a:noFill/>
                        </a:ln>
                        <a:solidFill>
                          <a:schemeClr val="tx1"/>
                        </a:solidFill>
                        <a:effectLst/>
                        <a:latin typeface="Arial" charset="0"/>
                        <a:ea typeface="华文中宋" pitchFamily="2" charset="-122"/>
                      </a:endParaRPr>
                    </a:p>
                  </a:txBody>
                  <a:tcPr anchor="ct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20000"/>
                        </a:lnSpc>
                        <a:spcBef>
                          <a:spcPct val="0"/>
                        </a:spcBef>
                        <a:spcAft>
                          <a:spcPct val="10000"/>
                        </a:spcAft>
                        <a:buClrTx/>
                        <a:buSzTx/>
                        <a:buFontTx/>
                        <a:buNone/>
                        <a:tabLst/>
                      </a:pPr>
                      <a:r>
                        <a:rPr kumimoji="0" lang="en-US" altLang="zh-CN" sz="1600" b="1" i="0" u="none" strike="noStrike" cap="none" normalizeH="0" baseline="0" smtClean="0">
                          <a:ln>
                            <a:noFill/>
                          </a:ln>
                          <a:solidFill>
                            <a:schemeClr val="tx1"/>
                          </a:solidFill>
                          <a:effectLst/>
                          <a:latin typeface="Arial" charset="0"/>
                          <a:ea typeface="华文中宋" pitchFamily="2" charset="-122"/>
                          <a:cs typeface="Times New Roman" pitchFamily="18" charset="0"/>
                        </a:rPr>
                        <a:t>1</a:t>
                      </a:r>
                      <a:endParaRPr kumimoji="0" lang="en-US" altLang="zh-CN" sz="1600" b="1" i="0" u="none" strike="noStrike" cap="none" normalizeH="0" baseline="0" smtClean="0">
                        <a:ln>
                          <a:noFill/>
                        </a:ln>
                        <a:solidFill>
                          <a:schemeClr val="tx1"/>
                        </a:solidFill>
                        <a:effectLst/>
                        <a:latin typeface="Arial" charset="0"/>
                        <a:ea typeface="华文中宋" pitchFamily="2" charset="-122"/>
                      </a:endParaRPr>
                    </a:p>
                  </a:txBody>
                  <a:tcPr anchor="ct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r>
              <a:tr h="258763">
                <a:tc>
                  <a:txBody>
                    <a:bodyPr/>
                    <a:lstStyle/>
                    <a:p>
                      <a:pPr marL="0" marR="0" lvl="0" indent="0" algn="l" defTabSz="914400" rtl="0" eaLnBrk="1" fontAlgn="base" latinLnBrk="0" hangingPunct="1">
                        <a:lnSpc>
                          <a:spcPct val="120000"/>
                        </a:lnSpc>
                        <a:spcBef>
                          <a:spcPct val="0"/>
                        </a:spcBef>
                        <a:spcAft>
                          <a:spcPct val="10000"/>
                        </a:spcAft>
                        <a:buClrTx/>
                        <a:buSzTx/>
                        <a:buFontTx/>
                        <a:buNone/>
                        <a:tabLst/>
                      </a:pPr>
                      <a:r>
                        <a:rPr kumimoji="0" lang="en-US" altLang="zh-CN" sz="1600" b="1" i="0" u="none" strike="noStrike" cap="none" normalizeH="0" baseline="0" smtClean="0">
                          <a:ln>
                            <a:noFill/>
                          </a:ln>
                          <a:solidFill>
                            <a:schemeClr val="tx1"/>
                          </a:solidFill>
                          <a:effectLst/>
                          <a:latin typeface="宋体" charset="-122"/>
                          <a:ea typeface="华文中宋" pitchFamily="2" charset="-122"/>
                          <a:cs typeface="Times New Roman" pitchFamily="18" charset="0"/>
                        </a:rPr>
                        <a:t>A</a:t>
                      </a:r>
                      <a:r>
                        <a:rPr kumimoji="0" lang="zh-CN" altLang="en-US" sz="1600" b="1" i="0" u="none" strike="noStrike" cap="none" normalizeH="0" baseline="0" smtClean="0">
                          <a:ln>
                            <a:noFill/>
                          </a:ln>
                          <a:solidFill>
                            <a:schemeClr val="tx1"/>
                          </a:solidFill>
                          <a:effectLst/>
                          <a:latin typeface="宋体" charset="-122"/>
                          <a:ea typeface="华文中宋" pitchFamily="2" charset="-122"/>
                          <a:cs typeface="Times New Roman" pitchFamily="18" charset="0"/>
                        </a:rPr>
                        <a:t>随机地设置滤光器</a:t>
                      </a:r>
                      <a:endParaRPr kumimoji="0" lang="zh-CN" altLang="en-US" sz="1600" b="1" i="0" u="none" strike="noStrike" cap="none" normalizeH="0" baseline="0" smtClean="0">
                        <a:ln>
                          <a:noFill/>
                        </a:ln>
                        <a:solidFill>
                          <a:schemeClr val="tx1"/>
                        </a:solidFill>
                        <a:effectLst/>
                        <a:latin typeface="Arial" charset="0"/>
                        <a:ea typeface="华文中宋" pitchFamily="2" charset="-122"/>
                      </a:endParaRPr>
                    </a:p>
                  </a:txBody>
                  <a:tcP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0"/>
                        </a:spcBef>
                        <a:spcAft>
                          <a:spcPct val="10000"/>
                        </a:spcAft>
                        <a:buClrTx/>
                        <a:buSzTx/>
                        <a:buFontTx/>
                        <a:buNone/>
                        <a:tabLst/>
                      </a:pPr>
                      <a:r>
                        <a:rPr kumimoji="0" lang="zh-CN" altLang="en-US" sz="1600" b="1" i="0" u="none" strike="noStrike" cap="none" normalizeH="0" baseline="0" smtClean="0">
                          <a:ln>
                            <a:noFill/>
                          </a:ln>
                          <a:solidFill>
                            <a:schemeClr val="tx1"/>
                          </a:solidFill>
                          <a:effectLst/>
                          <a:latin typeface="Arial" charset="0"/>
                          <a:ea typeface="华文中宋" pitchFamily="2" charset="-122"/>
                          <a:cs typeface="Times New Roman" pitchFamily="18" charset="0"/>
                        </a:rPr>
                        <a:t>＋</a:t>
                      </a:r>
                      <a:endParaRPr kumimoji="0" lang="zh-CN" altLang="en-US" sz="1600" b="1" i="0" u="none" strike="noStrike" cap="none" normalizeH="0" baseline="0" smtClean="0">
                        <a:ln>
                          <a:noFill/>
                        </a:ln>
                        <a:solidFill>
                          <a:schemeClr val="tx1"/>
                        </a:solidFill>
                        <a:effectLst/>
                        <a:latin typeface="Arial" charset="0"/>
                        <a:ea typeface="华文中宋" pitchFamily="2" charset="-122"/>
                      </a:endParaRPr>
                    </a:p>
                  </a:txBody>
                  <a:tcPr anchor="ct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20000"/>
                        </a:lnSpc>
                        <a:spcBef>
                          <a:spcPct val="0"/>
                        </a:spcBef>
                        <a:spcAft>
                          <a:spcPct val="10000"/>
                        </a:spcAft>
                        <a:buClrTx/>
                        <a:buSzTx/>
                        <a:buFontTx/>
                        <a:buNone/>
                        <a:tabLst/>
                      </a:pPr>
                      <a:r>
                        <a:rPr kumimoji="0" lang="en-US" altLang="zh-CN" sz="1600" b="1" i="0" u="none" strike="noStrike" cap="none" normalizeH="0" baseline="0" smtClean="0">
                          <a:ln>
                            <a:noFill/>
                          </a:ln>
                          <a:solidFill>
                            <a:schemeClr val="tx1"/>
                          </a:solidFill>
                          <a:effectLst/>
                          <a:latin typeface="宋体" charset="-122"/>
                          <a:ea typeface="华文中宋" pitchFamily="2" charset="-122"/>
                          <a:cs typeface="Times New Roman" pitchFamily="18" charset="0"/>
                        </a:rPr>
                        <a:t>×</a:t>
                      </a:r>
                      <a:endParaRPr kumimoji="0" lang="en-US" altLang="zh-CN" sz="1600" b="1" i="0" u="none" strike="noStrike" cap="none" normalizeH="0" baseline="0" smtClean="0">
                        <a:ln>
                          <a:noFill/>
                        </a:ln>
                        <a:solidFill>
                          <a:schemeClr val="tx1"/>
                        </a:solidFill>
                        <a:effectLst/>
                        <a:latin typeface="Arial" charset="0"/>
                        <a:ea typeface="华文中宋" pitchFamily="2" charset="-122"/>
                      </a:endParaRPr>
                    </a:p>
                  </a:txBody>
                  <a:tcPr anchor="ct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0"/>
                        </a:spcBef>
                        <a:spcAft>
                          <a:spcPct val="10000"/>
                        </a:spcAft>
                        <a:buClrTx/>
                        <a:buSzTx/>
                        <a:buFontTx/>
                        <a:buNone/>
                        <a:tabLst/>
                      </a:pPr>
                      <a:r>
                        <a:rPr kumimoji="0" lang="zh-CN" altLang="en-US" sz="1600" b="1" i="0" u="none" strike="noStrike" cap="none" normalizeH="0" baseline="0" smtClean="0">
                          <a:ln>
                            <a:noFill/>
                          </a:ln>
                          <a:solidFill>
                            <a:schemeClr val="tx1"/>
                          </a:solidFill>
                          <a:effectLst/>
                          <a:latin typeface="Arial" charset="0"/>
                          <a:ea typeface="华文中宋" pitchFamily="2" charset="-122"/>
                          <a:cs typeface="Times New Roman" pitchFamily="18" charset="0"/>
                        </a:rPr>
                        <a:t>＋</a:t>
                      </a:r>
                      <a:endParaRPr kumimoji="0" lang="zh-CN" altLang="en-US" sz="1600" b="1" i="0" u="none" strike="noStrike" cap="none" normalizeH="0" baseline="0" smtClean="0">
                        <a:ln>
                          <a:noFill/>
                        </a:ln>
                        <a:solidFill>
                          <a:schemeClr val="tx1"/>
                        </a:solidFill>
                        <a:effectLst/>
                        <a:latin typeface="Arial" charset="0"/>
                        <a:ea typeface="华文中宋" pitchFamily="2" charset="-122"/>
                      </a:endParaRPr>
                    </a:p>
                  </a:txBody>
                  <a:tcPr anchor="ct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20000"/>
                        </a:lnSpc>
                        <a:spcBef>
                          <a:spcPct val="0"/>
                        </a:spcBef>
                        <a:spcAft>
                          <a:spcPct val="10000"/>
                        </a:spcAft>
                        <a:buClrTx/>
                        <a:buSzTx/>
                        <a:buFontTx/>
                        <a:buNone/>
                        <a:tabLst/>
                      </a:pPr>
                      <a:r>
                        <a:rPr kumimoji="0" lang="en-US" altLang="zh-CN" sz="1600" b="1" i="0" u="none" strike="noStrike" cap="none" normalizeH="0" baseline="0" smtClean="0">
                          <a:ln>
                            <a:noFill/>
                          </a:ln>
                          <a:solidFill>
                            <a:schemeClr val="tx1"/>
                          </a:solidFill>
                          <a:effectLst/>
                          <a:latin typeface="宋体" charset="-122"/>
                          <a:ea typeface="华文中宋" pitchFamily="2" charset="-122"/>
                          <a:cs typeface="Times New Roman" pitchFamily="18" charset="0"/>
                        </a:rPr>
                        <a:t>×</a:t>
                      </a:r>
                      <a:endParaRPr kumimoji="0" lang="en-US" altLang="zh-CN" sz="1600" b="1" i="0" u="none" strike="noStrike" cap="none" normalizeH="0" baseline="0" smtClean="0">
                        <a:ln>
                          <a:noFill/>
                        </a:ln>
                        <a:solidFill>
                          <a:schemeClr val="tx1"/>
                        </a:solidFill>
                        <a:effectLst/>
                        <a:latin typeface="Arial" charset="0"/>
                        <a:ea typeface="华文中宋" pitchFamily="2" charset="-122"/>
                      </a:endParaRPr>
                    </a:p>
                  </a:txBody>
                  <a:tcPr anchor="ct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20000"/>
                        </a:lnSpc>
                        <a:spcBef>
                          <a:spcPct val="0"/>
                        </a:spcBef>
                        <a:spcAft>
                          <a:spcPct val="10000"/>
                        </a:spcAft>
                        <a:buClrTx/>
                        <a:buSzTx/>
                        <a:buFontTx/>
                        <a:buNone/>
                        <a:tabLst/>
                      </a:pPr>
                      <a:r>
                        <a:rPr kumimoji="0" lang="en-US" altLang="zh-CN" sz="1600" b="1" i="0" u="none" strike="noStrike" cap="none" normalizeH="0" baseline="0" smtClean="0">
                          <a:ln>
                            <a:noFill/>
                          </a:ln>
                          <a:solidFill>
                            <a:schemeClr val="tx1"/>
                          </a:solidFill>
                          <a:effectLst/>
                          <a:latin typeface="宋体" charset="-122"/>
                          <a:ea typeface="华文中宋" pitchFamily="2" charset="-122"/>
                          <a:cs typeface="Times New Roman" pitchFamily="18" charset="0"/>
                        </a:rPr>
                        <a:t>×</a:t>
                      </a:r>
                      <a:endParaRPr kumimoji="0" lang="en-US" altLang="zh-CN" sz="1600" b="1" i="0" u="none" strike="noStrike" cap="none" normalizeH="0" baseline="0" smtClean="0">
                        <a:ln>
                          <a:noFill/>
                        </a:ln>
                        <a:solidFill>
                          <a:schemeClr val="tx1"/>
                        </a:solidFill>
                        <a:effectLst/>
                        <a:latin typeface="Arial" charset="0"/>
                        <a:ea typeface="华文中宋" pitchFamily="2" charset="-122"/>
                      </a:endParaRPr>
                    </a:p>
                  </a:txBody>
                  <a:tcPr anchor="ct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0"/>
                        </a:spcBef>
                        <a:spcAft>
                          <a:spcPct val="10000"/>
                        </a:spcAft>
                        <a:buClrTx/>
                        <a:buSzTx/>
                        <a:buFontTx/>
                        <a:buNone/>
                        <a:tabLst/>
                      </a:pPr>
                      <a:r>
                        <a:rPr kumimoji="0" lang="en-US" altLang="zh-CN" sz="1600" b="1" i="0" u="none" strike="noStrike" cap="none" normalizeH="0" baseline="0" smtClean="0">
                          <a:ln>
                            <a:noFill/>
                          </a:ln>
                          <a:solidFill>
                            <a:schemeClr val="tx1"/>
                          </a:solidFill>
                          <a:effectLst/>
                          <a:latin typeface="宋体" charset="-122"/>
                          <a:ea typeface="华文中宋" pitchFamily="2" charset="-122"/>
                          <a:cs typeface="Times New Roman" pitchFamily="18" charset="0"/>
                        </a:rPr>
                        <a:t>×</a:t>
                      </a:r>
                      <a:endParaRPr kumimoji="0" lang="en-US" altLang="zh-CN" sz="1600" b="1" i="0" u="none" strike="noStrike" cap="none" normalizeH="0" baseline="0" smtClean="0">
                        <a:ln>
                          <a:noFill/>
                        </a:ln>
                        <a:solidFill>
                          <a:schemeClr val="tx1"/>
                        </a:solidFill>
                        <a:effectLst/>
                        <a:latin typeface="Arial" charset="0"/>
                        <a:ea typeface="华文中宋" pitchFamily="2" charset="-122"/>
                      </a:endParaRPr>
                    </a:p>
                  </a:txBody>
                  <a:tcPr anchor="ct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0"/>
                        </a:spcBef>
                        <a:spcAft>
                          <a:spcPct val="10000"/>
                        </a:spcAft>
                        <a:buClrTx/>
                        <a:buSzTx/>
                        <a:buFontTx/>
                        <a:buNone/>
                        <a:tabLst/>
                      </a:pPr>
                      <a:r>
                        <a:rPr kumimoji="0" lang="zh-CN" altLang="en-US" sz="1600" b="1" i="0" u="none" strike="noStrike" cap="none" normalizeH="0" baseline="0" smtClean="0">
                          <a:ln>
                            <a:noFill/>
                          </a:ln>
                          <a:solidFill>
                            <a:schemeClr val="tx1"/>
                          </a:solidFill>
                          <a:effectLst/>
                          <a:latin typeface="Arial" charset="0"/>
                          <a:ea typeface="华文中宋" pitchFamily="2" charset="-122"/>
                          <a:cs typeface="Times New Roman" pitchFamily="18" charset="0"/>
                        </a:rPr>
                        <a:t>＋</a:t>
                      </a:r>
                      <a:endParaRPr kumimoji="0" lang="zh-CN" altLang="en-US" sz="1600" b="1" i="0" u="none" strike="noStrike" cap="none" normalizeH="0" baseline="0" smtClean="0">
                        <a:ln>
                          <a:noFill/>
                        </a:ln>
                        <a:solidFill>
                          <a:schemeClr val="tx1"/>
                        </a:solidFill>
                        <a:effectLst/>
                        <a:latin typeface="Arial" charset="0"/>
                        <a:ea typeface="华文中宋" pitchFamily="2" charset="-122"/>
                      </a:endParaRPr>
                    </a:p>
                  </a:txBody>
                  <a:tcPr anchor="ct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0"/>
                        </a:spcBef>
                        <a:spcAft>
                          <a:spcPct val="10000"/>
                        </a:spcAft>
                        <a:buClrTx/>
                        <a:buSzTx/>
                        <a:buFontTx/>
                        <a:buNone/>
                        <a:tabLst/>
                      </a:pPr>
                      <a:r>
                        <a:rPr kumimoji="0" lang="en-US" altLang="zh-CN" sz="1600" b="1" i="0" u="none" strike="noStrike" cap="none" normalizeH="0" baseline="0" smtClean="0">
                          <a:ln>
                            <a:noFill/>
                          </a:ln>
                          <a:solidFill>
                            <a:schemeClr val="tx1"/>
                          </a:solidFill>
                          <a:effectLst/>
                          <a:latin typeface="宋体" charset="-122"/>
                          <a:ea typeface="华文中宋" pitchFamily="2" charset="-122"/>
                          <a:cs typeface="Times New Roman" pitchFamily="18" charset="0"/>
                        </a:rPr>
                        <a:t>×</a:t>
                      </a:r>
                      <a:endParaRPr kumimoji="0" lang="en-US" altLang="zh-CN" sz="1600" b="1" i="0" u="none" strike="noStrike" cap="none" normalizeH="0" baseline="0" smtClean="0">
                        <a:ln>
                          <a:noFill/>
                        </a:ln>
                        <a:solidFill>
                          <a:schemeClr val="tx1"/>
                        </a:solidFill>
                        <a:effectLst/>
                        <a:latin typeface="Arial" charset="0"/>
                        <a:ea typeface="华文中宋" pitchFamily="2" charset="-122"/>
                      </a:endParaRPr>
                    </a:p>
                  </a:txBody>
                  <a:tcPr anchor="ct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20000"/>
                        </a:lnSpc>
                        <a:spcBef>
                          <a:spcPct val="0"/>
                        </a:spcBef>
                        <a:spcAft>
                          <a:spcPct val="10000"/>
                        </a:spcAft>
                        <a:buClrTx/>
                        <a:buSzTx/>
                        <a:buFontTx/>
                        <a:buNone/>
                        <a:tabLst/>
                      </a:pPr>
                      <a:r>
                        <a:rPr kumimoji="0" lang="zh-CN" altLang="en-US" sz="1600" b="1" i="0" u="none" strike="noStrike" cap="none" normalizeH="0" baseline="0" smtClean="0">
                          <a:ln>
                            <a:noFill/>
                          </a:ln>
                          <a:solidFill>
                            <a:schemeClr val="tx1"/>
                          </a:solidFill>
                          <a:effectLst/>
                          <a:latin typeface="Arial" charset="0"/>
                          <a:ea typeface="华文中宋" pitchFamily="2" charset="-122"/>
                          <a:cs typeface="Times New Roman" pitchFamily="18" charset="0"/>
                        </a:rPr>
                        <a:t>＋</a:t>
                      </a:r>
                      <a:endParaRPr kumimoji="0" lang="zh-CN" altLang="en-US" sz="1600" b="1" i="0" u="none" strike="noStrike" cap="none" normalizeH="0" baseline="0" smtClean="0">
                        <a:ln>
                          <a:noFill/>
                        </a:ln>
                        <a:solidFill>
                          <a:schemeClr val="tx1"/>
                        </a:solidFill>
                        <a:effectLst/>
                        <a:latin typeface="Arial" charset="0"/>
                        <a:ea typeface="华文中宋" pitchFamily="2" charset="-122"/>
                      </a:endParaRPr>
                    </a:p>
                  </a:txBody>
                  <a:tcPr anchor="ct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r>
              <a:tr h="257175">
                <a:tc>
                  <a:txBody>
                    <a:bodyPr/>
                    <a:lstStyle/>
                    <a:p>
                      <a:pPr marL="0" marR="0" lvl="0" indent="0" algn="l" defTabSz="914400" rtl="0" eaLnBrk="1" fontAlgn="base" latinLnBrk="0" hangingPunct="1">
                        <a:lnSpc>
                          <a:spcPct val="120000"/>
                        </a:lnSpc>
                        <a:spcBef>
                          <a:spcPct val="0"/>
                        </a:spcBef>
                        <a:spcAft>
                          <a:spcPct val="10000"/>
                        </a:spcAft>
                        <a:buClrTx/>
                        <a:buSzTx/>
                        <a:buFontTx/>
                        <a:buNone/>
                        <a:tabLst/>
                      </a:pPr>
                      <a:r>
                        <a:rPr kumimoji="0" lang="en-US" altLang="zh-CN" sz="1600" b="1" i="0" u="none" strike="noStrike" cap="none" normalizeH="0" baseline="0" smtClean="0">
                          <a:ln>
                            <a:noFill/>
                          </a:ln>
                          <a:solidFill>
                            <a:schemeClr val="tx1"/>
                          </a:solidFill>
                          <a:effectLst/>
                          <a:latin typeface="宋体" charset="-122"/>
                          <a:ea typeface="华文中宋" pitchFamily="2" charset="-122"/>
                          <a:cs typeface="Times New Roman" pitchFamily="18" charset="0"/>
                        </a:rPr>
                        <a:t>A</a:t>
                      </a:r>
                      <a:r>
                        <a:rPr kumimoji="0" lang="zh-CN" altLang="en-US" sz="1600" b="1" i="0" u="none" strike="noStrike" cap="none" normalizeH="0" baseline="0" smtClean="0">
                          <a:ln>
                            <a:noFill/>
                          </a:ln>
                          <a:solidFill>
                            <a:schemeClr val="tx1"/>
                          </a:solidFill>
                          <a:effectLst/>
                          <a:latin typeface="宋体" charset="-122"/>
                          <a:ea typeface="华文中宋" pitchFamily="2" charset="-122"/>
                          <a:cs typeface="Times New Roman" pitchFamily="18" charset="0"/>
                        </a:rPr>
                        <a:t>发送对应的光子脉冲</a:t>
                      </a:r>
                      <a:endParaRPr kumimoji="0" lang="zh-CN" altLang="en-US" sz="1600" b="1" i="0" u="none" strike="noStrike" cap="none" normalizeH="0" baseline="0" smtClean="0">
                        <a:ln>
                          <a:noFill/>
                        </a:ln>
                        <a:solidFill>
                          <a:schemeClr val="tx1"/>
                        </a:solidFill>
                        <a:effectLst/>
                        <a:latin typeface="Arial" charset="0"/>
                        <a:ea typeface="华文中宋" pitchFamily="2" charset="-122"/>
                      </a:endParaRPr>
                    </a:p>
                  </a:txBody>
                  <a:tcP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0"/>
                        </a:spcBef>
                        <a:spcAft>
                          <a:spcPct val="10000"/>
                        </a:spcAft>
                        <a:buClrTx/>
                        <a:buSzTx/>
                        <a:buFontTx/>
                        <a:buNone/>
                        <a:tabLst/>
                      </a:pPr>
                      <a:r>
                        <a:rPr kumimoji="0" lang="zh-CN" altLang="en-US" sz="1600" b="1" i="0" u="none" strike="noStrike" cap="none" normalizeH="0" baseline="0" smtClean="0">
                          <a:ln>
                            <a:noFill/>
                          </a:ln>
                          <a:solidFill>
                            <a:schemeClr val="tx1"/>
                          </a:solidFill>
                          <a:effectLst/>
                          <a:latin typeface="Arial" charset="0"/>
                          <a:ea typeface="华文中宋" pitchFamily="2" charset="-122"/>
                          <a:cs typeface="Times New Roman" pitchFamily="18" charset="0"/>
                        </a:rPr>
                        <a:t>－</a:t>
                      </a:r>
                      <a:endParaRPr kumimoji="0" lang="zh-CN" altLang="en-US" sz="1600" b="1" i="0" u="none" strike="noStrike" cap="none" normalizeH="0" baseline="0" smtClean="0">
                        <a:ln>
                          <a:noFill/>
                        </a:ln>
                        <a:solidFill>
                          <a:schemeClr val="tx1"/>
                        </a:solidFill>
                        <a:effectLst/>
                        <a:latin typeface="Arial" charset="0"/>
                        <a:ea typeface="华文中宋" pitchFamily="2" charset="-122"/>
                      </a:endParaRPr>
                    </a:p>
                  </a:txBody>
                  <a:tcPr anchor="ct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20000"/>
                        </a:lnSpc>
                        <a:spcBef>
                          <a:spcPct val="0"/>
                        </a:spcBef>
                        <a:spcAft>
                          <a:spcPct val="10000"/>
                        </a:spcAft>
                        <a:buClrTx/>
                        <a:buSzTx/>
                        <a:buFontTx/>
                        <a:buNone/>
                        <a:tabLst/>
                      </a:pPr>
                      <a:r>
                        <a:rPr kumimoji="0" lang="en-US" altLang="zh-CN" sz="1600" b="1" i="0" u="none" strike="noStrike" cap="none" normalizeH="0" baseline="0" smtClean="0">
                          <a:ln>
                            <a:noFill/>
                          </a:ln>
                          <a:solidFill>
                            <a:schemeClr val="tx1"/>
                          </a:solidFill>
                          <a:effectLst/>
                          <a:latin typeface="Arial" charset="0"/>
                          <a:ea typeface="华文中宋" pitchFamily="2" charset="-122"/>
                          <a:cs typeface="Times New Roman" pitchFamily="18" charset="0"/>
                        </a:rPr>
                        <a:t>\</a:t>
                      </a:r>
                      <a:endParaRPr kumimoji="0" lang="en-US" altLang="zh-CN" sz="1600" b="1" i="0" u="none" strike="noStrike" cap="none" normalizeH="0" baseline="0" smtClean="0">
                        <a:ln>
                          <a:noFill/>
                        </a:ln>
                        <a:solidFill>
                          <a:schemeClr val="tx1"/>
                        </a:solidFill>
                        <a:effectLst/>
                        <a:latin typeface="Arial" charset="0"/>
                        <a:ea typeface="华文中宋" pitchFamily="2" charset="-122"/>
                      </a:endParaRPr>
                    </a:p>
                  </a:txBody>
                  <a:tcPr anchor="ct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0"/>
                        </a:spcBef>
                        <a:spcAft>
                          <a:spcPct val="10000"/>
                        </a:spcAft>
                        <a:buClrTx/>
                        <a:buSzTx/>
                        <a:buFontTx/>
                        <a:buNone/>
                        <a:tabLst/>
                      </a:pPr>
                      <a:r>
                        <a:rPr kumimoji="0" lang="zh-CN" altLang="en-US" sz="1600" b="1" i="0" u="none" strike="noStrike" cap="none" normalizeH="0" baseline="0" smtClean="0">
                          <a:ln>
                            <a:noFill/>
                          </a:ln>
                          <a:solidFill>
                            <a:schemeClr val="tx1"/>
                          </a:solidFill>
                          <a:effectLst/>
                          <a:latin typeface="Arial" charset="0"/>
                          <a:ea typeface="华文中宋" pitchFamily="2" charset="-122"/>
                          <a:cs typeface="Times New Roman" pitchFamily="18" charset="0"/>
                        </a:rPr>
                        <a:t>｜</a:t>
                      </a:r>
                      <a:endParaRPr kumimoji="0" lang="zh-CN" altLang="en-US" sz="1600" b="1" i="0" u="none" strike="noStrike" cap="none" normalizeH="0" baseline="0" smtClean="0">
                        <a:ln>
                          <a:noFill/>
                        </a:ln>
                        <a:solidFill>
                          <a:schemeClr val="tx1"/>
                        </a:solidFill>
                        <a:effectLst/>
                        <a:latin typeface="Arial" charset="0"/>
                        <a:ea typeface="华文中宋" pitchFamily="2" charset="-122"/>
                      </a:endParaRPr>
                    </a:p>
                  </a:txBody>
                  <a:tcPr anchor="ct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20000"/>
                        </a:lnSpc>
                        <a:spcBef>
                          <a:spcPct val="0"/>
                        </a:spcBef>
                        <a:spcAft>
                          <a:spcPct val="10000"/>
                        </a:spcAft>
                        <a:buClrTx/>
                        <a:buSzTx/>
                        <a:buFontTx/>
                        <a:buNone/>
                        <a:tabLst/>
                      </a:pPr>
                      <a:r>
                        <a:rPr kumimoji="0" lang="en-US" altLang="zh-CN" sz="1600" b="1" i="0" u="none" strike="noStrike" cap="none" normalizeH="0" baseline="0" smtClean="0">
                          <a:ln>
                            <a:noFill/>
                          </a:ln>
                          <a:solidFill>
                            <a:schemeClr val="tx1"/>
                          </a:solidFill>
                          <a:effectLst/>
                          <a:latin typeface="Arial" charset="0"/>
                          <a:ea typeface="华文中宋" pitchFamily="2" charset="-122"/>
                          <a:cs typeface="Times New Roman" pitchFamily="18" charset="0"/>
                        </a:rPr>
                        <a:t>∕</a:t>
                      </a:r>
                      <a:endParaRPr kumimoji="0" lang="en-US" altLang="zh-CN" sz="1600" b="1" i="0" u="none" strike="noStrike" cap="none" normalizeH="0" baseline="0" smtClean="0">
                        <a:ln>
                          <a:noFill/>
                        </a:ln>
                        <a:solidFill>
                          <a:schemeClr val="tx1"/>
                        </a:solidFill>
                        <a:effectLst/>
                        <a:latin typeface="Arial" charset="0"/>
                        <a:ea typeface="华文中宋" pitchFamily="2" charset="-122"/>
                      </a:endParaRPr>
                    </a:p>
                  </a:txBody>
                  <a:tcPr anchor="ct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20000"/>
                        </a:lnSpc>
                        <a:spcBef>
                          <a:spcPct val="0"/>
                        </a:spcBef>
                        <a:spcAft>
                          <a:spcPct val="10000"/>
                        </a:spcAft>
                        <a:buClrTx/>
                        <a:buSzTx/>
                        <a:buFontTx/>
                        <a:buNone/>
                        <a:tabLst/>
                      </a:pPr>
                      <a:r>
                        <a:rPr kumimoji="0" lang="en-US" altLang="zh-CN" sz="1600" b="1" i="0" u="none" strike="noStrike" cap="none" normalizeH="0" baseline="0" smtClean="0">
                          <a:ln>
                            <a:noFill/>
                          </a:ln>
                          <a:solidFill>
                            <a:schemeClr val="tx1"/>
                          </a:solidFill>
                          <a:effectLst/>
                          <a:latin typeface="Arial" charset="0"/>
                          <a:ea typeface="华文中宋" pitchFamily="2" charset="-122"/>
                          <a:cs typeface="Times New Roman" pitchFamily="18" charset="0"/>
                        </a:rPr>
                        <a:t>\</a:t>
                      </a:r>
                      <a:endParaRPr kumimoji="0" lang="en-US" altLang="zh-CN" sz="1600" b="1" i="0" u="none" strike="noStrike" cap="none" normalizeH="0" baseline="0" smtClean="0">
                        <a:ln>
                          <a:noFill/>
                        </a:ln>
                        <a:solidFill>
                          <a:schemeClr val="tx1"/>
                        </a:solidFill>
                        <a:effectLst/>
                        <a:latin typeface="Arial" charset="0"/>
                        <a:ea typeface="华文中宋" pitchFamily="2" charset="-122"/>
                      </a:endParaRPr>
                    </a:p>
                  </a:txBody>
                  <a:tcPr anchor="ct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0"/>
                        </a:spcBef>
                        <a:spcAft>
                          <a:spcPct val="10000"/>
                        </a:spcAft>
                        <a:buClrTx/>
                        <a:buSzTx/>
                        <a:buFontTx/>
                        <a:buNone/>
                        <a:tabLst/>
                      </a:pPr>
                      <a:r>
                        <a:rPr kumimoji="0" lang="en-US" altLang="zh-CN" sz="1600" b="1" i="0" u="none" strike="noStrike" cap="none" normalizeH="0" baseline="0" smtClean="0">
                          <a:ln>
                            <a:noFill/>
                          </a:ln>
                          <a:solidFill>
                            <a:schemeClr val="tx1"/>
                          </a:solidFill>
                          <a:effectLst/>
                          <a:latin typeface="Arial" charset="0"/>
                          <a:ea typeface="华文中宋" pitchFamily="2" charset="-122"/>
                          <a:cs typeface="Times New Roman" pitchFamily="18" charset="0"/>
                        </a:rPr>
                        <a:t>∕</a:t>
                      </a:r>
                      <a:endParaRPr kumimoji="0" lang="en-US" altLang="zh-CN" sz="1600" b="1" i="0" u="none" strike="noStrike" cap="none" normalizeH="0" baseline="0" smtClean="0">
                        <a:ln>
                          <a:noFill/>
                        </a:ln>
                        <a:solidFill>
                          <a:schemeClr val="tx1"/>
                        </a:solidFill>
                        <a:effectLst/>
                        <a:latin typeface="Arial" charset="0"/>
                        <a:ea typeface="华文中宋" pitchFamily="2" charset="-122"/>
                      </a:endParaRPr>
                    </a:p>
                  </a:txBody>
                  <a:tcPr anchor="ct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0"/>
                        </a:spcBef>
                        <a:spcAft>
                          <a:spcPct val="10000"/>
                        </a:spcAft>
                        <a:buClrTx/>
                        <a:buSzTx/>
                        <a:buFontTx/>
                        <a:buNone/>
                        <a:tabLst/>
                      </a:pPr>
                      <a:r>
                        <a:rPr kumimoji="0" lang="zh-CN" altLang="en-US" sz="1600" b="1" i="0" u="none" strike="noStrike" cap="none" normalizeH="0" baseline="0" smtClean="0">
                          <a:ln>
                            <a:noFill/>
                          </a:ln>
                          <a:solidFill>
                            <a:schemeClr val="tx1"/>
                          </a:solidFill>
                          <a:effectLst/>
                          <a:latin typeface="Arial" charset="0"/>
                          <a:ea typeface="华文中宋" pitchFamily="2" charset="-122"/>
                          <a:cs typeface="Times New Roman" pitchFamily="18" charset="0"/>
                        </a:rPr>
                        <a:t>｜</a:t>
                      </a:r>
                      <a:endParaRPr kumimoji="0" lang="zh-CN" altLang="en-US" sz="1600" b="1" i="0" u="none" strike="noStrike" cap="none" normalizeH="0" baseline="0" smtClean="0">
                        <a:ln>
                          <a:noFill/>
                        </a:ln>
                        <a:solidFill>
                          <a:schemeClr val="tx1"/>
                        </a:solidFill>
                        <a:effectLst/>
                        <a:latin typeface="Arial" charset="0"/>
                        <a:ea typeface="华文中宋" pitchFamily="2" charset="-122"/>
                      </a:endParaRPr>
                    </a:p>
                  </a:txBody>
                  <a:tcPr anchor="ct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0"/>
                        </a:spcBef>
                        <a:spcAft>
                          <a:spcPct val="10000"/>
                        </a:spcAft>
                        <a:buClrTx/>
                        <a:buSzTx/>
                        <a:buFontTx/>
                        <a:buNone/>
                        <a:tabLst/>
                      </a:pPr>
                      <a:r>
                        <a:rPr kumimoji="0" lang="en-US" altLang="zh-CN" sz="1600" b="1" i="0" u="none" strike="noStrike" cap="none" normalizeH="0" baseline="0" smtClean="0">
                          <a:ln>
                            <a:noFill/>
                          </a:ln>
                          <a:solidFill>
                            <a:schemeClr val="tx1"/>
                          </a:solidFill>
                          <a:effectLst/>
                          <a:latin typeface="Arial" charset="0"/>
                          <a:ea typeface="华文中宋" pitchFamily="2" charset="-122"/>
                          <a:cs typeface="Times New Roman" pitchFamily="18" charset="0"/>
                        </a:rPr>
                        <a:t>\</a:t>
                      </a:r>
                      <a:endParaRPr kumimoji="0" lang="en-US" altLang="zh-CN" sz="1600" b="1" i="0" u="none" strike="noStrike" cap="none" normalizeH="0" baseline="0" smtClean="0">
                        <a:ln>
                          <a:noFill/>
                        </a:ln>
                        <a:solidFill>
                          <a:schemeClr val="tx1"/>
                        </a:solidFill>
                        <a:effectLst/>
                        <a:latin typeface="Arial" charset="0"/>
                        <a:ea typeface="华文中宋" pitchFamily="2" charset="-122"/>
                      </a:endParaRPr>
                    </a:p>
                  </a:txBody>
                  <a:tcPr anchor="ct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20000"/>
                        </a:lnSpc>
                        <a:spcBef>
                          <a:spcPct val="0"/>
                        </a:spcBef>
                        <a:spcAft>
                          <a:spcPct val="10000"/>
                        </a:spcAft>
                        <a:buClrTx/>
                        <a:buSzTx/>
                        <a:buFontTx/>
                        <a:buNone/>
                        <a:tabLst/>
                      </a:pPr>
                      <a:r>
                        <a:rPr kumimoji="0" lang="zh-CN" altLang="en-US" sz="1600" b="1" i="0" u="none" strike="noStrike" cap="none" normalizeH="0" baseline="0" smtClean="0">
                          <a:ln>
                            <a:noFill/>
                          </a:ln>
                          <a:solidFill>
                            <a:schemeClr val="tx1"/>
                          </a:solidFill>
                          <a:effectLst/>
                          <a:latin typeface="Arial" charset="0"/>
                          <a:ea typeface="华文中宋" pitchFamily="2" charset="-122"/>
                          <a:cs typeface="Times New Roman" pitchFamily="18" charset="0"/>
                        </a:rPr>
                        <a:t>｜</a:t>
                      </a:r>
                      <a:endParaRPr kumimoji="0" lang="zh-CN" altLang="en-US" sz="1600" b="1" i="0" u="none" strike="noStrike" cap="none" normalizeH="0" baseline="0" smtClean="0">
                        <a:ln>
                          <a:noFill/>
                        </a:ln>
                        <a:solidFill>
                          <a:schemeClr val="tx1"/>
                        </a:solidFill>
                        <a:effectLst/>
                        <a:latin typeface="Arial" charset="0"/>
                        <a:ea typeface="华文中宋" pitchFamily="2" charset="-122"/>
                      </a:endParaRPr>
                    </a:p>
                  </a:txBody>
                  <a:tcPr anchor="ct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r>
              <a:tr h="257175">
                <a:tc>
                  <a:txBody>
                    <a:bodyPr/>
                    <a:lstStyle/>
                    <a:p>
                      <a:pPr marL="0" marR="0" lvl="0" indent="0" algn="l" defTabSz="914400" rtl="0" eaLnBrk="1" fontAlgn="base" latinLnBrk="0" hangingPunct="1">
                        <a:lnSpc>
                          <a:spcPct val="120000"/>
                        </a:lnSpc>
                        <a:spcBef>
                          <a:spcPct val="0"/>
                        </a:spcBef>
                        <a:spcAft>
                          <a:spcPct val="10000"/>
                        </a:spcAft>
                        <a:buClrTx/>
                        <a:buSzTx/>
                        <a:buFontTx/>
                        <a:buNone/>
                        <a:tabLst/>
                      </a:pPr>
                      <a:r>
                        <a:rPr kumimoji="0" lang="en-US" altLang="zh-CN" sz="1600" b="1" i="0" u="none" strike="noStrike" cap="none" normalizeH="0" baseline="0" smtClean="0">
                          <a:ln>
                            <a:noFill/>
                          </a:ln>
                          <a:solidFill>
                            <a:schemeClr val="tx1"/>
                          </a:solidFill>
                          <a:effectLst/>
                          <a:latin typeface="宋体" charset="-122"/>
                          <a:ea typeface="华文中宋" pitchFamily="2" charset="-122"/>
                          <a:cs typeface="Times New Roman" pitchFamily="18" charset="0"/>
                        </a:rPr>
                        <a:t>B</a:t>
                      </a:r>
                      <a:r>
                        <a:rPr kumimoji="0" lang="zh-CN" altLang="en-US" sz="1600" b="1" i="0" u="none" strike="noStrike" cap="none" normalizeH="0" baseline="0" smtClean="0">
                          <a:ln>
                            <a:noFill/>
                          </a:ln>
                          <a:solidFill>
                            <a:schemeClr val="tx1"/>
                          </a:solidFill>
                          <a:effectLst/>
                          <a:latin typeface="宋体" charset="-122"/>
                          <a:ea typeface="华文中宋" pitchFamily="2" charset="-122"/>
                          <a:cs typeface="Times New Roman" pitchFamily="18" charset="0"/>
                        </a:rPr>
                        <a:t>随机地设置滤光器</a:t>
                      </a:r>
                      <a:endParaRPr kumimoji="0" lang="zh-CN" altLang="en-US" sz="1600" b="1" i="0" u="none" strike="noStrike" cap="none" normalizeH="0" baseline="0" smtClean="0">
                        <a:ln>
                          <a:noFill/>
                        </a:ln>
                        <a:solidFill>
                          <a:schemeClr val="tx1"/>
                        </a:solidFill>
                        <a:effectLst/>
                        <a:latin typeface="Arial" charset="0"/>
                        <a:ea typeface="华文中宋" pitchFamily="2" charset="-122"/>
                      </a:endParaRPr>
                    </a:p>
                  </a:txBody>
                  <a:tcP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0"/>
                        </a:spcBef>
                        <a:spcAft>
                          <a:spcPct val="10000"/>
                        </a:spcAft>
                        <a:buClrTx/>
                        <a:buSzTx/>
                        <a:buFontTx/>
                        <a:buNone/>
                        <a:tabLst/>
                      </a:pPr>
                      <a:r>
                        <a:rPr kumimoji="0" lang="zh-CN" altLang="en-US" sz="1600" b="1" i="0" u="none" strike="noStrike" cap="none" normalizeH="0" baseline="0" smtClean="0">
                          <a:ln>
                            <a:noFill/>
                          </a:ln>
                          <a:solidFill>
                            <a:schemeClr val="tx1"/>
                          </a:solidFill>
                          <a:effectLst/>
                          <a:latin typeface="Arial" charset="0"/>
                          <a:ea typeface="华文中宋" pitchFamily="2" charset="-122"/>
                          <a:cs typeface="Times New Roman" pitchFamily="18" charset="0"/>
                        </a:rPr>
                        <a:t>＋</a:t>
                      </a:r>
                      <a:endParaRPr kumimoji="0" lang="zh-CN" altLang="en-US" sz="1600" b="1" i="0" u="none" strike="noStrike" cap="none" normalizeH="0" baseline="0" smtClean="0">
                        <a:ln>
                          <a:noFill/>
                        </a:ln>
                        <a:solidFill>
                          <a:schemeClr val="tx1"/>
                        </a:solidFill>
                        <a:effectLst/>
                        <a:latin typeface="Arial" charset="0"/>
                        <a:ea typeface="华文中宋" pitchFamily="2" charset="-122"/>
                      </a:endParaRPr>
                    </a:p>
                  </a:txBody>
                  <a:tcPr anchor="ct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20000"/>
                        </a:lnSpc>
                        <a:spcBef>
                          <a:spcPct val="0"/>
                        </a:spcBef>
                        <a:spcAft>
                          <a:spcPct val="10000"/>
                        </a:spcAft>
                        <a:buClrTx/>
                        <a:buSzTx/>
                        <a:buFontTx/>
                        <a:buNone/>
                        <a:tabLst/>
                      </a:pPr>
                      <a:r>
                        <a:rPr kumimoji="0" lang="zh-CN" altLang="en-US" sz="1600" b="1" i="0" u="none" strike="noStrike" cap="none" normalizeH="0" baseline="0" smtClean="0">
                          <a:ln>
                            <a:noFill/>
                          </a:ln>
                          <a:solidFill>
                            <a:schemeClr val="tx1"/>
                          </a:solidFill>
                          <a:effectLst/>
                          <a:latin typeface="Arial" charset="0"/>
                          <a:ea typeface="华文中宋" pitchFamily="2" charset="-122"/>
                          <a:cs typeface="Times New Roman" pitchFamily="18" charset="0"/>
                        </a:rPr>
                        <a:t>＋</a:t>
                      </a:r>
                      <a:endParaRPr kumimoji="0" lang="zh-CN" altLang="en-US" sz="1600" b="1" i="0" u="none" strike="noStrike" cap="none" normalizeH="0" baseline="0" smtClean="0">
                        <a:ln>
                          <a:noFill/>
                        </a:ln>
                        <a:solidFill>
                          <a:schemeClr val="tx1"/>
                        </a:solidFill>
                        <a:effectLst/>
                        <a:latin typeface="Arial" charset="0"/>
                        <a:ea typeface="华文中宋" pitchFamily="2" charset="-122"/>
                      </a:endParaRPr>
                    </a:p>
                  </a:txBody>
                  <a:tcPr anchor="ct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0"/>
                        </a:spcBef>
                        <a:spcAft>
                          <a:spcPct val="10000"/>
                        </a:spcAft>
                        <a:buClrTx/>
                        <a:buSzTx/>
                        <a:buFontTx/>
                        <a:buNone/>
                        <a:tabLst/>
                      </a:pPr>
                      <a:r>
                        <a:rPr kumimoji="0" lang="zh-CN" altLang="en-US" sz="1600" b="1" i="0" u="none" strike="noStrike" cap="none" normalizeH="0" baseline="0" smtClean="0">
                          <a:ln>
                            <a:noFill/>
                          </a:ln>
                          <a:solidFill>
                            <a:schemeClr val="tx1"/>
                          </a:solidFill>
                          <a:effectLst/>
                          <a:latin typeface="Arial" charset="0"/>
                          <a:ea typeface="华文中宋" pitchFamily="2" charset="-122"/>
                          <a:cs typeface="Times New Roman" pitchFamily="18" charset="0"/>
                        </a:rPr>
                        <a:t>＋</a:t>
                      </a:r>
                      <a:endParaRPr kumimoji="0" lang="zh-CN" altLang="en-US" sz="1600" b="1" i="0" u="none" strike="noStrike" cap="none" normalizeH="0" baseline="0" smtClean="0">
                        <a:ln>
                          <a:noFill/>
                        </a:ln>
                        <a:solidFill>
                          <a:schemeClr val="tx1"/>
                        </a:solidFill>
                        <a:effectLst/>
                        <a:latin typeface="Arial" charset="0"/>
                        <a:ea typeface="华文中宋" pitchFamily="2" charset="-122"/>
                      </a:endParaRPr>
                    </a:p>
                  </a:txBody>
                  <a:tcPr anchor="ct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20000"/>
                        </a:lnSpc>
                        <a:spcBef>
                          <a:spcPct val="0"/>
                        </a:spcBef>
                        <a:spcAft>
                          <a:spcPct val="10000"/>
                        </a:spcAft>
                        <a:buClrTx/>
                        <a:buSzTx/>
                        <a:buFontTx/>
                        <a:buNone/>
                        <a:tabLst/>
                      </a:pPr>
                      <a:r>
                        <a:rPr kumimoji="0" lang="en-US" altLang="zh-CN" sz="1600" b="1" i="0" u="none" strike="noStrike" cap="none" normalizeH="0" baseline="0" smtClean="0">
                          <a:ln>
                            <a:noFill/>
                          </a:ln>
                          <a:solidFill>
                            <a:schemeClr val="tx1"/>
                          </a:solidFill>
                          <a:effectLst/>
                          <a:latin typeface="宋体" charset="-122"/>
                          <a:ea typeface="华文中宋" pitchFamily="2" charset="-122"/>
                          <a:cs typeface="Times New Roman" pitchFamily="18" charset="0"/>
                        </a:rPr>
                        <a:t>×</a:t>
                      </a:r>
                      <a:endParaRPr kumimoji="0" lang="en-US" altLang="zh-CN" sz="1600" b="1" i="0" u="none" strike="noStrike" cap="none" normalizeH="0" baseline="0" smtClean="0">
                        <a:ln>
                          <a:noFill/>
                        </a:ln>
                        <a:solidFill>
                          <a:schemeClr val="tx1"/>
                        </a:solidFill>
                        <a:effectLst/>
                        <a:latin typeface="Arial" charset="0"/>
                        <a:ea typeface="华文中宋" pitchFamily="2" charset="-122"/>
                      </a:endParaRPr>
                    </a:p>
                  </a:txBody>
                  <a:tcPr anchor="ct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20000"/>
                        </a:lnSpc>
                        <a:spcBef>
                          <a:spcPct val="0"/>
                        </a:spcBef>
                        <a:spcAft>
                          <a:spcPct val="10000"/>
                        </a:spcAft>
                        <a:buClrTx/>
                        <a:buSzTx/>
                        <a:buFontTx/>
                        <a:buNone/>
                        <a:tabLst/>
                      </a:pPr>
                      <a:r>
                        <a:rPr kumimoji="0" lang="zh-CN" altLang="en-US" sz="1600" b="1" i="0" u="none" strike="noStrike" cap="none" normalizeH="0" baseline="0" smtClean="0">
                          <a:ln>
                            <a:noFill/>
                          </a:ln>
                          <a:solidFill>
                            <a:schemeClr val="tx1"/>
                          </a:solidFill>
                          <a:effectLst/>
                          <a:latin typeface="Arial" charset="0"/>
                          <a:ea typeface="华文中宋" pitchFamily="2" charset="-122"/>
                          <a:cs typeface="Times New Roman" pitchFamily="18" charset="0"/>
                        </a:rPr>
                        <a:t>＋</a:t>
                      </a:r>
                      <a:endParaRPr kumimoji="0" lang="zh-CN" altLang="en-US" sz="1600" b="1" i="0" u="none" strike="noStrike" cap="none" normalizeH="0" baseline="0" smtClean="0">
                        <a:ln>
                          <a:noFill/>
                        </a:ln>
                        <a:solidFill>
                          <a:schemeClr val="tx1"/>
                        </a:solidFill>
                        <a:effectLst/>
                        <a:latin typeface="Arial" charset="0"/>
                        <a:ea typeface="华文中宋" pitchFamily="2" charset="-122"/>
                      </a:endParaRPr>
                    </a:p>
                  </a:txBody>
                  <a:tcPr anchor="ct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0"/>
                        </a:spcBef>
                        <a:spcAft>
                          <a:spcPct val="10000"/>
                        </a:spcAft>
                        <a:buClrTx/>
                        <a:buSzTx/>
                        <a:buFontTx/>
                        <a:buNone/>
                        <a:tabLst/>
                      </a:pPr>
                      <a:r>
                        <a:rPr kumimoji="0" lang="zh-CN" altLang="en-US" sz="1600" b="1" i="0" u="none" strike="noStrike" cap="none" normalizeH="0" baseline="0" smtClean="0">
                          <a:ln>
                            <a:noFill/>
                          </a:ln>
                          <a:solidFill>
                            <a:schemeClr val="tx1"/>
                          </a:solidFill>
                          <a:effectLst/>
                          <a:latin typeface="Arial" charset="0"/>
                          <a:ea typeface="华文中宋" pitchFamily="2" charset="-122"/>
                          <a:cs typeface="Times New Roman" pitchFamily="18" charset="0"/>
                        </a:rPr>
                        <a:t>＋</a:t>
                      </a:r>
                      <a:endParaRPr kumimoji="0" lang="zh-CN" altLang="en-US" sz="1600" b="1" i="0" u="none" strike="noStrike" cap="none" normalizeH="0" baseline="0" smtClean="0">
                        <a:ln>
                          <a:noFill/>
                        </a:ln>
                        <a:solidFill>
                          <a:schemeClr val="tx1"/>
                        </a:solidFill>
                        <a:effectLst/>
                        <a:latin typeface="Arial" charset="0"/>
                        <a:ea typeface="华文中宋" pitchFamily="2" charset="-122"/>
                      </a:endParaRPr>
                    </a:p>
                  </a:txBody>
                  <a:tcPr anchor="ct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0"/>
                        </a:spcBef>
                        <a:spcAft>
                          <a:spcPct val="10000"/>
                        </a:spcAft>
                        <a:buClrTx/>
                        <a:buSzTx/>
                        <a:buFontTx/>
                        <a:buNone/>
                        <a:tabLst/>
                      </a:pPr>
                      <a:r>
                        <a:rPr kumimoji="0" lang="en-US" altLang="zh-CN" sz="1600" b="1" i="0" u="none" strike="noStrike" cap="none" normalizeH="0" baseline="0" smtClean="0">
                          <a:ln>
                            <a:noFill/>
                          </a:ln>
                          <a:solidFill>
                            <a:schemeClr val="tx1"/>
                          </a:solidFill>
                          <a:effectLst/>
                          <a:latin typeface="宋体" charset="-122"/>
                          <a:ea typeface="华文中宋" pitchFamily="2" charset="-122"/>
                          <a:cs typeface="Times New Roman" pitchFamily="18" charset="0"/>
                        </a:rPr>
                        <a:t>×</a:t>
                      </a:r>
                      <a:endParaRPr kumimoji="0" lang="en-US" altLang="zh-CN" sz="1600" b="1" i="0" u="none" strike="noStrike" cap="none" normalizeH="0" baseline="0" smtClean="0">
                        <a:ln>
                          <a:noFill/>
                        </a:ln>
                        <a:solidFill>
                          <a:schemeClr val="tx1"/>
                        </a:solidFill>
                        <a:effectLst/>
                        <a:latin typeface="Arial" charset="0"/>
                        <a:ea typeface="华文中宋" pitchFamily="2" charset="-122"/>
                      </a:endParaRPr>
                    </a:p>
                  </a:txBody>
                  <a:tcPr anchor="ct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0"/>
                        </a:spcBef>
                        <a:spcAft>
                          <a:spcPct val="10000"/>
                        </a:spcAft>
                        <a:buClrTx/>
                        <a:buSzTx/>
                        <a:buFontTx/>
                        <a:buNone/>
                        <a:tabLst/>
                      </a:pPr>
                      <a:r>
                        <a:rPr kumimoji="0" lang="en-US" altLang="zh-CN" sz="1600" b="1" i="0" u="none" strike="noStrike" cap="none" normalizeH="0" baseline="0" smtClean="0">
                          <a:ln>
                            <a:noFill/>
                          </a:ln>
                          <a:solidFill>
                            <a:schemeClr val="tx1"/>
                          </a:solidFill>
                          <a:effectLst/>
                          <a:latin typeface="宋体" charset="-122"/>
                          <a:ea typeface="华文中宋" pitchFamily="2" charset="-122"/>
                          <a:cs typeface="Times New Roman" pitchFamily="18" charset="0"/>
                        </a:rPr>
                        <a:t>×</a:t>
                      </a:r>
                      <a:endParaRPr kumimoji="0" lang="en-US" altLang="zh-CN" sz="1600" b="1" i="0" u="none" strike="noStrike" cap="none" normalizeH="0" baseline="0" smtClean="0">
                        <a:ln>
                          <a:noFill/>
                        </a:ln>
                        <a:solidFill>
                          <a:schemeClr val="tx1"/>
                        </a:solidFill>
                        <a:effectLst/>
                        <a:latin typeface="Arial" charset="0"/>
                        <a:ea typeface="华文中宋" pitchFamily="2" charset="-122"/>
                      </a:endParaRPr>
                    </a:p>
                  </a:txBody>
                  <a:tcPr anchor="ct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20000"/>
                        </a:lnSpc>
                        <a:spcBef>
                          <a:spcPct val="0"/>
                        </a:spcBef>
                        <a:spcAft>
                          <a:spcPct val="10000"/>
                        </a:spcAft>
                        <a:buClrTx/>
                        <a:buSzTx/>
                        <a:buFontTx/>
                        <a:buNone/>
                        <a:tabLst/>
                      </a:pPr>
                      <a:r>
                        <a:rPr kumimoji="0" lang="en-US" altLang="zh-CN" sz="1600" b="1" i="0" u="none" strike="noStrike" cap="none" normalizeH="0" baseline="0" smtClean="0">
                          <a:ln>
                            <a:noFill/>
                          </a:ln>
                          <a:solidFill>
                            <a:schemeClr val="tx1"/>
                          </a:solidFill>
                          <a:effectLst/>
                          <a:latin typeface="宋体" charset="-122"/>
                          <a:ea typeface="华文中宋" pitchFamily="2" charset="-122"/>
                          <a:cs typeface="Times New Roman" pitchFamily="18" charset="0"/>
                        </a:rPr>
                        <a:t>×</a:t>
                      </a:r>
                      <a:endParaRPr kumimoji="0" lang="en-US" altLang="zh-CN" sz="1600" b="1" i="0" u="none" strike="noStrike" cap="none" normalizeH="0" baseline="0" smtClean="0">
                        <a:ln>
                          <a:noFill/>
                        </a:ln>
                        <a:solidFill>
                          <a:schemeClr val="tx1"/>
                        </a:solidFill>
                        <a:effectLst/>
                        <a:latin typeface="Arial" charset="0"/>
                        <a:ea typeface="华文中宋" pitchFamily="2" charset="-122"/>
                      </a:endParaRPr>
                    </a:p>
                  </a:txBody>
                  <a:tcPr anchor="ct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r>
              <a:tr h="258763">
                <a:tc>
                  <a:txBody>
                    <a:bodyPr/>
                    <a:lstStyle/>
                    <a:p>
                      <a:pPr marL="0" marR="0" lvl="0" indent="0" algn="l" defTabSz="914400" rtl="0" eaLnBrk="1" fontAlgn="base" latinLnBrk="0" hangingPunct="1">
                        <a:lnSpc>
                          <a:spcPct val="120000"/>
                        </a:lnSpc>
                        <a:spcBef>
                          <a:spcPct val="0"/>
                        </a:spcBef>
                        <a:spcAft>
                          <a:spcPct val="10000"/>
                        </a:spcAft>
                        <a:buClrTx/>
                        <a:buSzTx/>
                        <a:buFontTx/>
                        <a:buNone/>
                        <a:tabLst/>
                      </a:pPr>
                      <a:r>
                        <a:rPr kumimoji="0" lang="en-US" altLang="zh-CN" sz="1600" b="1" i="0" u="none" strike="noStrike" cap="none" normalizeH="0" baseline="0" smtClean="0">
                          <a:ln>
                            <a:noFill/>
                          </a:ln>
                          <a:solidFill>
                            <a:schemeClr val="tx1"/>
                          </a:solidFill>
                          <a:effectLst/>
                          <a:latin typeface="宋体" charset="-122"/>
                          <a:ea typeface="华文中宋" pitchFamily="2" charset="-122"/>
                          <a:cs typeface="Times New Roman" pitchFamily="18" charset="0"/>
                        </a:rPr>
                        <a:t>B</a:t>
                      </a:r>
                      <a:r>
                        <a:rPr kumimoji="0" lang="zh-CN" altLang="en-US" sz="1600" b="1" i="0" u="none" strike="noStrike" cap="none" normalizeH="0" baseline="0" smtClean="0">
                          <a:ln>
                            <a:noFill/>
                          </a:ln>
                          <a:solidFill>
                            <a:schemeClr val="tx1"/>
                          </a:solidFill>
                          <a:effectLst/>
                          <a:latin typeface="宋体" charset="-122"/>
                          <a:ea typeface="华文中宋" pitchFamily="2" charset="-122"/>
                          <a:cs typeface="Times New Roman" pitchFamily="18" charset="0"/>
                        </a:rPr>
                        <a:t>读取光子脉冲</a:t>
                      </a:r>
                      <a:endParaRPr kumimoji="0" lang="zh-CN" altLang="en-US" sz="1600" b="1" i="0" u="none" strike="noStrike" cap="none" normalizeH="0" baseline="0" smtClean="0">
                        <a:ln>
                          <a:noFill/>
                        </a:ln>
                        <a:solidFill>
                          <a:schemeClr val="tx1"/>
                        </a:solidFill>
                        <a:effectLst/>
                        <a:latin typeface="Arial" charset="0"/>
                        <a:ea typeface="华文中宋" pitchFamily="2" charset="-122"/>
                      </a:endParaRPr>
                    </a:p>
                  </a:txBody>
                  <a:tcP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0"/>
                        </a:spcBef>
                        <a:spcAft>
                          <a:spcPct val="10000"/>
                        </a:spcAft>
                        <a:buClrTx/>
                        <a:buSzTx/>
                        <a:buFontTx/>
                        <a:buNone/>
                        <a:tabLst/>
                      </a:pPr>
                      <a:r>
                        <a:rPr kumimoji="0" lang="zh-CN" altLang="en-US" sz="1600" b="1" i="0" u="none" strike="noStrike" cap="none" normalizeH="0" baseline="0" smtClean="0">
                          <a:ln>
                            <a:noFill/>
                          </a:ln>
                          <a:solidFill>
                            <a:schemeClr val="tx1"/>
                          </a:solidFill>
                          <a:effectLst/>
                          <a:latin typeface="Arial" charset="0"/>
                          <a:ea typeface="华文中宋" pitchFamily="2" charset="-122"/>
                          <a:cs typeface="Times New Roman" pitchFamily="18" charset="0"/>
                        </a:rPr>
                        <a:t>－</a:t>
                      </a:r>
                      <a:endParaRPr kumimoji="0" lang="zh-CN" altLang="en-US" sz="1600" b="1" i="0" u="none" strike="noStrike" cap="none" normalizeH="0" baseline="0" smtClean="0">
                        <a:ln>
                          <a:noFill/>
                        </a:ln>
                        <a:solidFill>
                          <a:schemeClr val="tx1"/>
                        </a:solidFill>
                        <a:effectLst/>
                        <a:latin typeface="Arial" charset="0"/>
                        <a:ea typeface="华文中宋" pitchFamily="2" charset="-122"/>
                      </a:endParaRPr>
                    </a:p>
                  </a:txBody>
                  <a:tcPr anchor="ct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20000"/>
                        </a:lnSpc>
                        <a:spcBef>
                          <a:spcPct val="0"/>
                        </a:spcBef>
                        <a:spcAft>
                          <a:spcPct val="10000"/>
                        </a:spcAft>
                        <a:buClrTx/>
                        <a:buSzTx/>
                        <a:buFontTx/>
                        <a:buNone/>
                        <a:tabLst/>
                      </a:pPr>
                      <a:r>
                        <a:rPr kumimoji="0" lang="zh-CN" altLang="en-US" sz="1600" b="1" i="0" u="none" strike="noStrike" cap="none" normalizeH="0" baseline="0" smtClean="0">
                          <a:ln>
                            <a:noFill/>
                          </a:ln>
                          <a:solidFill>
                            <a:schemeClr val="tx1"/>
                          </a:solidFill>
                          <a:effectLst/>
                          <a:latin typeface="Arial" charset="0"/>
                          <a:ea typeface="华文中宋" pitchFamily="2" charset="-122"/>
                          <a:cs typeface="Times New Roman" pitchFamily="18" charset="0"/>
                        </a:rPr>
                        <a:t>－</a:t>
                      </a:r>
                      <a:endParaRPr kumimoji="0" lang="zh-CN" altLang="en-US" sz="1600" b="1" i="0" u="none" strike="noStrike" cap="none" normalizeH="0" baseline="0" smtClean="0">
                        <a:ln>
                          <a:noFill/>
                        </a:ln>
                        <a:solidFill>
                          <a:schemeClr val="tx1"/>
                        </a:solidFill>
                        <a:effectLst/>
                        <a:latin typeface="Arial" charset="0"/>
                        <a:ea typeface="华文中宋" pitchFamily="2" charset="-122"/>
                      </a:endParaRPr>
                    </a:p>
                  </a:txBody>
                  <a:tcPr anchor="ct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0"/>
                        </a:spcBef>
                        <a:spcAft>
                          <a:spcPct val="10000"/>
                        </a:spcAft>
                        <a:buClrTx/>
                        <a:buSzTx/>
                        <a:buFontTx/>
                        <a:buNone/>
                        <a:tabLst/>
                      </a:pPr>
                      <a:r>
                        <a:rPr kumimoji="0" lang="zh-CN" altLang="en-US" sz="1600" b="1" i="0" u="none" strike="noStrike" cap="none" normalizeH="0" baseline="0" smtClean="0">
                          <a:ln>
                            <a:noFill/>
                          </a:ln>
                          <a:solidFill>
                            <a:schemeClr val="tx1"/>
                          </a:solidFill>
                          <a:effectLst/>
                          <a:latin typeface="Arial" charset="0"/>
                          <a:ea typeface="华文中宋" pitchFamily="2" charset="-122"/>
                          <a:cs typeface="Times New Roman" pitchFamily="18" charset="0"/>
                        </a:rPr>
                        <a:t>｜</a:t>
                      </a:r>
                      <a:endParaRPr kumimoji="0" lang="zh-CN" altLang="en-US" sz="1600" b="1" i="0" u="none" strike="noStrike" cap="none" normalizeH="0" baseline="0" smtClean="0">
                        <a:ln>
                          <a:noFill/>
                        </a:ln>
                        <a:solidFill>
                          <a:schemeClr val="tx1"/>
                        </a:solidFill>
                        <a:effectLst/>
                        <a:latin typeface="Arial" charset="0"/>
                        <a:ea typeface="华文中宋" pitchFamily="2" charset="-122"/>
                      </a:endParaRPr>
                    </a:p>
                  </a:txBody>
                  <a:tcPr anchor="ct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20000"/>
                        </a:lnSpc>
                        <a:spcBef>
                          <a:spcPct val="0"/>
                        </a:spcBef>
                        <a:spcAft>
                          <a:spcPct val="10000"/>
                        </a:spcAft>
                        <a:buClrTx/>
                        <a:buSzTx/>
                        <a:buFontTx/>
                        <a:buNone/>
                        <a:tabLst/>
                      </a:pPr>
                      <a:r>
                        <a:rPr kumimoji="0" lang="en-US" altLang="zh-CN" sz="1600" b="1" i="0" u="none" strike="noStrike" cap="none" normalizeH="0" baseline="0" smtClean="0">
                          <a:ln>
                            <a:noFill/>
                          </a:ln>
                          <a:solidFill>
                            <a:schemeClr val="tx1"/>
                          </a:solidFill>
                          <a:effectLst/>
                          <a:latin typeface="Arial" charset="0"/>
                          <a:ea typeface="华文中宋" pitchFamily="2" charset="-122"/>
                          <a:cs typeface="Times New Roman" pitchFamily="18" charset="0"/>
                        </a:rPr>
                        <a:t>∕</a:t>
                      </a:r>
                      <a:endParaRPr kumimoji="0" lang="en-US" altLang="zh-CN" sz="1600" b="1" i="0" u="none" strike="noStrike" cap="none" normalizeH="0" baseline="0" smtClean="0">
                        <a:ln>
                          <a:noFill/>
                        </a:ln>
                        <a:solidFill>
                          <a:schemeClr val="tx1"/>
                        </a:solidFill>
                        <a:effectLst/>
                        <a:latin typeface="Arial" charset="0"/>
                        <a:ea typeface="华文中宋" pitchFamily="2" charset="-122"/>
                      </a:endParaRPr>
                    </a:p>
                  </a:txBody>
                  <a:tcPr anchor="ct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20000"/>
                        </a:lnSpc>
                        <a:spcBef>
                          <a:spcPct val="0"/>
                        </a:spcBef>
                        <a:spcAft>
                          <a:spcPct val="10000"/>
                        </a:spcAft>
                        <a:buClrTx/>
                        <a:buSzTx/>
                        <a:buFontTx/>
                        <a:buNone/>
                        <a:tabLst/>
                      </a:pPr>
                      <a:r>
                        <a:rPr kumimoji="0" lang="zh-CN" altLang="en-US" sz="1600" b="1" i="0" u="none" strike="noStrike" cap="none" normalizeH="0" baseline="0" smtClean="0">
                          <a:ln>
                            <a:noFill/>
                          </a:ln>
                          <a:solidFill>
                            <a:schemeClr val="tx1"/>
                          </a:solidFill>
                          <a:effectLst/>
                          <a:latin typeface="Arial" charset="0"/>
                          <a:ea typeface="华文中宋" pitchFamily="2" charset="-122"/>
                          <a:cs typeface="Times New Roman" pitchFamily="18" charset="0"/>
                        </a:rPr>
                        <a:t>－</a:t>
                      </a:r>
                      <a:endParaRPr kumimoji="0" lang="zh-CN" altLang="en-US" sz="1600" b="1" i="0" u="none" strike="noStrike" cap="none" normalizeH="0" baseline="0" smtClean="0">
                        <a:ln>
                          <a:noFill/>
                        </a:ln>
                        <a:solidFill>
                          <a:schemeClr val="tx1"/>
                        </a:solidFill>
                        <a:effectLst/>
                        <a:latin typeface="Arial" charset="0"/>
                        <a:ea typeface="华文中宋" pitchFamily="2" charset="-122"/>
                      </a:endParaRPr>
                    </a:p>
                  </a:txBody>
                  <a:tcPr anchor="ct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0"/>
                        </a:spcBef>
                        <a:spcAft>
                          <a:spcPct val="10000"/>
                        </a:spcAft>
                        <a:buClrTx/>
                        <a:buSzTx/>
                        <a:buFontTx/>
                        <a:buNone/>
                        <a:tabLst/>
                      </a:pPr>
                      <a:r>
                        <a:rPr kumimoji="0" lang="zh-CN" altLang="en-US" sz="1600" b="1" i="0" u="none" strike="noStrike" cap="none" normalizeH="0" baseline="0" smtClean="0">
                          <a:ln>
                            <a:noFill/>
                          </a:ln>
                          <a:solidFill>
                            <a:schemeClr val="tx1"/>
                          </a:solidFill>
                          <a:effectLst/>
                          <a:latin typeface="Arial" charset="0"/>
                          <a:ea typeface="华文中宋" pitchFamily="2" charset="-122"/>
                          <a:cs typeface="Times New Roman" pitchFamily="18" charset="0"/>
                        </a:rPr>
                        <a:t>｜</a:t>
                      </a:r>
                      <a:endParaRPr kumimoji="0" lang="zh-CN" altLang="en-US" sz="1600" b="1" i="0" u="none" strike="noStrike" cap="none" normalizeH="0" baseline="0" smtClean="0">
                        <a:ln>
                          <a:noFill/>
                        </a:ln>
                        <a:solidFill>
                          <a:schemeClr val="tx1"/>
                        </a:solidFill>
                        <a:effectLst/>
                        <a:latin typeface="Arial" charset="0"/>
                        <a:ea typeface="华文中宋" pitchFamily="2" charset="-122"/>
                      </a:endParaRPr>
                    </a:p>
                  </a:txBody>
                  <a:tcPr anchor="ct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0"/>
                        </a:spcBef>
                        <a:spcAft>
                          <a:spcPct val="10000"/>
                        </a:spcAft>
                        <a:buClrTx/>
                        <a:buSzTx/>
                        <a:buFontTx/>
                        <a:buNone/>
                        <a:tabLst/>
                      </a:pPr>
                      <a:r>
                        <a:rPr kumimoji="0" lang="en-US" altLang="zh-CN" sz="1600" b="1" i="0" u="none" strike="noStrike" cap="none" normalizeH="0" baseline="0" smtClean="0">
                          <a:ln>
                            <a:noFill/>
                          </a:ln>
                          <a:solidFill>
                            <a:schemeClr val="tx1"/>
                          </a:solidFill>
                          <a:effectLst/>
                          <a:latin typeface="Arial" charset="0"/>
                          <a:ea typeface="华文中宋" pitchFamily="2" charset="-122"/>
                          <a:cs typeface="Times New Roman" pitchFamily="18" charset="0"/>
                        </a:rPr>
                        <a:t>\</a:t>
                      </a:r>
                      <a:endParaRPr kumimoji="0" lang="en-US" altLang="zh-CN" sz="1600" b="1" i="0" u="none" strike="noStrike" cap="none" normalizeH="0" baseline="0" smtClean="0">
                        <a:ln>
                          <a:noFill/>
                        </a:ln>
                        <a:solidFill>
                          <a:schemeClr val="tx1"/>
                        </a:solidFill>
                        <a:effectLst/>
                        <a:latin typeface="Arial" charset="0"/>
                        <a:ea typeface="华文中宋" pitchFamily="2" charset="-122"/>
                      </a:endParaRPr>
                    </a:p>
                  </a:txBody>
                  <a:tcPr anchor="ct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0"/>
                        </a:spcBef>
                        <a:spcAft>
                          <a:spcPct val="10000"/>
                        </a:spcAft>
                        <a:buClrTx/>
                        <a:buSzTx/>
                        <a:buFontTx/>
                        <a:buNone/>
                        <a:tabLst/>
                      </a:pPr>
                      <a:r>
                        <a:rPr kumimoji="0" lang="en-US" altLang="zh-CN" sz="1600" b="1" i="0" u="none" strike="noStrike" cap="none" normalizeH="0" baseline="0" smtClean="0">
                          <a:ln>
                            <a:noFill/>
                          </a:ln>
                          <a:solidFill>
                            <a:schemeClr val="tx1"/>
                          </a:solidFill>
                          <a:effectLst/>
                          <a:latin typeface="Arial" charset="0"/>
                          <a:ea typeface="华文中宋" pitchFamily="2" charset="-122"/>
                          <a:cs typeface="Times New Roman" pitchFamily="18" charset="0"/>
                        </a:rPr>
                        <a:t>\</a:t>
                      </a:r>
                      <a:endParaRPr kumimoji="0" lang="en-US" altLang="zh-CN" sz="1600" b="1" i="0" u="none" strike="noStrike" cap="none" normalizeH="0" baseline="0" smtClean="0">
                        <a:ln>
                          <a:noFill/>
                        </a:ln>
                        <a:solidFill>
                          <a:schemeClr val="tx1"/>
                        </a:solidFill>
                        <a:effectLst/>
                        <a:latin typeface="Arial" charset="0"/>
                        <a:ea typeface="华文中宋" pitchFamily="2" charset="-122"/>
                      </a:endParaRPr>
                    </a:p>
                  </a:txBody>
                  <a:tcPr anchor="ct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20000"/>
                        </a:lnSpc>
                        <a:spcBef>
                          <a:spcPct val="0"/>
                        </a:spcBef>
                        <a:spcAft>
                          <a:spcPct val="10000"/>
                        </a:spcAft>
                        <a:buClrTx/>
                        <a:buSzTx/>
                        <a:buFontTx/>
                        <a:buNone/>
                        <a:tabLst/>
                      </a:pPr>
                      <a:r>
                        <a:rPr kumimoji="0" lang="en-US" altLang="zh-CN" sz="1600" b="1" i="0" u="none" strike="noStrike" cap="none" normalizeH="0" baseline="0" smtClean="0">
                          <a:ln>
                            <a:noFill/>
                          </a:ln>
                          <a:solidFill>
                            <a:schemeClr val="tx1"/>
                          </a:solidFill>
                          <a:effectLst/>
                          <a:latin typeface="Arial" charset="0"/>
                          <a:ea typeface="华文中宋" pitchFamily="2" charset="-122"/>
                          <a:cs typeface="Times New Roman" pitchFamily="18" charset="0"/>
                        </a:rPr>
                        <a:t>\</a:t>
                      </a:r>
                      <a:endParaRPr kumimoji="0" lang="en-US" altLang="zh-CN" sz="1600" b="1" i="0" u="none" strike="noStrike" cap="none" normalizeH="0" baseline="0" smtClean="0">
                        <a:ln>
                          <a:noFill/>
                        </a:ln>
                        <a:solidFill>
                          <a:schemeClr val="tx1"/>
                        </a:solidFill>
                        <a:effectLst/>
                        <a:latin typeface="Arial" charset="0"/>
                        <a:ea typeface="华文中宋" pitchFamily="2" charset="-122"/>
                      </a:endParaRPr>
                    </a:p>
                  </a:txBody>
                  <a:tcPr anchor="ct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r>
              <a:tr h="257175">
                <a:tc>
                  <a:txBody>
                    <a:bodyPr/>
                    <a:lstStyle/>
                    <a:p>
                      <a:pPr marL="0" marR="0" lvl="0" indent="0" algn="l" defTabSz="914400" rtl="0" eaLnBrk="1" fontAlgn="base" latinLnBrk="0" hangingPunct="1">
                        <a:lnSpc>
                          <a:spcPct val="120000"/>
                        </a:lnSpc>
                        <a:spcBef>
                          <a:spcPct val="0"/>
                        </a:spcBef>
                        <a:spcAft>
                          <a:spcPct val="10000"/>
                        </a:spcAft>
                        <a:buClrTx/>
                        <a:buSzTx/>
                        <a:buFontTx/>
                        <a:buNone/>
                        <a:tabLst/>
                      </a:pPr>
                      <a:r>
                        <a:rPr kumimoji="0" lang="en-US" altLang="zh-CN" sz="1600" b="1" i="0" u="none" strike="noStrike" cap="none" normalizeH="0" baseline="0" smtClean="0">
                          <a:ln>
                            <a:noFill/>
                          </a:ln>
                          <a:solidFill>
                            <a:schemeClr val="tx1"/>
                          </a:solidFill>
                          <a:effectLst/>
                          <a:latin typeface="宋体" charset="-122"/>
                          <a:ea typeface="华文中宋" pitchFamily="2" charset="-122"/>
                          <a:cs typeface="Times New Roman" pitchFamily="18" charset="0"/>
                        </a:rPr>
                        <a:t>B</a:t>
                      </a:r>
                      <a:r>
                        <a:rPr kumimoji="0" lang="zh-CN" altLang="en-US" sz="1600" b="1" i="0" u="none" strike="noStrike" cap="none" normalizeH="0" baseline="0" smtClean="0">
                          <a:ln>
                            <a:noFill/>
                          </a:ln>
                          <a:solidFill>
                            <a:schemeClr val="tx1"/>
                          </a:solidFill>
                          <a:effectLst/>
                          <a:latin typeface="宋体" charset="-122"/>
                          <a:ea typeface="华文中宋" pitchFamily="2" charset="-122"/>
                          <a:cs typeface="Times New Roman" pitchFamily="18" charset="0"/>
                        </a:rPr>
                        <a:t>读取比特流</a:t>
                      </a:r>
                      <a:endParaRPr kumimoji="0" lang="zh-CN" altLang="en-US" sz="1600" b="1" i="0" u="none" strike="noStrike" cap="none" normalizeH="0" baseline="0" smtClean="0">
                        <a:ln>
                          <a:noFill/>
                        </a:ln>
                        <a:solidFill>
                          <a:schemeClr val="tx1"/>
                        </a:solidFill>
                        <a:effectLst/>
                        <a:latin typeface="Arial" charset="0"/>
                        <a:ea typeface="华文中宋" pitchFamily="2" charset="-122"/>
                      </a:endParaRPr>
                    </a:p>
                  </a:txBody>
                  <a:tcP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0"/>
                        </a:spcBef>
                        <a:spcAft>
                          <a:spcPct val="10000"/>
                        </a:spcAft>
                        <a:buClrTx/>
                        <a:buSzTx/>
                        <a:buFontTx/>
                        <a:buNone/>
                        <a:tabLst/>
                      </a:pPr>
                      <a:r>
                        <a:rPr kumimoji="0" lang="en-US" altLang="zh-CN" sz="1600" b="1" i="0" u="none" strike="noStrike" cap="none" normalizeH="0" baseline="0" smtClean="0">
                          <a:ln>
                            <a:noFill/>
                          </a:ln>
                          <a:solidFill>
                            <a:schemeClr val="tx1"/>
                          </a:solidFill>
                          <a:effectLst/>
                          <a:latin typeface="Arial" charset="0"/>
                          <a:ea typeface="华文中宋" pitchFamily="2" charset="-122"/>
                          <a:cs typeface="Times New Roman" pitchFamily="18" charset="0"/>
                        </a:rPr>
                        <a:t>0</a:t>
                      </a:r>
                      <a:endParaRPr kumimoji="0" lang="en-US" altLang="zh-CN" sz="1600" b="1" i="0" u="none" strike="noStrike" cap="none" normalizeH="0" baseline="0" smtClean="0">
                        <a:ln>
                          <a:noFill/>
                        </a:ln>
                        <a:solidFill>
                          <a:schemeClr val="tx1"/>
                        </a:solidFill>
                        <a:effectLst/>
                        <a:latin typeface="Arial" charset="0"/>
                        <a:ea typeface="华文中宋" pitchFamily="2" charset="-122"/>
                      </a:endParaRPr>
                    </a:p>
                  </a:txBody>
                  <a:tcPr anchor="ct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20000"/>
                        </a:lnSpc>
                        <a:spcBef>
                          <a:spcPct val="0"/>
                        </a:spcBef>
                        <a:spcAft>
                          <a:spcPct val="10000"/>
                        </a:spcAft>
                        <a:buClrTx/>
                        <a:buSzTx/>
                        <a:buFontTx/>
                        <a:buNone/>
                        <a:tabLst/>
                      </a:pPr>
                      <a:r>
                        <a:rPr kumimoji="0" lang="en-US" altLang="zh-CN" sz="1600" b="1" i="0" u="none" strike="noStrike" cap="none" normalizeH="0" baseline="0" smtClean="0">
                          <a:ln>
                            <a:noFill/>
                          </a:ln>
                          <a:solidFill>
                            <a:schemeClr val="tx1"/>
                          </a:solidFill>
                          <a:effectLst/>
                          <a:latin typeface="Arial" charset="0"/>
                          <a:ea typeface="华文中宋" pitchFamily="2" charset="-122"/>
                          <a:cs typeface="Times New Roman" pitchFamily="18" charset="0"/>
                        </a:rPr>
                        <a:t>0</a:t>
                      </a:r>
                      <a:endParaRPr kumimoji="0" lang="en-US" altLang="zh-CN" sz="1600" b="1" i="0" u="none" strike="noStrike" cap="none" normalizeH="0" baseline="0" smtClean="0">
                        <a:ln>
                          <a:noFill/>
                        </a:ln>
                        <a:solidFill>
                          <a:schemeClr val="tx1"/>
                        </a:solidFill>
                        <a:effectLst/>
                        <a:latin typeface="Arial" charset="0"/>
                        <a:ea typeface="华文中宋" pitchFamily="2" charset="-122"/>
                      </a:endParaRPr>
                    </a:p>
                  </a:txBody>
                  <a:tcPr anchor="ct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0"/>
                        </a:spcBef>
                        <a:spcAft>
                          <a:spcPct val="10000"/>
                        </a:spcAft>
                        <a:buClrTx/>
                        <a:buSzTx/>
                        <a:buFontTx/>
                        <a:buNone/>
                        <a:tabLst/>
                      </a:pPr>
                      <a:r>
                        <a:rPr kumimoji="0" lang="en-US" altLang="zh-CN" sz="1600" b="1" i="0" u="none" strike="noStrike" cap="none" normalizeH="0" baseline="0" smtClean="0">
                          <a:ln>
                            <a:noFill/>
                          </a:ln>
                          <a:solidFill>
                            <a:schemeClr val="tx1"/>
                          </a:solidFill>
                          <a:effectLst/>
                          <a:latin typeface="Arial" charset="0"/>
                          <a:ea typeface="华文中宋" pitchFamily="2" charset="-122"/>
                          <a:cs typeface="Times New Roman" pitchFamily="18" charset="0"/>
                        </a:rPr>
                        <a:t>1</a:t>
                      </a:r>
                      <a:endParaRPr kumimoji="0" lang="en-US" altLang="zh-CN" sz="1600" b="1" i="0" u="none" strike="noStrike" cap="none" normalizeH="0" baseline="0" smtClean="0">
                        <a:ln>
                          <a:noFill/>
                        </a:ln>
                        <a:solidFill>
                          <a:schemeClr val="tx1"/>
                        </a:solidFill>
                        <a:effectLst/>
                        <a:latin typeface="Arial" charset="0"/>
                        <a:ea typeface="华文中宋" pitchFamily="2" charset="-122"/>
                      </a:endParaRPr>
                    </a:p>
                  </a:txBody>
                  <a:tcPr anchor="ct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20000"/>
                        </a:lnSpc>
                        <a:spcBef>
                          <a:spcPct val="0"/>
                        </a:spcBef>
                        <a:spcAft>
                          <a:spcPct val="10000"/>
                        </a:spcAft>
                        <a:buClrTx/>
                        <a:buSzTx/>
                        <a:buFontTx/>
                        <a:buNone/>
                        <a:tabLst/>
                      </a:pPr>
                      <a:r>
                        <a:rPr kumimoji="0" lang="en-US" altLang="zh-CN" sz="1600" b="1" i="0" u="none" strike="noStrike" cap="none" normalizeH="0" baseline="0" smtClean="0">
                          <a:ln>
                            <a:noFill/>
                          </a:ln>
                          <a:solidFill>
                            <a:schemeClr val="tx1"/>
                          </a:solidFill>
                          <a:effectLst/>
                          <a:latin typeface="Arial" charset="0"/>
                          <a:ea typeface="华文中宋" pitchFamily="2" charset="-122"/>
                          <a:cs typeface="Times New Roman" pitchFamily="18" charset="0"/>
                        </a:rPr>
                        <a:t>0</a:t>
                      </a:r>
                      <a:endParaRPr kumimoji="0" lang="en-US" altLang="zh-CN" sz="1600" b="1" i="0" u="none" strike="noStrike" cap="none" normalizeH="0" baseline="0" smtClean="0">
                        <a:ln>
                          <a:noFill/>
                        </a:ln>
                        <a:solidFill>
                          <a:schemeClr val="tx1"/>
                        </a:solidFill>
                        <a:effectLst/>
                        <a:latin typeface="Arial" charset="0"/>
                        <a:ea typeface="华文中宋" pitchFamily="2" charset="-122"/>
                      </a:endParaRPr>
                    </a:p>
                  </a:txBody>
                  <a:tcPr anchor="ct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20000"/>
                        </a:lnSpc>
                        <a:spcBef>
                          <a:spcPct val="0"/>
                        </a:spcBef>
                        <a:spcAft>
                          <a:spcPct val="10000"/>
                        </a:spcAft>
                        <a:buClrTx/>
                        <a:buSzTx/>
                        <a:buFontTx/>
                        <a:buNone/>
                        <a:tabLst/>
                      </a:pPr>
                      <a:r>
                        <a:rPr kumimoji="0" lang="en-US" altLang="zh-CN" sz="1600" b="1" i="0" u="none" strike="noStrike" cap="none" normalizeH="0" baseline="0" smtClean="0">
                          <a:ln>
                            <a:noFill/>
                          </a:ln>
                          <a:solidFill>
                            <a:schemeClr val="tx1"/>
                          </a:solidFill>
                          <a:effectLst/>
                          <a:latin typeface="Arial" charset="0"/>
                          <a:ea typeface="华文中宋" pitchFamily="2" charset="-122"/>
                          <a:cs typeface="Times New Roman" pitchFamily="18" charset="0"/>
                        </a:rPr>
                        <a:t>0</a:t>
                      </a:r>
                      <a:endParaRPr kumimoji="0" lang="en-US" altLang="zh-CN" sz="1600" b="1" i="0" u="none" strike="noStrike" cap="none" normalizeH="0" baseline="0" smtClean="0">
                        <a:ln>
                          <a:noFill/>
                        </a:ln>
                        <a:solidFill>
                          <a:schemeClr val="tx1"/>
                        </a:solidFill>
                        <a:effectLst/>
                        <a:latin typeface="Arial" charset="0"/>
                        <a:ea typeface="华文中宋" pitchFamily="2" charset="-122"/>
                      </a:endParaRPr>
                    </a:p>
                  </a:txBody>
                  <a:tcPr anchor="ct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0"/>
                        </a:spcBef>
                        <a:spcAft>
                          <a:spcPct val="10000"/>
                        </a:spcAft>
                        <a:buClrTx/>
                        <a:buSzTx/>
                        <a:buFontTx/>
                        <a:buNone/>
                        <a:tabLst/>
                      </a:pPr>
                      <a:r>
                        <a:rPr kumimoji="0" lang="en-US" altLang="zh-CN" sz="1600" b="1" i="0" u="none" strike="noStrike" cap="none" normalizeH="0" baseline="0" smtClean="0">
                          <a:ln>
                            <a:noFill/>
                          </a:ln>
                          <a:solidFill>
                            <a:schemeClr val="tx1"/>
                          </a:solidFill>
                          <a:effectLst/>
                          <a:latin typeface="Arial" charset="0"/>
                          <a:ea typeface="华文中宋" pitchFamily="2" charset="-122"/>
                          <a:cs typeface="Times New Roman" pitchFamily="18" charset="0"/>
                        </a:rPr>
                        <a:t>1</a:t>
                      </a:r>
                      <a:endParaRPr kumimoji="0" lang="en-US" altLang="zh-CN" sz="1600" b="1" i="0" u="none" strike="noStrike" cap="none" normalizeH="0" baseline="0" smtClean="0">
                        <a:ln>
                          <a:noFill/>
                        </a:ln>
                        <a:solidFill>
                          <a:schemeClr val="tx1"/>
                        </a:solidFill>
                        <a:effectLst/>
                        <a:latin typeface="Arial" charset="0"/>
                        <a:ea typeface="华文中宋" pitchFamily="2" charset="-122"/>
                      </a:endParaRPr>
                    </a:p>
                  </a:txBody>
                  <a:tcPr anchor="ct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0"/>
                        </a:spcBef>
                        <a:spcAft>
                          <a:spcPct val="10000"/>
                        </a:spcAft>
                        <a:buClrTx/>
                        <a:buSzTx/>
                        <a:buFontTx/>
                        <a:buNone/>
                        <a:tabLst/>
                      </a:pPr>
                      <a:r>
                        <a:rPr kumimoji="0" lang="en-US" altLang="zh-CN" sz="1600" b="1" i="0" u="none" strike="noStrike" cap="none" normalizeH="0" baseline="0" smtClean="0">
                          <a:ln>
                            <a:noFill/>
                          </a:ln>
                          <a:solidFill>
                            <a:schemeClr val="tx1"/>
                          </a:solidFill>
                          <a:effectLst/>
                          <a:latin typeface="Arial" charset="0"/>
                          <a:ea typeface="华文中宋" pitchFamily="2" charset="-122"/>
                          <a:cs typeface="Times New Roman" pitchFamily="18" charset="0"/>
                        </a:rPr>
                        <a:t>1</a:t>
                      </a:r>
                      <a:endParaRPr kumimoji="0" lang="en-US" altLang="zh-CN" sz="1600" b="1" i="0" u="none" strike="noStrike" cap="none" normalizeH="0" baseline="0" smtClean="0">
                        <a:ln>
                          <a:noFill/>
                        </a:ln>
                        <a:solidFill>
                          <a:schemeClr val="tx1"/>
                        </a:solidFill>
                        <a:effectLst/>
                        <a:latin typeface="Arial" charset="0"/>
                        <a:ea typeface="华文中宋" pitchFamily="2" charset="-122"/>
                      </a:endParaRPr>
                    </a:p>
                  </a:txBody>
                  <a:tcPr anchor="ct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0"/>
                        </a:spcBef>
                        <a:spcAft>
                          <a:spcPct val="10000"/>
                        </a:spcAft>
                        <a:buClrTx/>
                        <a:buSzTx/>
                        <a:buFontTx/>
                        <a:buNone/>
                        <a:tabLst/>
                      </a:pPr>
                      <a:r>
                        <a:rPr kumimoji="0" lang="en-US" altLang="zh-CN" sz="1600" b="1" i="0" u="none" strike="noStrike" cap="none" normalizeH="0" baseline="0" smtClean="0">
                          <a:ln>
                            <a:noFill/>
                          </a:ln>
                          <a:solidFill>
                            <a:schemeClr val="tx1"/>
                          </a:solidFill>
                          <a:effectLst/>
                          <a:latin typeface="Arial" charset="0"/>
                          <a:ea typeface="华文中宋" pitchFamily="2" charset="-122"/>
                          <a:cs typeface="Times New Roman" pitchFamily="18" charset="0"/>
                        </a:rPr>
                        <a:t>1</a:t>
                      </a:r>
                      <a:endParaRPr kumimoji="0" lang="en-US" altLang="zh-CN" sz="1600" b="1" i="0" u="none" strike="noStrike" cap="none" normalizeH="0" baseline="0" smtClean="0">
                        <a:ln>
                          <a:noFill/>
                        </a:ln>
                        <a:solidFill>
                          <a:schemeClr val="tx1"/>
                        </a:solidFill>
                        <a:effectLst/>
                        <a:latin typeface="Arial" charset="0"/>
                        <a:ea typeface="华文中宋" pitchFamily="2" charset="-122"/>
                      </a:endParaRPr>
                    </a:p>
                  </a:txBody>
                  <a:tcPr anchor="ct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20000"/>
                        </a:lnSpc>
                        <a:spcBef>
                          <a:spcPct val="0"/>
                        </a:spcBef>
                        <a:spcAft>
                          <a:spcPct val="10000"/>
                        </a:spcAft>
                        <a:buClrTx/>
                        <a:buSzTx/>
                        <a:buFontTx/>
                        <a:buNone/>
                        <a:tabLst/>
                      </a:pPr>
                      <a:r>
                        <a:rPr kumimoji="0" lang="en-US" altLang="zh-CN" sz="1600" b="1" i="0" u="none" strike="noStrike" cap="none" normalizeH="0" baseline="0" smtClean="0">
                          <a:ln>
                            <a:noFill/>
                          </a:ln>
                          <a:solidFill>
                            <a:schemeClr val="tx1"/>
                          </a:solidFill>
                          <a:effectLst/>
                          <a:latin typeface="Arial" charset="0"/>
                          <a:ea typeface="华文中宋" pitchFamily="2" charset="-122"/>
                          <a:cs typeface="Times New Roman" pitchFamily="18" charset="0"/>
                        </a:rPr>
                        <a:t>1</a:t>
                      </a:r>
                      <a:endParaRPr kumimoji="0" lang="en-US" altLang="zh-CN" sz="1600" b="1" i="0" u="none" strike="noStrike" cap="none" normalizeH="0" baseline="0" smtClean="0">
                        <a:ln>
                          <a:noFill/>
                        </a:ln>
                        <a:solidFill>
                          <a:schemeClr val="tx1"/>
                        </a:solidFill>
                        <a:effectLst/>
                        <a:latin typeface="Arial" charset="0"/>
                        <a:ea typeface="华文中宋" pitchFamily="2" charset="-122"/>
                      </a:endParaRPr>
                    </a:p>
                  </a:txBody>
                  <a:tcPr anchor="ct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r>
              <a:tr h="257175">
                <a:tc>
                  <a:txBody>
                    <a:bodyPr/>
                    <a:lstStyle/>
                    <a:p>
                      <a:pPr marL="0" marR="0" lvl="0" indent="0" algn="l" defTabSz="914400" rtl="0" eaLnBrk="1" fontAlgn="base" latinLnBrk="0" hangingPunct="1">
                        <a:lnSpc>
                          <a:spcPct val="120000"/>
                        </a:lnSpc>
                        <a:spcBef>
                          <a:spcPct val="0"/>
                        </a:spcBef>
                        <a:spcAft>
                          <a:spcPct val="10000"/>
                        </a:spcAft>
                        <a:buClrTx/>
                        <a:buSzTx/>
                        <a:buFontTx/>
                        <a:buNone/>
                        <a:tabLst/>
                      </a:pPr>
                      <a:r>
                        <a:rPr kumimoji="0" lang="en-US" altLang="zh-CN" sz="1600" b="1" i="0" u="none" strike="noStrike" cap="none" normalizeH="0" baseline="0" smtClean="0">
                          <a:ln>
                            <a:noFill/>
                          </a:ln>
                          <a:solidFill>
                            <a:schemeClr val="tx1"/>
                          </a:solidFill>
                          <a:effectLst/>
                          <a:latin typeface="宋体" charset="-122"/>
                          <a:ea typeface="华文中宋" pitchFamily="2" charset="-122"/>
                          <a:cs typeface="Times New Roman" pitchFamily="18" charset="0"/>
                        </a:rPr>
                        <a:t>B</a:t>
                      </a:r>
                      <a:r>
                        <a:rPr kumimoji="0" lang="zh-CN" altLang="en-US" sz="1600" b="1" i="0" u="none" strike="noStrike" cap="none" normalizeH="0" baseline="0" smtClean="0">
                          <a:ln>
                            <a:noFill/>
                          </a:ln>
                          <a:solidFill>
                            <a:schemeClr val="tx1"/>
                          </a:solidFill>
                          <a:effectLst/>
                          <a:latin typeface="宋体" charset="-122"/>
                          <a:ea typeface="华文中宋" pitchFamily="2" charset="-122"/>
                          <a:cs typeface="Times New Roman" pitchFamily="18" charset="0"/>
                        </a:rPr>
                        <a:t>公开其滤光器设置</a:t>
                      </a:r>
                      <a:endParaRPr kumimoji="0" lang="zh-CN" altLang="en-US" sz="1600" b="1" i="0" u="none" strike="noStrike" cap="none" normalizeH="0" baseline="0" smtClean="0">
                        <a:ln>
                          <a:noFill/>
                        </a:ln>
                        <a:solidFill>
                          <a:schemeClr val="tx1"/>
                        </a:solidFill>
                        <a:effectLst/>
                        <a:latin typeface="Arial" charset="0"/>
                        <a:ea typeface="华文中宋" pitchFamily="2" charset="-122"/>
                      </a:endParaRPr>
                    </a:p>
                  </a:txBody>
                  <a:tcP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0"/>
                        </a:spcBef>
                        <a:spcAft>
                          <a:spcPct val="10000"/>
                        </a:spcAft>
                        <a:buClrTx/>
                        <a:buSzTx/>
                        <a:buFontTx/>
                        <a:buNone/>
                        <a:tabLst/>
                      </a:pPr>
                      <a:r>
                        <a:rPr kumimoji="0" lang="zh-CN" altLang="en-US" sz="1600" b="1" i="0" u="none" strike="noStrike" cap="none" normalizeH="0" baseline="0" smtClean="0">
                          <a:ln>
                            <a:noFill/>
                          </a:ln>
                          <a:solidFill>
                            <a:schemeClr val="tx1"/>
                          </a:solidFill>
                          <a:effectLst/>
                          <a:latin typeface="Arial" charset="0"/>
                          <a:ea typeface="华文中宋" pitchFamily="2" charset="-122"/>
                          <a:cs typeface="Times New Roman" pitchFamily="18" charset="0"/>
                        </a:rPr>
                        <a:t>＋</a:t>
                      </a:r>
                      <a:endParaRPr kumimoji="0" lang="zh-CN" altLang="en-US" sz="1600" b="1" i="0" u="none" strike="noStrike" cap="none" normalizeH="0" baseline="0" smtClean="0">
                        <a:ln>
                          <a:noFill/>
                        </a:ln>
                        <a:solidFill>
                          <a:schemeClr val="tx1"/>
                        </a:solidFill>
                        <a:effectLst/>
                        <a:latin typeface="Arial" charset="0"/>
                        <a:ea typeface="华文中宋" pitchFamily="2" charset="-122"/>
                      </a:endParaRPr>
                    </a:p>
                  </a:txBody>
                  <a:tcPr anchor="ct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0"/>
                        </a:spcBef>
                        <a:spcAft>
                          <a:spcPct val="10000"/>
                        </a:spcAft>
                        <a:buClrTx/>
                        <a:buSzTx/>
                        <a:buFontTx/>
                        <a:buNone/>
                        <a:tabLst/>
                      </a:pPr>
                      <a:r>
                        <a:rPr kumimoji="0" lang="zh-CN" altLang="en-US" sz="1600" b="1" i="0" u="none" strike="noStrike" cap="none" normalizeH="0" baseline="0" smtClean="0">
                          <a:ln>
                            <a:noFill/>
                          </a:ln>
                          <a:solidFill>
                            <a:schemeClr val="tx1"/>
                          </a:solidFill>
                          <a:effectLst/>
                          <a:latin typeface="Arial" charset="0"/>
                          <a:ea typeface="华文中宋" pitchFamily="2" charset="-122"/>
                          <a:cs typeface="Times New Roman" pitchFamily="18" charset="0"/>
                        </a:rPr>
                        <a:t>＋</a:t>
                      </a:r>
                      <a:endParaRPr kumimoji="0" lang="zh-CN" altLang="en-US" sz="1600" b="1" i="0" u="none" strike="noStrike" cap="none" normalizeH="0" baseline="0" smtClean="0">
                        <a:ln>
                          <a:noFill/>
                        </a:ln>
                        <a:solidFill>
                          <a:schemeClr val="tx1"/>
                        </a:solidFill>
                        <a:effectLst/>
                        <a:latin typeface="Arial" charset="0"/>
                        <a:ea typeface="华文中宋" pitchFamily="2" charset="-122"/>
                      </a:endParaRPr>
                    </a:p>
                  </a:txBody>
                  <a:tcPr anchor="ct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0"/>
                        </a:spcBef>
                        <a:spcAft>
                          <a:spcPct val="10000"/>
                        </a:spcAft>
                        <a:buClrTx/>
                        <a:buSzTx/>
                        <a:buFontTx/>
                        <a:buNone/>
                        <a:tabLst/>
                      </a:pPr>
                      <a:r>
                        <a:rPr kumimoji="0" lang="zh-CN" altLang="en-US" sz="1600" b="1" i="0" u="none" strike="noStrike" cap="none" normalizeH="0" baseline="0" smtClean="0">
                          <a:ln>
                            <a:noFill/>
                          </a:ln>
                          <a:solidFill>
                            <a:schemeClr val="tx1"/>
                          </a:solidFill>
                          <a:effectLst/>
                          <a:latin typeface="Arial" charset="0"/>
                          <a:ea typeface="华文中宋" pitchFamily="2" charset="-122"/>
                          <a:cs typeface="Times New Roman" pitchFamily="18" charset="0"/>
                        </a:rPr>
                        <a:t>＋</a:t>
                      </a:r>
                      <a:endParaRPr kumimoji="0" lang="zh-CN" altLang="en-US" sz="1600" b="1" i="0" u="none" strike="noStrike" cap="none" normalizeH="0" baseline="0" smtClean="0">
                        <a:ln>
                          <a:noFill/>
                        </a:ln>
                        <a:solidFill>
                          <a:schemeClr val="tx1"/>
                        </a:solidFill>
                        <a:effectLst/>
                        <a:latin typeface="Arial" charset="0"/>
                        <a:ea typeface="华文中宋" pitchFamily="2" charset="-122"/>
                      </a:endParaRPr>
                    </a:p>
                  </a:txBody>
                  <a:tcPr anchor="ct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0"/>
                        </a:spcBef>
                        <a:spcAft>
                          <a:spcPct val="10000"/>
                        </a:spcAft>
                        <a:buClrTx/>
                        <a:buSzTx/>
                        <a:buFontTx/>
                        <a:buNone/>
                        <a:tabLst/>
                      </a:pPr>
                      <a:r>
                        <a:rPr kumimoji="0" lang="en-US" altLang="zh-CN" sz="1600" b="1" i="0" u="none" strike="noStrike" cap="none" normalizeH="0" baseline="0" smtClean="0">
                          <a:ln>
                            <a:noFill/>
                          </a:ln>
                          <a:solidFill>
                            <a:schemeClr val="tx1"/>
                          </a:solidFill>
                          <a:effectLst/>
                          <a:latin typeface="宋体" charset="-122"/>
                          <a:ea typeface="华文中宋" pitchFamily="2" charset="-122"/>
                          <a:cs typeface="Times New Roman" pitchFamily="18" charset="0"/>
                        </a:rPr>
                        <a:t>×</a:t>
                      </a:r>
                      <a:endParaRPr kumimoji="0" lang="en-US" altLang="zh-CN" sz="1600" b="1" i="0" u="none" strike="noStrike" cap="none" normalizeH="0" baseline="0" smtClean="0">
                        <a:ln>
                          <a:noFill/>
                        </a:ln>
                        <a:solidFill>
                          <a:schemeClr val="tx1"/>
                        </a:solidFill>
                        <a:effectLst/>
                        <a:latin typeface="Arial" charset="0"/>
                        <a:ea typeface="华文中宋" pitchFamily="2" charset="-122"/>
                      </a:endParaRPr>
                    </a:p>
                  </a:txBody>
                  <a:tcPr anchor="ct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0"/>
                        </a:spcBef>
                        <a:spcAft>
                          <a:spcPct val="10000"/>
                        </a:spcAft>
                        <a:buClrTx/>
                        <a:buSzTx/>
                        <a:buFontTx/>
                        <a:buNone/>
                        <a:tabLst/>
                      </a:pPr>
                      <a:r>
                        <a:rPr kumimoji="0" lang="zh-CN" altLang="en-US" sz="1600" b="1" i="0" u="none" strike="noStrike" cap="none" normalizeH="0" baseline="0" smtClean="0">
                          <a:ln>
                            <a:noFill/>
                          </a:ln>
                          <a:solidFill>
                            <a:schemeClr val="tx1"/>
                          </a:solidFill>
                          <a:effectLst/>
                          <a:latin typeface="Arial" charset="0"/>
                          <a:ea typeface="华文中宋" pitchFamily="2" charset="-122"/>
                          <a:cs typeface="Times New Roman" pitchFamily="18" charset="0"/>
                        </a:rPr>
                        <a:t>＋</a:t>
                      </a:r>
                      <a:endParaRPr kumimoji="0" lang="zh-CN" altLang="en-US" sz="1600" b="1" i="0" u="none" strike="noStrike" cap="none" normalizeH="0" baseline="0" smtClean="0">
                        <a:ln>
                          <a:noFill/>
                        </a:ln>
                        <a:solidFill>
                          <a:schemeClr val="tx1"/>
                        </a:solidFill>
                        <a:effectLst/>
                        <a:latin typeface="Arial" charset="0"/>
                        <a:ea typeface="华文中宋" pitchFamily="2" charset="-122"/>
                      </a:endParaRPr>
                    </a:p>
                  </a:txBody>
                  <a:tcPr anchor="ct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0"/>
                        </a:spcBef>
                        <a:spcAft>
                          <a:spcPct val="10000"/>
                        </a:spcAft>
                        <a:buClrTx/>
                        <a:buSzTx/>
                        <a:buFontTx/>
                        <a:buNone/>
                        <a:tabLst/>
                      </a:pPr>
                      <a:r>
                        <a:rPr kumimoji="0" lang="zh-CN" altLang="en-US" sz="1600" b="1" i="0" u="none" strike="noStrike" cap="none" normalizeH="0" baseline="0" smtClean="0">
                          <a:ln>
                            <a:noFill/>
                          </a:ln>
                          <a:solidFill>
                            <a:schemeClr val="tx1"/>
                          </a:solidFill>
                          <a:effectLst/>
                          <a:latin typeface="Arial" charset="0"/>
                          <a:ea typeface="华文中宋" pitchFamily="2" charset="-122"/>
                          <a:cs typeface="Times New Roman" pitchFamily="18" charset="0"/>
                        </a:rPr>
                        <a:t>＋</a:t>
                      </a:r>
                      <a:endParaRPr kumimoji="0" lang="zh-CN" altLang="en-US" sz="1600" b="1" i="0" u="none" strike="noStrike" cap="none" normalizeH="0" baseline="0" smtClean="0">
                        <a:ln>
                          <a:noFill/>
                        </a:ln>
                        <a:solidFill>
                          <a:schemeClr val="tx1"/>
                        </a:solidFill>
                        <a:effectLst/>
                        <a:latin typeface="Arial" charset="0"/>
                        <a:ea typeface="华文中宋" pitchFamily="2" charset="-122"/>
                      </a:endParaRPr>
                    </a:p>
                  </a:txBody>
                  <a:tcPr anchor="ct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0"/>
                        </a:spcBef>
                        <a:spcAft>
                          <a:spcPct val="10000"/>
                        </a:spcAft>
                        <a:buClrTx/>
                        <a:buSzTx/>
                        <a:buFontTx/>
                        <a:buNone/>
                        <a:tabLst/>
                      </a:pPr>
                      <a:r>
                        <a:rPr kumimoji="0" lang="en-US" altLang="zh-CN" sz="1600" b="1" i="0" u="none" strike="noStrike" cap="none" normalizeH="0" baseline="0" smtClean="0">
                          <a:ln>
                            <a:noFill/>
                          </a:ln>
                          <a:solidFill>
                            <a:schemeClr val="tx1"/>
                          </a:solidFill>
                          <a:effectLst/>
                          <a:latin typeface="宋体" charset="-122"/>
                          <a:ea typeface="华文中宋" pitchFamily="2" charset="-122"/>
                          <a:cs typeface="Times New Roman" pitchFamily="18" charset="0"/>
                        </a:rPr>
                        <a:t>×</a:t>
                      </a:r>
                      <a:endParaRPr kumimoji="0" lang="en-US" altLang="zh-CN" sz="1600" b="1" i="0" u="none" strike="noStrike" cap="none" normalizeH="0" baseline="0" smtClean="0">
                        <a:ln>
                          <a:noFill/>
                        </a:ln>
                        <a:solidFill>
                          <a:schemeClr val="tx1"/>
                        </a:solidFill>
                        <a:effectLst/>
                        <a:latin typeface="Arial" charset="0"/>
                        <a:ea typeface="华文中宋" pitchFamily="2" charset="-122"/>
                      </a:endParaRPr>
                    </a:p>
                  </a:txBody>
                  <a:tcPr anchor="ct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0"/>
                        </a:spcBef>
                        <a:spcAft>
                          <a:spcPct val="10000"/>
                        </a:spcAft>
                        <a:buClrTx/>
                        <a:buSzTx/>
                        <a:buFontTx/>
                        <a:buNone/>
                        <a:tabLst/>
                      </a:pPr>
                      <a:r>
                        <a:rPr kumimoji="0" lang="en-US" altLang="zh-CN" sz="1600" b="1" i="0" u="none" strike="noStrike" cap="none" normalizeH="0" baseline="0" smtClean="0">
                          <a:ln>
                            <a:noFill/>
                          </a:ln>
                          <a:solidFill>
                            <a:schemeClr val="tx1"/>
                          </a:solidFill>
                          <a:effectLst/>
                          <a:latin typeface="宋体" charset="-122"/>
                          <a:ea typeface="华文中宋" pitchFamily="2" charset="-122"/>
                          <a:cs typeface="Times New Roman" pitchFamily="18" charset="0"/>
                        </a:rPr>
                        <a:t>×</a:t>
                      </a:r>
                      <a:endParaRPr kumimoji="0" lang="en-US" altLang="zh-CN" sz="1600" b="1" i="0" u="none" strike="noStrike" cap="none" normalizeH="0" baseline="0" smtClean="0">
                        <a:ln>
                          <a:noFill/>
                        </a:ln>
                        <a:solidFill>
                          <a:schemeClr val="tx1"/>
                        </a:solidFill>
                        <a:effectLst/>
                        <a:latin typeface="Arial" charset="0"/>
                        <a:ea typeface="华文中宋" pitchFamily="2" charset="-122"/>
                      </a:endParaRPr>
                    </a:p>
                  </a:txBody>
                  <a:tcPr anchor="ct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0"/>
                        </a:spcBef>
                        <a:spcAft>
                          <a:spcPct val="10000"/>
                        </a:spcAft>
                        <a:buClrTx/>
                        <a:buSzTx/>
                        <a:buFontTx/>
                        <a:buNone/>
                        <a:tabLst/>
                      </a:pPr>
                      <a:r>
                        <a:rPr kumimoji="0" lang="en-US" altLang="zh-CN" sz="1600" b="1" i="0" u="none" strike="noStrike" cap="none" normalizeH="0" baseline="0" smtClean="0">
                          <a:ln>
                            <a:noFill/>
                          </a:ln>
                          <a:solidFill>
                            <a:schemeClr val="tx1"/>
                          </a:solidFill>
                          <a:effectLst/>
                          <a:latin typeface="宋体" charset="-122"/>
                          <a:ea typeface="华文中宋" pitchFamily="2" charset="-122"/>
                          <a:cs typeface="Times New Roman" pitchFamily="18" charset="0"/>
                        </a:rPr>
                        <a:t>×</a:t>
                      </a:r>
                      <a:endParaRPr kumimoji="0" lang="en-US" altLang="zh-CN" sz="1600" b="1" i="0" u="none" strike="noStrike" cap="none" normalizeH="0" baseline="0" smtClean="0">
                        <a:ln>
                          <a:noFill/>
                        </a:ln>
                        <a:solidFill>
                          <a:schemeClr val="tx1"/>
                        </a:solidFill>
                        <a:effectLst/>
                        <a:latin typeface="Arial" charset="0"/>
                        <a:ea typeface="华文中宋" pitchFamily="2" charset="-122"/>
                      </a:endParaRPr>
                    </a:p>
                  </a:txBody>
                  <a:tcPr anchor="ct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r>
              <a:tr h="434975">
                <a:tc>
                  <a:txBody>
                    <a:bodyPr/>
                    <a:lstStyle/>
                    <a:p>
                      <a:pPr marL="0" marR="0" lvl="0" indent="0" algn="l" defTabSz="914400" rtl="0" eaLnBrk="1" fontAlgn="base" latinLnBrk="0" hangingPunct="1">
                        <a:lnSpc>
                          <a:spcPct val="120000"/>
                        </a:lnSpc>
                        <a:spcBef>
                          <a:spcPct val="0"/>
                        </a:spcBef>
                        <a:spcAft>
                          <a:spcPct val="10000"/>
                        </a:spcAft>
                        <a:buClrTx/>
                        <a:buSzTx/>
                        <a:buFontTx/>
                        <a:buNone/>
                        <a:tabLst/>
                      </a:pPr>
                      <a:r>
                        <a:rPr kumimoji="0" lang="en-US" altLang="zh-CN" sz="1600" b="1" i="0" u="none" strike="noStrike" cap="none" normalizeH="0" baseline="0" smtClean="0">
                          <a:ln>
                            <a:noFill/>
                          </a:ln>
                          <a:solidFill>
                            <a:schemeClr val="tx1"/>
                          </a:solidFill>
                          <a:effectLst/>
                          <a:latin typeface="宋体" charset="-122"/>
                          <a:ea typeface="华文中宋" pitchFamily="2" charset="-122"/>
                          <a:cs typeface="Times New Roman" pitchFamily="18" charset="0"/>
                        </a:rPr>
                        <a:t>A</a:t>
                      </a:r>
                      <a:r>
                        <a:rPr kumimoji="0" lang="zh-CN" altLang="en-US" sz="1600" b="1" i="0" u="none" strike="noStrike" cap="none" normalizeH="0" baseline="0" smtClean="0">
                          <a:ln>
                            <a:noFill/>
                          </a:ln>
                          <a:solidFill>
                            <a:schemeClr val="tx1"/>
                          </a:solidFill>
                          <a:effectLst/>
                          <a:latin typeface="宋体" charset="-122"/>
                          <a:ea typeface="华文中宋" pitchFamily="2" charset="-122"/>
                          <a:cs typeface="Times New Roman" pitchFamily="18" charset="0"/>
                        </a:rPr>
                        <a:t>确定正确的设置</a:t>
                      </a:r>
                      <a:endParaRPr kumimoji="0" lang="zh-CN" altLang="en-US" sz="1600" b="1" i="0" u="none" strike="noStrike" cap="none" normalizeH="0" baseline="0" smtClean="0">
                        <a:ln>
                          <a:noFill/>
                        </a:ln>
                        <a:solidFill>
                          <a:schemeClr val="tx1"/>
                        </a:solidFill>
                        <a:effectLst/>
                        <a:latin typeface="Arial" charset="0"/>
                        <a:ea typeface="华文中宋" pitchFamily="2" charset="-122"/>
                      </a:endParaRPr>
                    </a:p>
                  </a:txBody>
                  <a:tcP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0"/>
                        </a:spcBef>
                        <a:spcAft>
                          <a:spcPct val="10000"/>
                        </a:spcAft>
                        <a:buClrTx/>
                        <a:buSzTx/>
                        <a:buFontTx/>
                        <a:buNone/>
                        <a:tabLst/>
                      </a:pPr>
                      <a:r>
                        <a:rPr kumimoji="0" lang="en-US" altLang="zh-CN" sz="1600" b="1" i="0" u="none" strike="noStrike" cap="none" normalizeH="0" baseline="0" smtClean="0">
                          <a:ln>
                            <a:noFill/>
                          </a:ln>
                          <a:solidFill>
                            <a:schemeClr val="tx1"/>
                          </a:solidFill>
                          <a:effectLst/>
                          <a:latin typeface="Arial" charset="0"/>
                          <a:ea typeface="华文中宋" pitchFamily="2" charset="-122"/>
                          <a:cs typeface="Times New Roman" pitchFamily="18" charset="0"/>
                        </a:rPr>
                        <a:t>√</a:t>
                      </a:r>
                      <a:endParaRPr kumimoji="0" lang="en-US" altLang="zh-CN" sz="1600" b="1" i="0" u="none" strike="noStrike" cap="none" normalizeH="0" baseline="0" smtClean="0">
                        <a:ln>
                          <a:noFill/>
                        </a:ln>
                        <a:solidFill>
                          <a:schemeClr val="tx1"/>
                        </a:solidFill>
                        <a:effectLst/>
                        <a:latin typeface="Arial" charset="0"/>
                        <a:ea typeface="华文中宋" pitchFamily="2" charset="-122"/>
                      </a:endParaRPr>
                    </a:p>
                  </a:txBody>
                  <a:tcPr anchor="ct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40000"/>
                        </a:spcBef>
                        <a:spcAft>
                          <a:spcPct val="10000"/>
                        </a:spcAft>
                        <a:buClr>
                          <a:schemeClr val="tx2"/>
                        </a:buClr>
                        <a:buSzPct val="70000"/>
                        <a:buFont typeface="Wingdings" pitchFamily="2" charset="2"/>
                        <a:buNone/>
                        <a:tabLst/>
                      </a:pPr>
                      <a:endParaRPr kumimoji="0" lang="zh-CN" altLang="zh-CN" sz="1600" b="1" i="0" u="none" strike="noStrike" cap="none" normalizeH="0" baseline="0" smtClean="0">
                        <a:ln>
                          <a:noFill/>
                        </a:ln>
                        <a:solidFill>
                          <a:schemeClr val="tx1"/>
                        </a:solidFill>
                        <a:effectLst/>
                        <a:latin typeface="Arial" charset="0"/>
                        <a:ea typeface="华文中宋" pitchFamily="2" charset="-122"/>
                      </a:endParaRPr>
                    </a:p>
                  </a:txBody>
                  <a:tcPr anchor="ct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0"/>
                        </a:spcBef>
                        <a:spcAft>
                          <a:spcPct val="10000"/>
                        </a:spcAft>
                        <a:buClrTx/>
                        <a:buSzTx/>
                        <a:buFontTx/>
                        <a:buNone/>
                        <a:tabLst/>
                      </a:pPr>
                      <a:r>
                        <a:rPr kumimoji="0" lang="en-US" altLang="zh-CN" sz="1600" b="1" i="0" u="none" strike="noStrike" cap="none" normalizeH="0" baseline="0" smtClean="0">
                          <a:ln>
                            <a:noFill/>
                          </a:ln>
                          <a:solidFill>
                            <a:schemeClr val="tx1"/>
                          </a:solidFill>
                          <a:effectLst/>
                          <a:latin typeface="Arial" charset="0"/>
                          <a:ea typeface="华文中宋" pitchFamily="2" charset="-122"/>
                          <a:cs typeface="Times New Roman" pitchFamily="18" charset="0"/>
                        </a:rPr>
                        <a:t>√</a:t>
                      </a:r>
                      <a:endParaRPr kumimoji="0" lang="en-US" altLang="zh-CN" sz="1600" b="1" i="0" u="none" strike="noStrike" cap="none" normalizeH="0" baseline="0" smtClean="0">
                        <a:ln>
                          <a:noFill/>
                        </a:ln>
                        <a:solidFill>
                          <a:schemeClr val="tx1"/>
                        </a:solidFill>
                        <a:effectLst/>
                        <a:latin typeface="Arial" charset="0"/>
                        <a:ea typeface="华文中宋" pitchFamily="2" charset="-122"/>
                      </a:endParaRPr>
                    </a:p>
                  </a:txBody>
                  <a:tcPr anchor="ct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0"/>
                        </a:spcBef>
                        <a:spcAft>
                          <a:spcPct val="10000"/>
                        </a:spcAft>
                        <a:buClrTx/>
                        <a:buSzTx/>
                        <a:buFontTx/>
                        <a:buNone/>
                        <a:tabLst/>
                      </a:pPr>
                      <a:r>
                        <a:rPr kumimoji="0" lang="en-US" altLang="zh-CN" sz="1600" b="1" i="0" u="none" strike="noStrike" cap="none" normalizeH="0" baseline="0" smtClean="0">
                          <a:ln>
                            <a:noFill/>
                          </a:ln>
                          <a:solidFill>
                            <a:schemeClr val="tx1"/>
                          </a:solidFill>
                          <a:effectLst/>
                          <a:latin typeface="Arial" charset="0"/>
                          <a:ea typeface="华文中宋" pitchFamily="2" charset="-122"/>
                          <a:cs typeface="Times New Roman" pitchFamily="18" charset="0"/>
                        </a:rPr>
                        <a:t>√</a:t>
                      </a:r>
                      <a:endParaRPr kumimoji="0" lang="en-US" altLang="zh-CN" sz="1600" b="1" i="0" u="none" strike="noStrike" cap="none" normalizeH="0" baseline="0" smtClean="0">
                        <a:ln>
                          <a:noFill/>
                        </a:ln>
                        <a:solidFill>
                          <a:schemeClr val="tx1"/>
                        </a:solidFill>
                        <a:effectLst/>
                        <a:latin typeface="Arial" charset="0"/>
                        <a:ea typeface="华文中宋" pitchFamily="2" charset="-122"/>
                      </a:endParaRPr>
                    </a:p>
                  </a:txBody>
                  <a:tcPr anchor="ct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40000"/>
                        </a:spcBef>
                        <a:spcAft>
                          <a:spcPct val="10000"/>
                        </a:spcAft>
                        <a:buClr>
                          <a:schemeClr val="tx2"/>
                        </a:buClr>
                        <a:buSzPct val="70000"/>
                        <a:buFont typeface="Wingdings" pitchFamily="2" charset="2"/>
                        <a:buNone/>
                        <a:tabLst/>
                      </a:pPr>
                      <a:endParaRPr kumimoji="0" lang="zh-CN" altLang="zh-CN" sz="1600" b="1" i="0" u="none" strike="noStrike" cap="none" normalizeH="0" baseline="0" smtClean="0">
                        <a:ln>
                          <a:noFill/>
                        </a:ln>
                        <a:solidFill>
                          <a:schemeClr val="tx1"/>
                        </a:solidFill>
                        <a:effectLst/>
                        <a:latin typeface="Arial" charset="0"/>
                        <a:ea typeface="华文中宋" pitchFamily="2" charset="-122"/>
                      </a:endParaRPr>
                    </a:p>
                  </a:txBody>
                  <a:tcPr anchor="ct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40000"/>
                        </a:spcBef>
                        <a:spcAft>
                          <a:spcPct val="10000"/>
                        </a:spcAft>
                        <a:buClr>
                          <a:schemeClr val="tx2"/>
                        </a:buClr>
                        <a:buSzPct val="70000"/>
                        <a:buFont typeface="Wingdings" pitchFamily="2" charset="2"/>
                        <a:buNone/>
                        <a:tabLst/>
                      </a:pPr>
                      <a:endParaRPr kumimoji="0" lang="zh-CN" altLang="zh-CN" sz="1600" b="1" i="0" u="none" strike="noStrike" cap="none" normalizeH="0" baseline="0" smtClean="0">
                        <a:ln>
                          <a:noFill/>
                        </a:ln>
                        <a:solidFill>
                          <a:schemeClr val="tx1"/>
                        </a:solidFill>
                        <a:effectLst/>
                        <a:latin typeface="Arial" charset="0"/>
                        <a:ea typeface="华文中宋" pitchFamily="2" charset="-122"/>
                      </a:endParaRPr>
                    </a:p>
                  </a:txBody>
                  <a:tcPr anchor="ct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40000"/>
                        </a:spcBef>
                        <a:spcAft>
                          <a:spcPct val="10000"/>
                        </a:spcAft>
                        <a:buClr>
                          <a:schemeClr val="tx2"/>
                        </a:buClr>
                        <a:buSzPct val="70000"/>
                        <a:buFont typeface="Wingdings" pitchFamily="2" charset="2"/>
                        <a:buNone/>
                        <a:tabLst/>
                      </a:pPr>
                      <a:endParaRPr kumimoji="0" lang="zh-CN" altLang="zh-CN" sz="1600" b="1" i="0" u="none" strike="noStrike" cap="none" normalizeH="0" baseline="0" smtClean="0">
                        <a:ln>
                          <a:noFill/>
                        </a:ln>
                        <a:solidFill>
                          <a:schemeClr val="tx1"/>
                        </a:solidFill>
                        <a:effectLst/>
                        <a:latin typeface="Arial" charset="0"/>
                        <a:ea typeface="华文中宋" pitchFamily="2" charset="-122"/>
                      </a:endParaRPr>
                    </a:p>
                  </a:txBody>
                  <a:tcPr anchor="ct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0"/>
                        </a:spcBef>
                        <a:spcAft>
                          <a:spcPct val="10000"/>
                        </a:spcAft>
                        <a:buClrTx/>
                        <a:buSzTx/>
                        <a:buFontTx/>
                        <a:buNone/>
                        <a:tabLst/>
                      </a:pPr>
                      <a:r>
                        <a:rPr kumimoji="0" lang="en-US" altLang="zh-CN" sz="1600" b="1" i="0" u="none" strike="noStrike" cap="none" normalizeH="0" baseline="0" smtClean="0">
                          <a:ln>
                            <a:noFill/>
                          </a:ln>
                          <a:solidFill>
                            <a:schemeClr val="tx1"/>
                          </a:solidFill>
                          <a:effectLst/>
                          <a:latin typeface="Arial" charset="0"/>
                          <a:ea typeface="华文中宋" pitchFamily="2" charset="-122"/>
                          <a:cs typeface="Times New Roman" pitchFamily="18" charset="0"/>
                        </a:rPr>
                        <a:t>√</a:t>
                      </a:r>
                      <a:endParaRPr kumimoji="0" lang="en-US" altLang="zh-CN" sz="1600" b="1" i="0" u="none" strike="noStrike" cap="none" normalizeH="0" baseline="0" smtClean="0">
                        <a:ln>
                          <a:noFill/>
                        </a:ln>
                        <a:solidFill>
                          <a:schemeClr val="tx1"/>
                        </a:solidFill>
                        <a:effectLst/>
                        <a:latin typeface="Arial" charset="0"/>
                        <a:ea typeface="华文中宋" pitchFamily="2" charset="-122"/>
                      </a:endParaRPr>
                    </a:p>
                  </a:txBody>
                  <a:tcPr anchor="ct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40000"/>
                        </a:spcBef>
                        <a:spcAft>
                          <a:spcPct val="10000"/>
                        </a:spcAft>
                        <a:buClr>
                          <a:schemeClr val="tx2"/>
                        </a:buClr>
                        <a:buSzPct val="70000"/>
                        <a:buFont typeface="Wingdings" pitchFamily="2" charset="2"/>
                        <a:buNone/>
                        <a:tabLst/>
                      </a:pPr>
                      <a:endParaRPr kumimoji="0" lang="zh-CN" altLang="zh-CN" sz="1600" b="1" i="0" u="none" strike="noStrike" cap="none" normalizeH="0" baseline="0" smtClean="0">
                        <a:ln>
                          <a:noFill/>
                        </a:ln>
                        <a:solidFill>
                          <a:schemeClr val="tx1"/>
                        </a:solidFill>
                        <a:effectLst/>
                        <a:latin typeface="Arial" charset="0"/>
                        <a:ea typeface="华文中宋" pitchFamily="2" charset="-122"/>
                      </a:endParaRPr>
                    </a:p>
                  </a:txBody>
                  <a:tcPr anchor="ct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r>
              <a:tr h="381000">
                <a:tc>
                  <a:txBody>
                    <a:bodyPr/>
                    <a:lstStyle/>
                    <a:p>
                      <a:pPr marL="0" marR="0" lvl="0" indent="0" algn="l" defTabSz="914400" rtl="0" eaLnBrk="1" fontAlgn="base" latinLnBrk="0" hangingPunct="1">
                        <a:lnSpc>
                          <a:spcPct val="120000"/>
                        </a:lnSpc>
                        <a:spcBef>
                          <a:spcPct val="0"/>
                        </a:spcBef>
                        <a:spcAft>
                          <a:spcPct val="10000"/>
                        </a:spcAft>
                        <a:buClrTx/>
                        <a:buSzTx/>
                        <a:buFontTx/>
                        <a:buNone/>
                        <a:tabLst/>
                      </a:pPr>
                      <a:r>
                        <a:rPr kumimoji="0" lang="en-US" altLang="zh-CN" sz="1600" b="1" i="0" u="none" strike="noStrike" cap="none" normalizeH="0" baseline="0" smtClean="0">
                          <a:ln>
                            <a:noFill/>
                          </a:ln>
                          <a:solidFill>
                            <a:schemeClr val="tx1"/>
                          </a:solidFill>
                          <a:effectLst/>
                          <a:latin typeface="宋体" charset="-122"/>
                          <a:ea typeface="华文中宋" pitchFamily="2" charset="-122"/>
                          <a:cs typeface="Times New Roman" pitchFamily="18" charset="0"/>
                        </a:rPr>
                        <a:t>B</a:t>
                      </a:r>
                      <a:r>
                        <a:rPr kumimoji="0" lang="zh-CN" altLang="en-US" sz="1600" b="1" i="0" u="none" strike="noStrike" cap="none" normalizeH="0" baseline="0" smtClean="0">
                          <a:ln>
                            <a:noFill/>
                          </a:ln>
                          <a:solidFill>
                            <a:schemeClr val="tx1"/>
                          </a:solidFill>
                          <a:effectLst/>
                          <a:latin typeface="宋体" charset="-122"/>
                          <a:ea typeface="华文中宋" pitchFamily="2" charset="-122"/>
                          <a:cs typeface="Times New Roman" pitchFamily="18" charset="0"/>
                        </a:rPr>
                        <a:t>确定对应的比特</a:t>
                      </a:r>
                      <a:endParaRPr kumimoji="0" lang="zh-CN" altLang="en-US" sz="1600" b="1" i="0" u="none" strike="noStrike" cap="none" normalizeH="0" baseline="0" smtClean="0">
                        <a:ln>
                          <a:noFill/>
                        </a:ln>
                        <a:solidFill>
                          <a:schemeClr val="tx1"/>
                        </a:solidFill>
                        <a:effectLst/>
                        <a:latin typeface="Arial" charset="0"/>
                        <a:ea typeface="华文中宋" pitchFamily="2" charset="-122"/>
                      </a:endParaRPr>
                    </a:p>
                  </a:txBody>
                  <a:tcP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0"/>
                        </a:spcBef>
                        <a:spcAft>
                          <a:spcPct val="10000"/>
                        </a:spcAft>
                        <a:buClrTx/>
                        <a:buSzTx/>
                        <a:buFontTx/>
                        <a:buNone/>
                        <a:tabLst/>
                      </a:pPr>
                      <a:r>
                        <a:rPr kumimoji="0" lang="en-US" altLang="zh-CN" sz="1600" b="1" i="0" u="none" strike="noStrike" cap="none" normalizeH="0" baseline="0" smtClean="0">
                          <a:ln>
                            <a:noFill/>
                          </a:ln>
                          <a:solidFill>
                            <a:schemeClr val="tx1"/>
                          </a:solidFill>
                          <a:effectLst/>
                          <a:latin typeface="Arial" charset="0"/>
                          <a:ea typeface="华文中宋" pitchFamily="2" charset="-122"/>
                          <a:cs typeface="Times New Roman" pitchFamily="18" charset="0"/>
                        </a:rPr>
                        <a:t>0</a:t>
                      </a:r>
                      <a:endParaRPr kumimoji="0" lang="en-US" altLang="zh-CN" sz="1600" b="1" i="0" u="none" strike="noStrike" cap="none" normalizeH="0" baseline="0" smtClean="0">
                        <a:ln>
                          <a:noFill/>
                        </a:ln>
                        <a:solidFill>
                          <a:schemeClr val="tx1"/>
                        </a:solidFill>
                        <a:effectLst/>
                        <a:latin typeface="Arial" charset="0"/>
                        <a:ea typeface="华文中宋" pitchFamily="2" charset="-122"/>
                      </a:endParaRPr>
                    </a:p>
                  </a:txBody>
                  <a:tcPr anchor="ct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40000"/>
                        </a:spcBef>
                        <a:spcAft>
                          <a:spcPct val="10000"/>
                        </a:spcAft>
                        <a:buClr>
                          <a:schemeClr val="tx2"/>
                        </a:buClr>
                        <a:buSzPct val="70000"/>
                        <a:buFont typeface="Wingdings" pitchFamily="2" charset="2"/>
                        <a:buNone/>
                        <a:tabLst/>
                      </a:pPr>
                      <a:endParaRPr kumimoji="0" lang="zh-CN" altLang="zh-CN" sz="1600" b="1" i="0" u="none" strike="noStrike" cap="none" normalizeH="0" baseline="0" smtClean="0">
                        <a:ln>
                          <a:noFill/>
                        </a:ln>
                        <a:solidFill>
                          <a:schemeClr val="tx1"/>
                        </a:solidFill>
                        <a:effectLst/>
                        <a:latin typeface="Arial" charset="0"/>
                        <a:ea typeface="华文中宋" pitchFamily="2" charset="-122"/>
                      </a:endParaRPr>
                    </a:p>
                  </a:txBody>
                  <a:tcPr anchor="ct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0"/>
                        </a:spcBef>
                        <a:spcAft>
                          <a:spcPct val="10000"/>
                        </a:spcAft>
                        <a:buClrTx/>
                        <a:buSzTx/>
                        <a:buFontTx/>
                        <a:buNone/>
                        <a:tabLst/>
                      </a:pPr>
                      <a:r>
                        <a:rPr kumimoji="0" lang="en-US" altLang="zh-CN" sz="1600" b="1" i="0" u="none" strike="noStrike" cap="none" normalizeH="0" baseline="0" smtClean="0">
                          <a:ln>
                            <a:noFill/>
                          </a:ln>
                          <a:solidFill>
                            <a:schemeClr val="tx1"/>
                          </a:solidFill>
                          <a:effectLst/>
                          <a:latin typeface="Arial" charset="0"/>
                          <a:ea typeface="华文中宋" pitchFamily="2" charset="-122"/>
                          <a:cs typeface="Times New Roman" pitchFamily="18" charset="0"/>
                        </a:rPr>
                        <a:t>1</a:t>
                      </a:r>
                      <a:endParaRPr kumimoji="0" lang="en-US" altLang="zh-CN" sz="1600" b="1" i="0" u="none" strike="noStrike" cap="none" normalizeH="0" baseline="0" smtClean="0">
                        <a:ln>
                          <a:noFill/>
                        </a:ln>
                        <a:solidFill>
                          <a:schemeClr val="tx1"/>
                        </a:solidFill>
                        <a:effectLst/>
                        <a:latin typeface="Arial" charset="0"/>
                        <a:ea typeface="华文中宋" pitchFamily="2" charset="-122"/>
                      </a:endParaRPr>
                    </a:p>
                  </a:txBody>
                  <a:tcPr anchor="ct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0"/>
                        </a:spcBef>
                        <a:spcAft>
                          <a:spcPct val="10000"/>
                        </a:spcAft>
                        <a:buClrTx/>
                        <a:buSzTx/>
                        <a:buFontTx/>
                        <a:buNone/>
                        <a:tabLst/>
                      </a:pPr>
                      <a:r>
                        <a:rPr kumimoji="0" lang="en-US" altLang="zh-CN" sz="1600" b="1" i="0" u="none" strike="noStrike" cap="none" normalizeH="0" baseline="0" smtClean="0">
                          <a:ln>
                            <a:noFill/>
                          </a:ln>
                          <a:solidFill>
                            <a:schemeClr val="tx1"/>
                          </a:solidFill>
                          <a:effectLst/>
                          <a:latin typeface="Arial" charset="0"/>
                          <a:ea typeface="华文中宋" pitchFamily="2" charset="-122"/>
                          <a:cs typeface="Times New Roman" pitchFamily="18" charset="0"/>
                        </a:rPr>
                        <a:t>0</a:t>
                      </a:r>
                      <a:endParaRPr kumimoji="0" lang="en-US" altLang="zh-CN" sz="1600" b="1" i="0" u="none" strike="noStrike" cap="none" normalizeH="0" baseline="0" smtClean="0">
                        <a:ln>
                          <a:noFill/>
                        </a:ln>
                        <a:solidFill>
                          <a:schemeClr val="tx1"/>
                        </a:solidFill>
                        <a:effectLst/>
                        <a:latin typeface="Arial" charset="0"/>
                        <a:ea typeface="华文中宋" pitchFamily="2" charset="-122"/>
                      </a:endParaRPr>
                    </a:p>
                  </a:txBody>
                  <a:tcPr anchor="ct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40000"/>
                        </a:spcBef>
                        <a:spcAft>
                          <a:spcPct val="10000"/>
                        </a:spcAft>
                        <a:buClr>
                          <a:schemeClr val="tx2"/>
                        </a:buClr>
                        <a:buSzPct val="70000"/>
                        <a:buFont typeface="Wingdings" pitchFamily="2" charset="2"/>
                        <a:buNone/>
                        <a:tabLst/>
                      </a:pPr>
                      <a:endParaRPr kumimoji="0" lang="zh-CN" altLang="zh-CN" sz="1600" b="1" i="0" u="none" strike="noStrike" cap="none" normalizeH="0" baseline="0" smtClean="0">
                        <a:ln>
                          <a:noFill/>
                        </a:ln>
                        <a:solidFill>
                          <a:schemeClr val="tx1"/>
                        </a:solidFill>
                        <a:effectLst/>
                        <a:latin typeface="Arial" charset="0"/>
                        <a:ea typeface="华文中宋" pitchFamily="2" charset="-122"/>
                      </a:endParaRPr>
                    </a:p>
                  </a:txBody>
                  <a:tcPr anchor="ct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40000"/>
                        </a:spcBef>
                        <a:spcAft>
                          <a:spcPct val="10000"/>
                        </a:spcAft>
                        <a:buClr>
                          <a:schemeClr val="tx2"/>
                        </a:buClr>
                        <a:buSzPct val="70000"/>
                        <a:buFont typeface="Wingdings" pitchFamily="2" charset="2"/>
                        <a:buNone/>
                        <a:tabLst/>
                      </a:pPr>
                      <a:endParaRPr kumimoji="0" lang="zh-CN" altLang="zh-CN" sz="1600" b="1" i="0" u="none" strike="noStrike" cap="none" normalizeH="0" baseline="0" smtClean="0">
                        <a:ln>
                          <a:noFill/>
                        </a:ln>
                        <a:solidFill>
                          <a:schemeClr val="tx1"/>
                        </a:solidFill>
                        <a:effectLst/>
                        <a:latin typeface="Arial" charset="0"/>
                        <a:ea typeface="华文中宋" pitchFamily="2" charset="-122"/>
                      </a:endParaRPr>
                    </a:p>
                  </a:txBody>
                  <a:tcPr anchor="ct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40000"/>
                        </a:spcBef>
                        <a:spcAft>
                          <a:spcPct val="10000"/>
                        </a:spcAft>
                        <a:buClr>
                          <a:schemeClr val="tx2"/>
                        </a:buClr>
                        <a:buSzPct val="70000"/>
                        <a:buFont typeface="Wingdings" pitchFamily="2" charset="2"/>
                        <a:buNone/>
                        <a:tabLst/>
                      </a:pPr>
                      <a:endParaRPr kumimoji="0" lang="zh-CN" altLang="zh-CN" sz="1600" b="1" i="0" u="none" strike="noStrike" cap="none" normalizeH="0" baseline="0" smtClean="0">
                        <a:ln>
                          <a:noFill/>
                        </a:ln>
                        <a:solidFill>
                          <a:schemeClr val="tx1"/>
                        </a:solidFill>
                        <a:effectLst/>
                        <a:latin typeface="Arial" charset="0"/>
                        <a:ea typeface="华文中宋" pitchFamily="2" charset="-122"/>
                      </a:endParaRPr>
                    </a:p>
                  </a:txBody>
                  <a:tcPr anchor="ct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0"/>
                        </a:spcBef>
                        <a:spcAft>
                          <a:spcPct val="10000"/>
                        </a:spcAft>
                        <a:buClrTx/>
                        <a:buSzTx/>
                        <a:buFontTx/>
                        <a:buNone/>
                        <a:tabLst/>
                      </a:pPr>
                      <a:r>
                        <a:rPr kumimoji="0" lang="en-US" altLang="zh-CN" sz="1600" b="1" i="0" u="none" strike="noStrike" cap="none" normalizeH="0" baseline="0" smtClean="0">
                          <a:ln>
                            <a:noFill/>
                          </a:ln>
                          <a:solidFill>
                            <a:schemeClr val="tx1"/>
                          </a:solidFill>
                          <a:effectLst/>
                          <a:latin typeface="Arial" charset="0"/>
                          <a:ea typeface="华文中宋" pitchFamily="2" charset="-122"/>
                          <a:cs typeface="Times New Roman" pitchFamily="18" charset="0"/>
                        </a:rPr>
                        <a:t>1</a:t>
                      </a:r>
                      <a:endParaRPr kumimoji="0" lang="en-US" altLang="zh-CN" sz="1600" b="1" i="0" u="none" strike="noStrike" cap="none" normalizeH="0" baseline="0" smtClean="0">
                        <a:ln>
                          <a:noFill/>
                        </a:ln>
                        <a:solidFill>
                          <a:schemeClr val="tx1"/>
                        </a:solidFill>
                        <a:effectLst/>
                        <a:latin typeface="Arial" charset="0"/>
                        <a:ea typeface="华文中宋" pitchFamily="2" charset="-122"/>
                      </a:endParaRPr>
                    </a:p>
                  </a:txBody>
                  <a:tcPr anchor="ct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40000"/>
                        </a:spcBef>
                        <a:spcAft>
                          <a:spcPct val="10000"/>
                        </a:spcAft>
                        <a:buClr>
                          <a:schemeClr val="tx2"/>
                        </a:buClr>
                        <a:buSzPct val="70000"/>
                        <a:buFont typeface="Wingdings" pitchFamily="2" charset="2"/>
                        <a:buNone/>
                        <a:tabLst/>
                      </a:pPr>
                      <a:endParaRPr kumimoji="0" lang="zh-CN" altLang="zh-CN" sz="1600" b="1" i="0" u="none" strike="noStrike" cap="none" normalizeH="0" baseline="0" smtClean="0">
                        <a:ln>
                          <a:noFill/>
                        </a:ln>
                        <a:solidFill>
                          <a:schemeClr val="tx1"/>
                        </a:solidFill>
                        <a:effectLst/>
                        <a:latin typeface="Arial" charset="0"/>
                        <a:ea typeface="华文中宋" pitchFamily="2" charset="-122"/>
                      </a:endParaRPr>
                    </a:p>
                  </a:txBody>
                  <a:tcPr anchor="ct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r>
              <a:tr h="546100">
                <a:tc>
                  <a:txBody>
                    <a:bodyPr/>
                    <a:lstStyle/>
                    <a:p>
                      <a:pPr marL="0" marR="0" lvl="0" indent="0" algn="l" defTabSz="914400" rtl="0" eaLnBrk="1" fontAlgn="base" latinLnBrk="0" hangingPunct="1">
                        <a:lnSpc>
                          <a:spcPct val="120000"/>
                        </a:lnSpc>
                        <a:spcBef>
                          <a:spcPct val="0"/>
                        </a:spcBef>
                        <a:spcAft>
                          <a:spcPct val="10000"/>
                        </a:spcAft>
                        <a:buClrTx/>
                        <a:buSzTx/>
                        <a:buFontTx/>
                        <a:buNone/>
                        <a:tabLst/>
                      </a:pPr>
                      <a:r>
                        <a:rPr kumimoji="0" lang="en-US" altLang="zh-CN" sz="1600" b="1" i="0" u="none" strike="noStrike" cap="none" normalizeH="0" baseline="0" smtClean="0">
                          <a:ln>
                            <a:noFill/>
                          </a:ln>
                          <a:solidFill>
                            <a:schemeClr val="tx1"/>
                          </a:solidFill>
                          <a:effectLst/>
                          <a:latin typeface="宋体" charset="-122"/>
                          <a:ea typeface="华文中宋" pitchFamily="2" charset="-122"/>
                          <a:cs typeface="Times New Roman" pitchFamily="18" charset="0"/>
                        </a:rPr>
                        <a:t>B</a:t>
                      </a:r>
                      <a:r>
                        <a:rPr kumimoji="0" lang="zh-CN" altLang="en-US" sz="1600" b="1" i="0" u="none" strike="noStrike" cap="none" normalizeH="0" baseline="0" smtClean="0">
                          <a:ln>
                            <a:noFill/>
                          </a:ln>
                          <a:solidFill>
                            <a:schemeClr val="tx1"/>
                          </a:solidFill>
                          <a:effectLst/>
                          <a:latin typeface="宋体" charset="-122"/>
                          <a:ea typeface="华文中宋" pitchFamily="2" charset="-122"/>
                          <a:cs typeface="Times New Roman" pitchFamily="18" charset="0"/>
                        </a:rPr>
                        <a:t>公布部分滤光器设置正确位对应的比特</a:t>
                      </a:r>
                      <a:endParaRPr kumimoji="0" lang="zh-CN" altLang="en-US" sz="1600" b="1" i="0" u="none" strike="noStrike" cap="none" normalizeH="0" baseline="0" smtClean="0">
                        <a:ln>
                          <a:noFill/>
                        </a:ln>
                        <a:solidFill>
                          <a:schemeClr val="tx1"/>
                        </a:solidFill>
                        <a:effectLst/>
                        <a:latin typeface="Arial" charset="0"/>
                        <a:ea typeface="华文中宋" pitchFamily="2" charset="-122"/>
                      </a:endParaRPr>
                    </a:p>
                  </a:txBody>
                  <a:tcP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0"/>
                        </a:spcBef>
                        <a:spcAft>
                          <a:spcPct val="10000"/>
                        </a:spcAft>
                        <a:buClrTx/>
                        <a:buSzTx/>
                        <a:buFontTx/>
                        <a:buNone/>
                        <a:tabLst/>
                      </a:pPr>
                      <a:r>
                        <a:rPr kumimoji="0" lang="en-US" altLang="zh-CN" sz="1600" b="1" i="0" u="none" strike="noStrike" cap="none" normalizeH="0" baseline="0" smtClean="0">
                          <a:ln>
                            <a:noFill/>
                          </a:ln>
                          <a:solidFill>
                            <a:schemeClr val="tx1"/>
                          </a:solidFill>
                          <a:effectLst/>
                          <a:latin typeface="Arial" charset="0"/>
                          <a:ea typeface="华文中宋" pitchFamily="2" charset="-122"/>
                          <a:cs typeface="Times New Roman" pitchFamily="18" charset="0"/>
                        </a:rPr>
                        <a:t>0</a:t>
                      </a:r>
                      <a:endParaRPr kumimoji="0" lang="en-US" altLang="zh-CN" sz="1600" b="1" i="0" u="none" strike="noStrike" cap="none" normalizeH="0" baseline="0" smtClean="0">
                        <a:ln>
                          <a:noFill/>
                        </a:ln>
                        <a:solidFill>
                          <a:schemeClr val="tx1"/>
                        </a:solidFill>
                        <a:effectLst/>
                        <a:latin typeface="Arial" charset="0"/>
                        <a:ea typeface="华文中宋" pitchFamily="2" charset="-122"/>
                      </a:endParaRPr>
                    </a:p>
                  </a:txBody>
                  <a:tcPr anchor="ct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40000"/>
                        </a:spcBef>
                        <a:spcAft>
                          <a:spcPct val="10000"/>
                        </a:spcAft>
                        <a:buClr>
                          <a:schemeClr val="tx2"/>
                        </a:buClr>
                        <a:buSzPct val="70000"/>
                        <a:buFont typeface="Wingdings" pitchFamily="2" charset="2"/>
                        <a:buNone/>
                        <a:tabLst/>
                      </a:pPr>
                      <a:endParaRPr kumimoji="0" lang="zh-CN" altLang="zh-CN" sz="1600" b="1" i="0" u="none" strike="noStrike" cap="none" normalizeH="0" baseline="0" smtClean="0">
                        <a:ln>
                          <a:noFill/>
                        </a:ln>
                        <a:solidFill>
                          <a:schemeClr val="tx1"/>
                        </a:solidFill>
                        <a:effectLst/>
                        <a:latin typeface="Arial" charset="0"/>
                        <a:ea typeface="华文中宋" pitchFamily="2" charset="-122"/>
                      </a:endParaRPr>
                    </a:p>
                  </a:txBody>
                  <a:tcPr anchor="ct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40000"/>
                        </a:spcBef>
                        <a:spcAft>
                          <a:spcPct val="10000"/>
                        </a:spcAft>
                        <a:buClr>
                          <a:schemeClr val="tx2"/>
                        </a:buClr>
                        <a:buSzPct val="70000"/>
                        <a:buFont typeface="Wingdings" pitchFamily="2" charset="2"/>
                        <a:buNone/>
                        <a:tabLst/>
                      </a:pPr>
                      <a:endParaRPr kumimoji="0" lang="zh-CN" altLang="zh-CN" sz="1600" b="1" i="0" u="none" strike="noStrike" cap="none" normalizeH="0" baseline="0" smtClean="0">
                        <a:ln>
                          <a:noFill/>
                        </a:ln>
                        <a:solidFill>
                          <a:schemeClr val="tx1"/>
                        </a:solidFill>
                        <a:effectLst/>
                        <a:latin typeface="Arial" charset="0"/>
                        <a:ea typeface="华文中宋" pitchFamily="2" charset="-122"/>
                      </a:endParaRPr>
                    </a:p>
                  </a:txBody>
                  <a:tcPr anchor="ct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40000"/>
                        </a:spcBef>
                        <a:spcAft>
                          <a:spcPct val="10000"/>
                        </a:spcAft>
                        <a:buClr>
                          <a:schemeClr val="tx2"/>
                        </a:buClr>
                        <a:buSzPct val="70000"/>
                        <a:buFont typeface="Wingdings" pitchFamily="2" charset="2"/>
                        <a:buNone/>
                        <a:tabLst/>
                      </a:pPr>
                      <a:endParaRPr kumimoji="0" lang="zh-CN" altLang="zh-CN" sz="1600" b="1" i="0" u="none" strike="noStrike" cap="none" normalizeH="0" baseline="0" smtClean="0">
                        <a:ln>
                          <a:noFill/>
                        </a:ln>
                        <a:solidFill>
                          <a:schemeClr val="tx1"/>
                        </a:solidFill>
                        <a:effectLst/>
                        <a:latin typeface="Arial" charset="0"/>
                        <a:ea typeface="华文中宋" pitchFamily="2" charset="-122"/>
                      </a:endParaRPr>
                    </a:p>
                  </a:txBody>
                  <a:tcPr anchor="ct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40000"/>
                        </a:spcBef>
                        <a:spcAft>
                          <a:spcPct val="10000"/>
                        </a:spcAft>
                        <a:buClr>
                          <a:schemeClr val="tx2"/>
                        </a:buClr>
                        <a:buSzPct val="70000"/>
                        <a:buFont typeface="Wingdings" pitchFamily="2" charset="2"/>
                        <a:buNone/>
                        <a:tabLst/>
                      </a:pPr>
                      <a:endParaRPr kumimoji="0" lang="zh-CN" altLang="zh-CN" sz="1600" b="1" i="0" u="none" strike="noStrike" cap="none" normalizeH="0" baseline="0" smtClean="0">
                        <a:ln>
                          <a:noFill/>
                        </a:ln>
                        <a:solidFill>
                          <a:schemeClr val="tx1"/>
                        </a:solidFill>
                        <a:effectLst/>
                        <a:latin typeface="Arial" charset="0"/>
                        <a:ea typeface="华文中宋" pitchFamily="2" charset="-122"/>
                      </a:endParaRPr>
                    </a:p>
                  </a:txBody>
                  <a:tcPr anchor="ct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40000"/>
                        </a:spcBef>
                        <a:spcAft>
                          <a:spcPct val="10000"/>
                        </a:spcAft>
                        <a:buClr>
                          <a:schemeClr val="tx2"/>
                        </a:buClr>
                        <a:buSzPct val="70000"/>
                        <a:buFont typeface="Wingdings" pitchFamily="2" charset="2"/>
                        <a:buNone/>
                        <a:tabLst/>
                      </a:pPr>
                      <a:endParaRPr kumimoji="0" lang="zh-CN" altLang="zh-CN" sz="1600" b="1" i="0" u="none" strike="noStrike" cap="none" normalizeH="0" baseline="0" smtClean="0">
                        <a:ln>
                          <a:noFill/>
                        </a:ln>
                        <a:solidFill>
                          <a:schemeClr val="tx1"/>
                        </a:solidFill>
                        <a:effectLst/>
                        <a:latin typeface="Arial" charset="0"/>
                        <a:ea typeface="华文中宋" pitchFamily="2" charset="-122"/>
                      </a:endParaRPr>
                    </a:p>
                  </a:txBody>
                  <a:tcPr anchor="ct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40000"/>
                        </a:spcBef>
                        <a:spcAft>
                          <a:spcPct val="10000"/>
                        </a:spcAft>
                        <a:buClr>
                          <a:schemeClr val="tx2"/>
                        </a:buClr>
                        <a:buSzPct val="70000"/>
                        <a:buFont typeface="Wingdings" pitchFamily="2" charset="2"/>
                        <a:buNone/>
                        <a:tabLst/>
                      </a:pPr>
                      <a:endParaRPr kumimoji="0" lang="zh-CN" altLang="zh-CN" sz="1600" b="1" i="0" u="none" strike="noStrike" cap="none" normalizeH="0" baseline="0" smtClean="0">
                        <a:ln>
                          <a:noFill/>
                        </a:ln>
                        <a:solidFill>
                          <a:schemeClr val="tx1"/>
                        </a:solidFill>
                        <a:effectLst/>
                        <a:latin typeface="Arial" charset="0"/>
                        <a:ea typeface="华文中宋" pitchFamily="2" charset="-122"/>
                      </a:endParaRPr>
                    </a:p>
                  </a:txBody>
                  <a:tcPr anchor="ct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0"/>
                        </a:spcBef>
                        <a:spcAft>
                          <a:spcPct val="10000"/>
                        </a:spcAft>
                        <a:buClrTx/>
                        <a:buSzTx/>
                        <a:buFontTx/>
                        <a:buNone/>
                        <a:tabLst/>
                      </a:pPr>
                      <a:r>
                        <a:rPr kumimoji="0" lang="en-US" altLang="zh-CN" sz="1600" b="1" i="0" u="none" strike="noStrike" cap="none" normalizeH="0" baseline="0" smtClean="0">
                          <a:ln>
                            <a:noFill/>
                          </a:ln>
                          <a:solidFill>
                            <a:schemeClr val="tx1"/>
                          </a:solidFill>
                          <a:effectLst/>
                          <a:latin typeface="Arial" charset="0"/>
                          <a:ea typeface="华文中宋" pitchFamily="2" charset="-122"/>
                          <a:cs typeface="Times New Roman" pitchFamily="18" charset="0"/>
                        </a:rPr>
                        <a:t>1</a:t>
                      </a:r>
                      <a:endParaRPr kumimoji="0" lang="en-US" altLang="zh-CN" sz="1600" b="1" i="0" u="none" strike="noStrike" cap="none" normalizeH="0" baseline="0" smtClean="0">
                        <a:ln>
                          <a:noFill/>
                        </a:ln>
                        <a:solidFill>
                          <a:schemeClr val="tx1"/>
                        </a:solidFill>
                        <a:effectLst/>
                        <a:latin typeface="Arial" charset="0"/>
                        <a:ea typeface="华文中宋" pitchFamily="2" charset="-122"/>
                      </a:endParaRPr>
                    </a:p>
                  </a:txBody>
                  <a:tcPr anchor="ct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40000"/>
                        </a:spcBef>
                        <a:spcAft>
                          <a:spcPct val="10000"/>
                        </a:spcAft>
                        <a:buClr>
                          <a:schemeClr val="tx2"/>
                        </a:buClr>
                        <a:buSzPct val="70000"/>
                        <a:buFont typeface="Wingdings" pitchFamily="2" charset="2"/>
                        <a:buNone/>
                        <a:tabLst/>
                      </a:pPr>
                      <a:endParaRPr kumimoji="0" lang="zh-CN" altLang="zh-CN" sz="1600" b="1" i="0" u="none" strike="noStrike" cap="none" normalizeH="0" baseline="0" smtClean="0">
                        <a:ln>
                          <a:noFill/>
                        </a:ln>
                        <a:solidFill>
                          <a:schemeClr val="tx1"/>
                        </a:solidFill>
                        <a:effectLst/>
                        <a:latin typeface="Arial" charset="0"/>
                        <a:ea typeface="华文中宋" pitchFamily="2" charset="-122"/>
                      </a:endParaRPr>
                    </a:p>
                  </a:txBody>
                  <a:tcPr anchor="ct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r>
              <a:tr h="385763">
                <a:tc>
                  <a:txBody>
                    <a:bodyPr/>
                    <a:lstStyle/>
                    <a:p>
                      <a:pPr marL="0" marR="0" lvl="0" indent="0" algn="l" defTabSz="914400" rtl="0" eaLnBrk="1" fontAlgn="base" latinLnBrk="0" hangingPunct="1">
                        <a:lnSpc>
                          <a:spcPct val="120000"/>
                        </a:lnSpc>
                        <a:spcBef>
                          <a:spcPct val="0"/>
                        </a:spcBef>
                        <a:spcAft>
                          <a:spcPct val="10000"/>
                        </a:spcAft>
                        <a:buClrTx/>
                        <a:buSzTx/>
                        <a:buFontTx/>
                        <a:buNone/>
                        <a:tabLst/>
                      </a:pPr>
                      <a:r>
                        <a:rPr kumimoji="0" lang="en-US" altLang="zh-CN" sz="1600" b="1" i="0" u="none" strike="noStrike" cap="none" normalizeH="0" baseline="0" smtClean="0">
                          <a:ln>
                            <a:noFill/>
                          </a:ln>
                          <a:solidFill>
                            <a:schemeClr val="tx1"/>
                          </a:solidFill>
                          <a:effectLst/>
                          <a:latin typeface="宋体" charset="-122"/>
                          <a:ea typeface="华文中宋" pitchFamily="2" charset="-122"/>
                          <a:cs typeface="Times New Roman" pitchFamily="18" charset="0"/>
                        </a:rPr>
                        <a:t>A</a:t>
                      </a:r>
                      <a:r>
                        <a:rPr kumimoji="0" lang="zh-CN" altLang="en-US" sz="1600" b="1" i="0" u="none" strike="noStrike" cap="none" normalizeH="0" baseline="0" smtClean="0">
                          <a:ln>
                            <a:noFill/>
                          </a:ln>
                          <a:solidFill>
                            <a:schemeClr val="tx1"/>
                          </a:solidFill>
                          <a:effectLst/>
                          <a:latin typeface="宋体" charset="-122"/>
                          <a:ea typeface="华文中宋" pitchFamily="2" charset="-122"/>
                          <a:cs typeface="Times New Roman" pitchFamily="18" charset="0"/>
                        </a:rPr>
                        <a:t>验证</a:t>
                      </a:r>
                      <a:endParaRPr kumimoji="0" lang="zh-CN" altLang="en-US" sz="1600" b="1" i="0" u="none" strike="noStrike" cap="none" normalizeH="0" baseline="0" smtClean="0">
                        <a:ln>
                          <a:noFill/>
                        </a:ln>
                        <a:solidFill>
                          <a:schemeClr val="tx1"/>
                        </a:solidFill>
                        <a:effectLst/>
                        <a:latin typeface="Arial" charset="0"/>
                        <a:ea typeface="华文中宋" pitchFamily="2" charset="-122"/>
                      </a:endParaRPr>
                    </a:p>
                  </a:txBody>
                  <a:tcP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0"/>
                        </a:spcBef>
                        <a:spcAft>
                          <a:spcPct val="10000"/>
                        </a:spcAft>
                        <a:buClrTx/>
                        <a:buSzTx/>
                        <a:buFontTx/>
                        <a:buNone/>
                        <a:tabLst/>
                      </a:pPr>
                      <a:r>
                        <a:rPr kumimoji="0" lang="en-US" altLang="zh-CN" sz="1600" b="1" i="0" u="none" strike="noStrike" cap="none" normalizeH="0" baseline="0" smtClean="0">
                          <a:ln>
                            <a:noFill/>
                          </a:ln>
                          <a:solidFill>
                            <a:schemeClr val="tx1"/>
                          </a:solidFill>
                          <a:effectLst/>
                          <a:latin typeface="Arial" charset="0"/>
                          <a:ea typeface="华文中宋" pitchFamily="2" charset="-122"/>
                          <a:cs typeface="Times New Roman" pitchFamily="18" charset="0"/>
                        </a:rPr>
                        <a:t>√</a:t>
                      </a:r>
                      <a:endParaRPr kumimoji="0" lang="en-US" altLang="zh-CN" sz="1600" b="1" i="0" u="none" strike="noStrike" cap="none" normalizeH="0" baseline="0" smtClean="0">
                        <a:ln>
                          <a:noFill/>
                        </a:ln>
                        <a:solidFill>
                          <a:schemeClr val="tx1"/>
                        </a:solidFill>
                        <a:effectLst/>
                        <a:latin typeface="Arial" charset="0"/>
                        <a:ea typeface="华文中宋" pitchFamily="2" charset="-122"/>
                      </a:endParaRPr>
                    </a:p>
                  </a:txBody>
                  <a:tcPr anchor="ct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40000"/>
                        </a:spcBef>
                        <a:spcAft>
                          <a:spcPct val="10000"/>
                        </a:spcAft>
                        <a:buClr>
                          <a:schemeClr val="tx2"/>
                        </a:buClr>
                        <a:buSzPct val="70000"/>
                        <a:buFont typeface="Wingdings" pitchFamily="2" charset="2"/>
                        <a:buNone/>
                        <a:tabLst/>
                      </a:pPr>
                      <a:endParaRPr kumimoji="0" lang="zh-CN" altLang="zh-CN" sz="1600" b="1" i="0" u="none" strike="noStrike" cap="none" normalizeH="0" baseline="0" smtClean="0">
                        <a:ln>
                          <a:noFill/>
                        </a:ln>
                        <a:solidFill>
                          <a:schemeClr val="tx1"/>
                        </a:solidFill>
                        <a:effectLst/>
                        <a:latin typeface="Arial" charset="0"/>
                        <a:ea typeface="华文中宋" pitchFamily="2" charset="-122"/>
                      </a:endParaRPr>
                    </a:p>
                  </a:txBody>
                  <a:tcPr anchor="ct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40000"/>
                        </a:spcBef>
                        <a:spcAft>
                          <a:spcPct val="10000"/>
                        </a:spcAft>
                        <a:buClr>
                          <a:schemeClr val="tx2"/>
                        </a:buClr>
                        <a:buSzPct val="70000"/>
                        <a:buFont typeface="Wingdings" pitchFamily="2" charset="2"/>
                        <a:buNone/>
                        <a:tabLst/>
                      </a:pPr>
                      <a:endParaRPr kumimoji="0" lang="zh-CN" altLang="zh-CN" sz="1600" b="1" i="0" u="none" strike="noStrike" cap="none" normalizeH="0" baseline="0" smtClean="0">
                        <a:ln>
                          <a:noFill/>
                        </a:ln>
                        <a:solidFill>
                          <a:schemeClr val="tx1"/>
                        </a:solidFill>
                        <a:effectLst/>
                        <a:latin typeface="Arial" charset="0"/>
                        <a:ea typeface="华文中宋" pitchFamily="2" charset="-122"/>
                      </a:endParaRPr>
                    </a:p>
                  </a:txBody>
                  <a:tcPr anchor="ct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40000"/>
                        </a:spcBef>
                        <a:spcAft>
                          <a:spcPct val="10000"/>
                        </a:spcAft>
                        <a:buClr>
                          <a:schemeClr val="tx2"/>
                        </a:buClr>
                        <a:buSzPct val="70000"/>
                        <a:buFont typeface="Wingdings" pitchFamily="2" charset="2"/>
                        <a:buNone/>
                        <a:tabLst/>
                      </a:pPr>
                      <a:endParaRPr kumimoji="0" lang="zh-CN" altLang="zh-CN" sz="1600" b="1" i="0" u="none" strike="noStrike" cap="none" normalizeH="0" baseline="0" smtClean="0">
                        <a:ln>
                          <a:noFill/>
                        </a:ln>
                        <a:solidFill>
                          <a:schemeClr val="tx1"/>
                        </a:solidFill>
                        <a:effectLst/>
                        <a:latin typeface="Arial" charset="0"/>
                        <a:ea typeface="华文中宋" pitchFamily="2" charset="-122"/>
                      </a:endParaRPr>
                    </a:p>
                  </a:txBody>
                  <a:tcPr anchor="ct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40000"/>
                        </a:spcBef>
                        <a:spcAft>
                          <a:spcPct val="10000"/>
                        </a:spcAft>
                        <a:buClr>
                          <a:schemeClr val="tx2"/>
                        </a:buClr>
                        <a:buSzPct val="70000"/>
                        <a:buFont typeface="Wingdings" pitchFamily="2" charset="2"/>
                        <a:buNone/>
                        <a:tabLst/>
                      </a:pPr>
                      <a:endParaRPr kumimoji="0" lang="zh-CN" altLang="zh-CN" sz="1600" b="1" i="0" u="none" strike="noStrike" cap="none" normalizeH="0" baseline="0" smtClean="0">
                        <a:ln>
                          <a:noFill/>
                        </a:ln>
                        <a:solidFill>
                          <a:schemeClr val="tx1"/>
                        </a:solidFill>
                        <a:effectLst/>
                        <a:latin typeface="Arial" charset="0"/>
                        <a:ea typeface="华文中宋" pitchFamily="2" charset="-122"/>
                      </a:endParaRPr>
                    </a:p>
                  </a:txBody>
                  <a:tcPr anchor="ct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40000"/>
                        </a:spcBef>
                        <a:spcAft>
                          <a:spcPct val="10000"/>
                        </a:spcAft>
                        <a:buClr>
                          <a:schemeClr val="tx2"/>
                        </a:buClr>
                        <a:buSzPct val="70000"/>
                        <a:buFont typeface="Wingdings" pitchFamily="2" charset="2"/>
                        <a:buNone/>
                        <a:tabLst/>
                      </a:pPr>
                      <a:endParaRPr kumimoji="0" lang="zh-CN" altLang="zh-CN" sz="1600" b="1" i="0" u="none" strike="noStrike" cap="none" normalizeH="0" baseline="0" smtClean="0">
                        <a:ln>
                          <a:noFill/>
                        </a:ln>
                        <a:solidFill>
                          <a:schemeClr val="tx1"/>
                        </a:solidFill>
                        <a:effectLst/>
                        <a:latin typeface="Arial" charset="0"/>
                        <a:ea typeface="华文中宋" pitchFamily="2" charset="-122"/>
                      </a:endParaRPr>
                    </a:p>
                  </a:txBody>
                  <a:tcPr anchor="ct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40000"/>
                        </a:spcBef>
                        <a:spcAft>
                          <a:spcPct val="10000"/>
                        </a:spcAft>
                        <a:buClr>
                          <a:schemeClr val="tx2"/>
                        </a:buClr>
                        <a:buSzPct val="70000"/>
                        <a:buFont typeface="Wingdings" pitchFamily="2" charset="2"/>
                        <a:buNone/>
                        <a:tabLst/>
                      </a:pPr>
                      <a:endParaRPr kumimoji="0" lang="zh-CN" altLang="zh-CN" sz="1600" b="1" i="0" u="none" strike="noStrike" cap="none" normalizeH="0" baseline="0" smtClean="0">
                        <a:ln>
                          <a:noFill/>
                        </a:ln>
                        <a:solidFill>
                          <a:schemeClr val="tx1"/>
                        </a:solidFill>
                        <a:effectLst/>
                        <a:latin typeface="Arial" charset="0"/>
                        <a:ea typeface="华文中宋" pitchFamily="2" charset="-122"/>
                      </a:endParaRPr>
                    </a:p>
                  </a:txBody>
                  <a:tcPr anchor="ct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0"/>
                        </a:spcBef>
                        <a:spcAft>
                          <a:spcPct val="10000"/>
                        </a:spcAft>
                        <a:buClrTx/>
                        <a:buSzTx/>
                        <a:buFontTx/>
                        <a:buNone/>
                        <a:tabLst/>
                      </a:pPr>
                      <a:r>
                        <a:rPr kumimoji="0" lang="en-US" altLang="zh-CN" sz="1600" b="1" i="0" u="none" strike="noStrike" cap="none" normalizeH="0" baseline="0" smtClean="0">
                          <a:ln>
                            <a:noFill/>
                          </a:ln>
                          <a:solidFill>
                            <a:schemeClr val="tx1"/>
                          </a:solidFill>
                          <a:effectLst/>
                          <a:latin typeface="Arial" charset="0"/>
                          <a:ea typeface="华文中宋" pitchFamily="2" charset="-122"/>
                          <a:cs typeface="Times New Roman" pitchFamily="18" charset="0"/>
                        </a:rPr>
                        <a:t>√</a:t>
                      </a:r>
                      <a:endParaRPr kumimoji="0" lang="en-US" altLang="zh-CN" sz="1600" b="1" i="0" u="none" strike="noStrike" cap="none" normalizeH="0" baseline="0" smtClean="0">
                        <a:ln>
                          <a:noFill/>
                        </a:ln>
                        <a:solidFill>
                          <a:schemeClr val="tx1"/>
                        </a:solidFill>
                        <a:effectLst/>
                        <a:latin typeface="Arial" charset="0"/>
                        <a:ea typeface="华文中宋" pitchFamily="2" charset="-122"/>
                      </a:endParaRPr>
                    </a:p>
                  </a:txBody>
                  <a:tcPr anchor="ct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40000"/>
                        </a:spcBef>
                        <a:spcAft>
                          <a:spcPct val="10000"/>
                        </a:spcAft>
                        <a:buClr>
                          <a:schemeClr val="tx2"/>
                        </a:buClr>
                        <a:buSzPct val="70000"/>
                        <a:buFont typeface="Wingdings" pitchFamily="2" charset="2"/>
                        <a:buNone/>
                        <a:tabLst/>
                      </a:pPr>
                      <a:endParaRPr kumimoji="0" lang="zh-CN" altLang="zh-CN" sz="1600" b="1" i="0" u="none" strike="noStrike" cap="none" normalizeH="0" baseline="0" smtClean="0">
                        <a:ln>
                          <a:noFill/>
                        </a:ln>
                        <a:solidFill>
                          <a:schemeClr val="tx1"/>
                        </a:solidFill>
                        <a:effectLst/>
                        <a:latin typeface="Arial" charset="0"/>
                        <a:ea typeface="华文中宋" pitchFamily="2" charset="-122"/>
                      </a:endParaRPr>
                    </a:p>
                  </a:txBody>
                  <a:tcPr anchor="ct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r>
              <a:tr h="527050">
                <a:tc>
                  <a:txBody>
                    <a:bodyPr/>
                    <a:lstStyle/>
                    <a:p>
                      <a:pPr marL="0" marR="0" lvl="0" indent="0" algn="l" defTabSz="914400" rtl="0" eaLnBrk="1" fontAlgn="base" latinLnBrk="0" hangingPunct="1">
                        <a:lnSpc>
                          <a:spcPct val="120000"/>
                        </a:lnSpc>
                        <a:spcBef>
                          <a:spcPct val="0"/>
                        </a:spcBef>
                        <a:spcAft>
                          <a:spcPct val="10000"/>
                        </a:spcAft>
                        <a:buClrTx/>
                        <a:buSzTx/>
                        <a:buFontTx/>
                        <a:buNone/>
                        <a:tabLst/>
                      </a:pPr>
                      <a:r>
                        <a:rPr kumimoji="0" lang="en-US" altLang="zh-CN" sz="1600" b="1" i="0" u="none" strike="noStrike" cap="none" normalizeH="0" baseline="0" smtClean="0">
                          <a:ln>
                            <a:noFill/>
                          </a:ln>
                          <a:solidFill>
                            <a:schemeClr val="tx1"/>
                          </a:solidFill>
                          <a:effectLst/>
                          <a:latin typeface="宋体" charset="-122"/>
                          <a:ea typeface="华文中宋" pitchFamily="2" charset="-122"/>
                          <a:cs typeface="Times New Roman" pitchFamily="18" charset="0"/>
                        </a:rPr>
                        <a:t>A</a:t>
                      </a:r>
                      <a:r>
                        <a:rPr kumimoji="0" lang="zh-CN" altLang="en-US" sz="1600" b="1" i="0" u="none" strike="noStrike" cap="none" normalizeH="0" baseline="0" smtClean="0">
                          <a:ln>
                            <a:noFill/>
                          </a:ln>
                          <a:solidFill>
                            <a:schemeClr val="tx1"/>
                          </a:solidFill>
                          <a:effectLst/>
                          <a:latin typeface="宋体" charset="-122"/>
                          <a:ea typeface="华文中宋" pitchFamily="2" charset="-122"/>
                          <a:cs typeface="Times New Roman" pitchFamily="18" charset="0"/>
                        </a:rPr>
                        <a:t>、</a:t>
                      </a:r>
                      <a:r>
                        <a:rPr kumimoji="0" lang="en-US" altLang="zh-CN" sz="1600" b="1" i="0" u="none" strike="noStrike" cap="none" normalizeH="0" baseline="0" smtClean="0">
                          <a:ln>
                            <a:noFill/>
                          </a:ln>
                          <a:solidFill>
                            <a:schemeClr val="tx1"/>
                          </a:solidFill>
                          <a:effectLst/>
                          <a:latin typeface="宋体" charset="-122"/>
                          <a:ea typeface="华文中宋" pitchFamily="2" charset="-122"/>
                          <a:cs typeface="Times New Roman" pitchFamily="18" charset="0"/>
                        </a:rPr>
                        <a:t>B</a:t>
                      </a:r>
                      <a:r>
                        <a:rPr kumimoji="0" lang="zh-CN" altLang="en-US" sz="1600" b="1" i="0" u="none" strike="noStrike" cap="none" normalizeH="0" baseline="0" smtClean="0">
                          <a:ln>
                            <a:noFill/>
                          </a:ln>
                          <a:solidFill>
                            <a:schemeClr val="tx1"/>
                          </a:solidFill>
                          <a:effectLst/>
                          <a:latin typeface="宋体" charset="-122"/>
                          <a:ea typeface="华文中宋" pitchFamily="2" charset="-122"/>
                          <a:cs typeface="Times New Roman" pitchFamily="18" charset="0"/>
                        </a:rPr>
                        <a:t>共享的密钥</a:t>
                      </a:r>
                      <a:endParaRPr kumimoji="0" lang="zh-CN" altLang="en-US" sz="1600" b="1" i="0" u="none" strike="noStrike" cap="none" normalizeH="0" baseline="0" smtClean="0">
                        <a:ln>
                          <a:noFill/>
                        </a:ln>
                        <a:solidFill>
                          <a:schemeClr val="tx1"/>
                        </a:solidFill>
                        <a:effectLst/>
                        <a:latin typeface="Arial" charset="0"/>
                        <a:ea typeface="华文中宋" pitchFamily="2" charset="-122"/>
                      </a:endParaRPr>
                    </a:p>
                  </a:txBody>
                  <a:tcP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40000"/>
                        </a:spcBef>
                        <a:spcAft>
                          <a:spcPct val="10000"/>
                        </a:spcAft>
                        <a:buClr>
                          <a:schemeClr val="tx2"/>
                        </a:buClr>
                        <a:buSzPct val="70000"/>
                        <a:buFont typeface="Wingdings" pitchFamily="2" charset="2"/>
                        <a:buNone/>
                        <a:tabLst/>
                      </a:pPr>
                      <a:endParaRPr kumimoji="0" lang="zh-CN" altLang="zh-CN" sz="1600" b="1" i="0" u="none" strike="noStrike" cap="none" normalizeH="0" baseline="0" smtClean="0">
                        <a:ln>
                          <a:noFill/>
                        </a:ln>
                        <a:solidFill>
                          <a:schemeClr val="tx1"/>
                        </a:solidFill>
                        <a:effectLst/>
                        <a:latin typeface="Arial" charset="0"/>
                        <a:ea typeface="华文中宋" pitchFamily="2" charset="-122"/>
                      </a:endParaRPr>
                    </a:p>
                  </a:txBody>
                  <a:tcPr anchor="ct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40000"/>
                        </a:spcBef>
                        <a:spcAft>
                          <a:spcPct val="10000"/>
                        </a:spcAft>
                        <a:buClr>
                          <a:schemeClr val="tx2"/>
                        </a:buClr>
                        <a:buSzPct val="70000"/>
                        <a:buFont typeface="Wingdings" pitchFamily="2" charset="2"/>
                        <a:buNone/>
                        <a:tabLst/>
                      </a:pPr>
                      <a:endParaRPr kumimoji="0" lang="zh-CN" altLang="zh-CN" sz="1600" b="1" i="0" u="none" strike="noStrike" cap="none" normalizeH="0" baseline="0" smtClean="0">
                        <a:ln>
                          <a:noFill/>
                        </a:ln>
                        <a:solidFill>
                          <a:schemeClr val="tx1"/>
                        </a:solidFill>
                        <a:effectLst/>
                        <a:latin typeface="Arial" charset="0"/>
                        <a:ea typeface="华文中宋" pitchFamily="2" charset="-122"/>
                      </a:endParaRPr>
                    </a:p>
                  </a:txBody>
                  <a:tcPr anchor="ct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0"/>
                        </a:spcBef>
                        <a:spcAft>
                          <a:spcPct val="10000"/>
                        </a:spcAft>
                        <a:buClrTx/>
                        <a:buSzTx/>
                        <a:buFontTx/>
                        <a:buNone/>
                        <a:tabLst/>
                      </a:pPr>
                      <a:r>
                        <a:rPr kumimoji="0" lang="en-US" altLang="zh-CN" sz="1600" b="1" i="0" u="none" strike="noStrike" cap="none" normalizeH="0" baseline="0" smtClean="0">
                          <a:ln>
                            <a:noFill/>
                          </a:ln>
                          <a:solidFill>
                            <a:schemeClr val="tx1"/>
                          </a:solidFill>
                          <a:effectLst/>
                          <a:latin typeface="Arial" charset="0"/>
                          <a:ea typeface="华文中宋" pitchFamily="2" charset="-122"/>
                          <a:cs typeface="Times New Roman" pitchFamily="18" charset="0"/>
                        </a:rPr>
                        <a:t>1</a:t>
                      </a:r>
                      <a:endParaRPr kumimoji="0" lang="en-US" altLang="zh-CN" sz="1600" b="1" i="0" u="none" strike="noStrike" cap="none" normalizeH="0" baseline="0" smtClean="0">
                        <a:ln>
                          <a:noFill/>
                        </a:ln>
                        <a:solidFill>
                          <a:schemeClr val="tx1"/>
                        </a:solidFill>
                        <a:effectLst/>
                        <a:latin typeface="Arial" charset="0"/>
                        <a:ea typeface="华文中宋" pitchFamily="2" charset="-122"/>
                      </a:endParaRPr>
                    </a:p>
                  </a:txBody>
                  <a:tcPr anchor="ct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0"/>
                        </a:spcBef>
                        <a:spcAft>
                          <a:spcPct val="10000"/>
                        </a:spcAft>
                        <a:buClrTx/>
                        <a:buSzTx/>
                        <a:buFontTx/>
                        <a:buNone/>
                        <a:tabLst/>
                      </a:pPr>
                      <a:r>
                        <a:rPr kumimoji="0" lang="en-US" altLang="zh-CN" sz="1600" b="1" i="0" u="none" strike="noStrike" cap="none" normalizeH="0" baseline="0" smtClean="0">
                          <a:ln>
                            <a:noFill/>
                          </a:ln>
                          <a:solidFill>
                            <a:schemeClr val="tx1"/>
                          </a:solidFill>
                          <a:effectLst/>
                          <a:latin typeface="Arial" charset="0"/>
                          <a:ea typeface="华文中宋" pitchFamily="2" charset="-122"/>
                          <a:cs typeface="Times New Roman" pitchFamily="18" charset="0"/>
                        </a:rPr>
                        <a:t>0</a:t>
                      </a:r>
                      <a:endParaRPr kumimoji="0" lang="en-US" altLang="zh-CN" sz="1600" b="1" i="0" u="none" strike="noStrike" cap="none" normalizeH="0" baseline="0" smtClean="0">
                        <a:ln>
                          <a:noFill/>
                        </a:ln>
                        <a:solidFill>
                          <a:schemeClr val="tx1"/>
                        </a:solidFill>
                        <a:effectLst/>
                        <a:latin typeface="Arial" charset="0"/>
                        <a:ea typeface="华文中宋" pitchFamily="2" charset="-122"/>
                      </a:endParaRPr>
                    </a:p>
                  </a:txBody>
                  <a:tcPr anchor="ct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40000"/>
                        </a:spcBef>
                        <a:spcAft>
                          <a:spcPct val="10000"/>
                        </a:spcAft>
                        <a:buClr>
                          <a:schemeClr val="tx2"/>
                        </a:buClr>
                        <a:buSzPct val="70000"/>
                        <a:buFont typeface="Wingdings" pitchFamily="2" charset="2"/>
                        <a:buNone/>
                        <a:tabLst/>
                      </a:pPr>
                      <a:endParaRPr kumimoji="0" lang="zh-CN" altLang="zh-CN" sz="1600" b="1" i="0" u="none" strike="noStrike" cap="none" normalizeH="0" baseline="0" smtClean="0">
                        <a:ln>
                          <a:noFill/>
                        </a:ln>
                        <a:solidFill>
                          <a:schemeClr val="tx1"/>
                        </a:solidFill>
                        <a:effectLst/>
                        <a:latin typeface="Arial" charset="0"/>
                        <a:ea typeface="华文中宋" pitchFamily="2" charset="-122"/>
                      </a:endParaRPr>
                    </a:p>
                  </a:txBody>
                  <a:tcPr anchor="ct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40000"/>
                        </a:spcBef>
                        <a:spcAft>
                          <a:spcPct val="10000"/>
                        </a:spcAft>
                        <a:buClr>
                          <a:schemeClr val="tx2"/>
                        </a:buClr>
                        <a:buSzPct val="70000"/>
                        <a:buFont typeface="Wingdings" pitchFamily="2" charset="2"/>
                        <a:buNone/>
                        <a:tabLst/>
                      </a:pPr>
                      <a:endParaRPr kumimoji="0" lang="zh-CN" altLang="zh-CN" sz="1600" b="1" i="0" u="none" strike="noStrike" cap="none" normalizeH="0" baseline="0" smtClean="0">
                        <a:ln>
                          <a:noFill/>
                        </a:ln>
                        <a:solidFill>
                          <a:schemeClr val="tx1"/>
                        </a:solidFill>
                        <a:effectLst/>
                        <a:latin typeface="Arial" charset="0"/>
                        <a:ea typeface="华文中宋" pitchFamily="2" charset="-122"/>
                      </a:endParaRPr>
                    </a:p>
                  </a:txBody>
                  <a:tcPr anchor="ct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40000"/>
                        </a:spcBef>
                        <a:spcAft>
                          <a:spcPct val="10000"/>
                        </a:spcAft>
                        <a:buClr>
                          <a:schemeClr val="tx2"/>
                        </a:buClr>
                        <a:buSzPct val="70000"/>
                        <a:buFont typeface="Wingdings" pitchFamily="2" charset="2"/>
                        <a:buNone/>
                        <a:tabLst/>
                      </a:pPr>
                      <a:endParaRPr kumimoji="0" lang="zh-CN" altLang="zh-CN" sz="1600" b="1" i="0" u="none" strike="noStrike" cap="none" normalizeH="0" baseline="0" smtClean="0">
                        <a:ln>
                          <a:noFill/>
                        </a:ln>
                        <a:solidFill>
                          <a:schemeClr val="tx1"/>
                        </a:solidFill>
                        <a:effectLst/>
                        <a:latin typeface="Arial" charset="0"/>
                        <a:ea typeface="华文中宋" pitchFamily="2" charset="-122"/>
                      </a:endParaRPr>
                    </a:p>
                  </a:txBody>
                  <a:tcPr anchor="ct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40000"/>
                        </a:spcBef>
                        <a:spcAft>
                          <a:spcPct val="10000"/>
                        </a:spcAft>
                        <a:buClr>
                          <a:schemeClr val="tx2"/>
                        </a:buClr>
                        <a:buSzPct val="70000"/>
                        <a:buFont typeface="Wingdings" pitchFamily="2" charset="2"/>
                        <a:buNone/>
                        <a:tabLst/>
                      </a:pPr>
                      <a:endParaRPr kumimoji="0" lang="zh-CN" altLang="zh-CN" sz="1600" b="1" i="0" u="none" strike="noStrike" cap="none" normalizeH="0" baseline="0" smtClean="0">
                        <a:ln>
                          <a:noFill/>
                        </a:ln>
                        <a:solidFill>
                          <a:schemeClr val="tx1"/>
                        </a:solidFill>
                        <a:effectLst/>
                        <a:latin typeface="Arial" charset="0"/>
                        <a:ea typeface="华文中宋" pitchFamily="2" charset="-122"/>
                      </a:endParaRPr>
                    </a:p>
                  </a:txBody>
                  <a:tcPr anchor="ct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40000"/>
                        </a:spcBef>
                        <a:spcAft>
                          <a:spcPct val="10000"/>
                        </a:spcAft>
                        <a:buClr>
                          <a:schemeClr val="tx2"/>
                        </a:buClr>
                        <a:buSzPct val="70000"/>
                        <a:buFont typeface="Wingdings" pitchFamily="2" charset="2"/>
                        <a:buNone/>
                        <a:tabLst/>
                      </a:pPr>
                      <a:endParaRPr kumimoji="0" lang="zh-CN" altLang="zh-CN" sz="1600" b="1" i="0" u="none" strike="noStrike" cap="none" normalizeH="0" baseline="0" dirty="0" smtClean="0">
                        <a:ln>
                          <a:noFill/>
                        </a:ln>
                        <a:solidFill>
                          <a:schemeClr val="tx1"/>
                        </a:solidFill>
                        <a:effectLst/>
                        <a:latin typeface="Arial" charset="0"/>
                        <a:ea typeface="华文中宋" pitchFamily="2" charset="-122"/>
                      </a:endParaRPr>
                    </a:p>
                  </a:txBody>
                  <a:tcPr anchor="ct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r>
            </a:tbl>
          </a:graphicData>
        </a:graphic>
      </p:graphicFrame>
      <p:sp>
        <p:nvSpPr>
          <p:cNvPr id="5" name="标题 1"/>
          <p:cNvSpPr txBox="1">
            <a:spLocks/>
          </p:cNvSpPr>
          <p:nvPr/>
        </p:nvSpPr>
        <p:spPr bwMode="auto">
          <a:xfrm>
            <a:off x="533400" y="381000"/>
            <a:ext cx="7696200" cy="5334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lgn="l" eaLnBrk="0" hangingPunct="0"/>
            <a:r>
              <a:rPr lang="en-US" altLang="zh-CN" sz="3200" kern="0" dirty="0" smtClean="0">
                <a:solidFill>
                  <a:srgbClr val="C3093E"/>
                </a:solidFill>
                <a:effectLst>
                  <a:outerShdw blurRad="38100" dist="38100" dir="2700000" algn="tl">
                    <a:srgbClr val="000000">
                      <a:alpha val="43137"/>
                    </a:srgbClr>
                  </a:outerShdw>
                </a:effectLst>
                <a:latin typeface="+mj-lt"/>
                <a:ea typeface="+mj-ea"/>
                <a:cs typeface="+mj-cs"/>
              </a:rPr>
              <a:t>7.7.3</a:t>
            </a:r>
            <a:r>
              <a:rPr lang="zh-CN" altLang="en-US" sz="3200" kern="0" dirty="0" smtClean="0">
                <a:solidFill>
                  <a:srgbClr val="C3093E"/>
                </a:solidFill>
                <a:effectLst>
                  <a:outerShdw blurRad="38100" dist="38100" dir="2700000" algn="tl">
                    <a:srgbClr val="000000">
                      <a:alpha val="43137"/>
                    </a:srgbClr>
                  </a:outerShdw>
                </a:effectLst>
                <a:latin typeface="+mj-lt"/>
                <a:ea typeface="+mj-ea"/>
                <a:cs typeface="+mj-cs"/>
              </a:rPr>
              <a:t> </a:t>
            </a:r>
            <a:r>
              <a:rPr lang="en-US" altLang="zh-CN" sz="3200" kern="0" dirty="0" smtClean="0">
                <a:solidFill>
                  <a:srgbClr val="C3093E"/>
                </a:solidFill>
                <a:effectLst>
                  <a:outerShdw blurRad="38100" dist="38100" dir="2700000" algn="tl">
                    <a:srgbClr val="000000">
                      <a:alpha val="43137"/>
                    </a:srgbClr>
                  </a:outerShdw>
                </a:effectLst>
                <a:latin typeface="+mj-lt"/>
                <a:ea typeface="+mj-ea"/>
                <a:cs typeface="+mj-cs"/>
              </a:rPr>
              <a:t>BB84</a:t>
            </a:r>
            <a:r>
              <a:rPr lang="zh-CN" altLang="en-US" sz="3200" kern="0" dirty="0" smtClean="0">
                <a:solidFill>
                  <a:srgbClr val="C3093E"/>
                </a:solidFill>
                <a:effectLst>
                  <a:outerShdw blurRad="38100" dist="38100" dir="2700000" algn="tl">
                    <a:srgbClr val="000000">
                      <a:alpha val="43137"/>
                    </a:srgbClr>
                  </a:outerShdw>
                </a:effectLst>
                <a:latin typeface="+mj-lt"/>
                <a:ea typeface="+mj-ea"/>
                <a:cs typeface="+mj-cs"/>
              </a:rPr>
              <a:t>量子密码协议</a:t>
            </a:r>
            <a:endParaRPr lang="zh-CN" altLang="en-US" sz="3200" kern="0" dirty="0">
              <a:solidFill>
                <a:srgbClr val="C3093E"/>
              </a:solidFill>
              <a:effectLst>
                <a:outerShdw blurRad="38100" dist="38100" dir="2700000" algn="tl">
                  <a:srgbClr val="000000">
                    <a:alpha val="43137"/>
                  </a:srgbClr>
                </a:outerShdw>
              </a:effectLst>
              <a:latin typeface="+mj-lt"/>
              <a:ea typeface="+mj-ea"/>
              <a:cs typeface="+mj-cs"/>
            </a:endParaRPr>
          </a:p>
        </p:txBody>
      </p:sp>
      <p:sp>
        <p:nvSpPr>
          <p:cNvPr id="6" name="标题 1"/>
          <p:cNvSpPr txBox="1">
            <a:spLocks/>
          </p:cNvSpPr>
          <p:nvPr/>
        </p:nvSpPr>
        <p:spPr bwMode="auto">
          <a:xfrm>
            <a:off x="533400" y="0"/>
            <a:ext cx="7696200" cy="304800"/>
          </a:xfrm>
          <a:prstGeom prst="rect">
            <a:avLst/>
          </a:prstGeom>
          <a:solidFill>
            <a:schemeClr val="accent5"/>
          </a:solidFill>
          <a:ln w="9525">
            <a:noFill/>
            <a:miter lim="800000"/>
            <a:headEnd/>
            <a:tailEnd/>
          </a:ln>
        </p:spPr>
        <p:txBody>
          <a:bodyPr vert="horz" wrap="square" lIns="91440" tIns="45720" rIns="91440" bIns="45720" numCol="1" anchor="b" anchorCtr="0" compatLnSpc="1">
            <a:prstTxWarp prst="textNoShape">
              <a:avLst/>
            </a:prstTxWarp>
          </a:bodyPr>
          <a:lstStyle/>
          <a:p>
            <a:pPr algn="l" eaLnBrk="0" hangingPunct="0">
              <a:defRPr/>
            </a:pPr>
            <a:r>
              <a:rPr lang="zh-CN" altLang="en-US" sz="1800" kern="0" dirty="0" smtClean="0">
                <a:solidFill>
                  <a:srgbClr val="004C00"/>
                </a:solidFill>
                <a:effectLst>
                  <a:outerShdw blurRad="38100" dist="38100" dir="2700000" algn="tl">
                    <a:srgbClr val="000000">
                      <a:alpha val="43137"/>
                    </a:srgbClr>
                  </a:outerShdw>
                </a:effectLst>
                <a:latin typeface="+mj-lt"/>
                <a:ea typeface="+mj-ea"/>
                <a:cs typeface="+mj-cs"/>
              </a:rPr>
              <a:t>第七章 密码协议：</a:t>
            </a:r>
            <a:r>
              <a:rPr lang="en-US" altLang="zh-CN" sz="1800" kern="0" dirty="0" smtClean="0">
                <a:solidFill>
                  <a:srgbClr val="004C00"/>
                </a:solidFill>
                <a:effectLst>
                  <a:outerShdw blurRad="38100" dist="38100" dir="2700000" algn="tl">
                    <a:srgbClr val="000000">
                      <a:alpha val="43137"/>
                    </a:srgbClr>
                  </a:outerShdw>
                </a:effectLst>
                <a:latin typeface="+mj-lt"/>
                <a:ea typeface="+mj-ea"/>
                <a:cs typeface="+mj-cs"/>
              </a:rPr>
              <a:t>7.7 </a:t>
            </a:r>
            <a:r>
              <a:rPr lang="zh-CN" altLang="en-US" sz="1800" kern="0" dirty="0" smtClean="0">
                <a:solidFill>
                  <a:srgbClr val="004C00"/>
                </a:solidFill>
                <a:effectLst>
                  <a:outerShdw blurRad="38100" dist="38100" dir="2700000" algn="tl">
                    <a:srgbClr val="000000">
                      <a:alpha val="43137"/>
                    </a:srgbClr>
                  </a:outerShdw>
                </a:effectLst>
                <a:latin typeface="+mj-lt"/>
                <a:ea typeface="+mj-ea"/>
                <a:cs typeface="+mj-cs"/>
              </a:rPr>
              <a:t>量子密钥分发协议</a:t>
            </a:r>
          </a:p>
        </p:txBody>
      </p:sp>
      <p:sp>
        <p:nvSpPr>
          <p:cNvPr id="7" name="灯片编号占位符 3"/>
          <p:cNvSpPr>
            <a:spLocks noGrp="1"/>
          </p:cNvSpPr>
          <p:nvPr>
            <p:ph type="sldNum" sz="quarter" idx="12"/>
          </p:nvPr>
        </p:nvSpPr>
        <p:spPr>
          <a:xfrm>
            <a:off x="7391400" y="6477000"/>
            <a:ext cx="1295400" cy="304800"/>
          </a:xfrm>
        </p:spPr>
        <p:txBody>
          <a:bodyPr/>
          <a:lstStyle/>
          <a:p>
            <a:pPr>
              <a:defRPr/>
            </a:pPr>
            <a:fld id="{896E1043-1F2A-4C9B-855A-0B3264F68AF7}" type="slidenum">
              <a:rPr lang="en-US" altLang="zh-CN" smtClean="0"/>
              <a:pPr>
                <a:defRPr/>
              </a:pPr>
              <a:t>78</a:t>
            </a:fld>
            <a:r>
              <a:rPr lang="en-US" altLang="zh-CN" dirty="0" smtClean="0"/>
              <a:t>/</a:t>
            </a:r>
            <a:endParaRPr lang="en-US" altLang="zh-CN" dirty="0"/>
          </a:p>
        </p:txBody>
      </p:sp>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02" name="Rectangle 2"/>
          <p:cNvSpPr>
            <a:spLocks noGrp="1" noChangeArrowheads="1"/>
          </p:cNvSpPr>
          <p:nvPr>
            <p:ph type="title"/>
          </p:nvPr>
        </p:nvSpPr>
        <p:spPr>
          <a:xfrm>
            <a:off x="685800" y="404813"/>
            <a:ext cx="7772400" cy="488950"/>
          </a:xfrm>
        </p:spPr>
        <p:txBody>
          <a:bodyPr/>
          <a:lstStyle/>
          <a:p>
            <a:r>
              <a:rPr lang="zh-CN" altLang="en-US" sz="2800">
                <a:solidFill>
                  <a:srgbClr val="0000FF"/>
                </a:solidFill>
              </a:rPr>
              <a:t>例：有噪声量子密码发现过程</a:t>
            </a:r>
          </a:p>
        </p:txBody>
      </p:sp>
      <p:graphicFrame>
        <p:nvGraphicFramePr>
          <p:cNvPr id="460975" name="Group 175"/>
          <p:cNvGraphicFramePr>
            <a:graphicFrameLocks noGrp="1"/>
          </p:cNvGraphicFramePr>
          <p:nvPr>
            <p:ph idx="1"/>
          </p:nvPr>
        </p:nvGraphicFramePr>
        <p:xfrm>
          <a:off x="381000" y="990600"/>
          <a:ext cx="8229600" cy="5699520"/>
        </p:xfrm>
        <a:graphic>
          <a:graphicData uri="http://schemas.openxmlformats.org/drawingml/2006/table">
            <a:tbl>
              <a:tblPr/>
              <a:tblGrid>
                <a:gridCol w="2463800"/>
                <a:gridCol w="641350"/>
                <a:gridCol w="639763"/>
                <a:gridCol w="641350"/>
                <a:gridCol w="639762"/>
                <a:gridCol w="641350"/>
                <a:gridCol w="639763"/>
                <a:gridCol w="641350"/>
                <a:gridCol w="639762"/>
                <a:gridCol w="641350"/>
              </a:tblGrid>
              <a:tr h="246063">
                <a:tc>
                  <a:txBody>
                    <a:bodyPr/>
                    <a:lstStyle/>
                    <a:p>
                      <a:pPr marL="0" marR="0" lvl="0" indent="0" algn="l" defTabSz="914400" rtl="0" eaLnBrk="1" fontAlgn="base" latinLnBrk="0" hangingPunct="1">
                        <a:lnSpc>
                          <a:spcPct val="120000"/>
                        </a:lnSpc>
                        <a:spcBef>
                          <a:spcPct val="0"/>
                        </a:spcBef>
                        <a:spcAft>
                          <a:spcPct val="10000"/>
                        </a:spcAft>
                        <a:buClrTx/>
                        <a:buSzTx/>
                        <a:buFontTx/>
                        <a:buNone/>
                        <a:tabLst/>
                      </a:pPr>
                      <a:r>
                        <a:rPr kumimoji="0" lang="en-US" altLang="zh-CN" sz="1600" b="1" i="0" u="none" strike="noStrike" cap="none" normalizeH="0" baseline="0" smtClean="0">
                          <a:ln>
                            <a:noFill/>
                          </a:ln>
                          <a:solidFill>
                            <a:schemeClr val="tx1"/>
                          </a:solidFill>
                          <a:effectLst/>
                          <a:latin typeface="宋体" charset="-122"/>
                          <a:ea typeface="华文中宋" pitchFamily="2" charset="-122"/>
                          <a:cs typeface="Times New Roman" pitchFamily="18" charset="0"/>
                        </a:rPr>
                        <a:t>A</a:t>
                      </a:r>
                      <a:r>
                        <a:rPr kumimoji="0" lang="zh-CN" altLang="en-US" sz="1600" b="1" i="0" u="none" strike="noStrike" cap="none" normalizeH="0" baseline="0" smtClean="0">
                          <a:ln>
                            <a:noFill/>
                          </a:ln>
                          <a:solidFill>
                            <a:schemeClr val="tx1"/>
                          </a:solidFill>
                          <a:effectLst/>
                          <a:latin typeface="宋体" charset="-122"/>
                          <a:ea typeface="华文中宋" pitchFamily="2" charset="-122"/>
                          <a:cs typeface="Times New Roman" pitchFamily="18" charset="0"/>
                        </a:rPr>
                        <a:t>生成随机比特流</a:t>
                      </a:r>
                      <a:endParaRPr kumimoji="0" lang="zh-CN" altLang="en-US" sz="1600" b="1" i="0" u="none" strike="noStrike" cap="none" normalizeH="0" baseline="0" smtClean="0">
                        <a:ln>
                          <a:noFill/>
                        </a:ln>
                        <a:solidFill>
                          <a:schemeClr val="tx1"/>
                        </a:solidFill>
                        <a:effectLst/>
                        <a:latin typeface="Arial" charset="0"/>
                        <a:ea typeface="华文中宋" pitchFamily="2"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0"/>
                        </a:spcBef>
                        <a:spcAft>
                          <a:spcPct val="10000"/>
                        </a:spcAft>
                        <a:buClrTx/>
                        <a:buSzTx/>
                        <a:buFontTx/>
                        <a:buNone/>
                        <a:tabLst/>
                      </a:pPr>
                      <a:r>
                        <a:rPr kumimoji="0" lang="en-US" altLang="zh-CN" sz="1600" b="1" i="0" u="none" strike="noStrike" cap="none" normalizeH="0" baseline="0" smtClean="0">
                          <a:ln>
                            <a:noFill/>
                          </a:ln>
                          <a:solidFill>
                            <a:schemeClr val="tx1"/>
                          </a:solidFill>
                          <a:effectLst/>
                          <a:latin typeface="Arial" charset="0"/>
                          <a:ea typeface="华文中宋" pitchFamily="2" charset="-122"/>
                          <a:cs typeface="Times New Roman" pitchFamily="18" charset="0"/>
                        </a:rPr>
                        <a:t>0</a:t>
                      </a:r>
                      <a:endParaRPr kumimoji="0" lang="en-US" altLang="zh-CN" sz="1600" b="1" i="0" u="none" strike="noStrike" cap="none" normalizeH="0" baseline="0" smtClean="0">
                        <a:ln>
                          <a:noFill/>
                        </a:ln>
                        <a:solidFill>
                          <a:schemeClr val="tx1"/>
                        </a:solidFill>
                        <a:effectLst/>
                        <a:latin typeface="Arial" charset="0"/>
                        <a:ea typeface="华文中宋" pitchFamily="2" charset="-122"/>
                      </a:endParaRP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0"/>
                        </a:spcBef>
                        <a:spcAft>
                          <a:spcPct val="10000"/>
                        </a:spcAft>
                        <a:buClrTx/>
                        <a:buSzTx/>
                        <a:buFontTx/>
                        <a:buNone/>
                        <a:tabLst/>
                      </a:pPr>
                      <a:r>
                        <a:rPr kumimoji="0" lang="en-US" altLang="zh-CN" sz="1600" b="1" i="0" u="none" strike="noStrike" cap="none" normalizeH="0" baseline="0" smtClean="0">
                          <a:ln>
                            <a:noFill/>
                          </a:ln>
                          <a:solidFill>
                            <a:schemeClr val="tx1"/>
                          </a:solidFill>
                          <a:effectLst/>
                          <a:latin typeface="Arial" charset="0"/>
                          <a:ea typeface="华文中宋" pitchFamily="2" charset="-122"/>
                          <a:cs typeface="Times New Roman" pitchFamily="18" charset="0"/>
                        </a:rPr>
                        <a:t>1</a:t>
                      </a:r>
                      <a:endParaRPr kumimoji="0" lang="en-US" altLang="zh-CN" sz="1600" b="1" i="0" u="none" strike="noStrike" cap="none" normalizeH="0" baseline="0" smtClean="0">
                        <a:ln>
                          <a:noFill/>
                        </a:ln>
                        <a:solidFill>
                          <a:schemeClr val="tx1"/>
                        </a:solidFill>
                        <a:effectLst/>
                        <a:latin typeface="Arial" charset="0"/>
                        <a:ea typeface="华文中宋" pitchFamily="2" charset="-122"/>
                      </a:endParaRP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0"/>
                        </a:spcBef>
                        <a:spcAft>
                          <a:spcPct val="10000"/>
                        </a:spcAft>
                        <a:buClrTx/>
                        <a:buSzTx/>
                        <a:buFontTx/>
                        <a:buNone/>
                        <a:tabLst/>
                      </a:pPr>
                      <a:r>
                        <a:rPr kumimoji="0" lang="en-US" altLang="zh-CN" sz="1600" b="1" i="0" u="none" strike="noStrike" cap="none" normalizeH="0" baseline="0" smtClean="0">
                          <a:ln>
                            <a:noFill/>
                          </a:ln>
                          <a:solidFill>
                            <a:schemeClr val="tx1"/>
                          </a:solidFill>
                          <a:effectLst/>
                          <a:latin typeface="Arial" charset="0"/>
                          <a:ea typeface="华文中宋" pitchFamily="2" charset="-122"/>
                          <a:cs typeface="Times New Roman" pitchFamily="18" charset="0"/>
                        </a:rPr>
                        <a:t>1</a:t>
                      </a:r>
                      <a:endParaRPr kumimoji="0" lang="en-US" altLang="zh-CN" sz="1600" b="1" i="0" u="none" strike="noStrike" cap="none" normalizeH="0" baseline="0" smtClean="0">
                        <a:ln>
                          <a:noFill/>
                        </a:ln>
                        <a:solidFill>
                          <a:schemeClr val="tx1"/>
                        </a:solidFill>
                        <a:effectLst/>
                        <a:latin typeface="Arial" charset="0"/>
                        <a:ea typeface="华文中宋" pitchFamily="2" charset="-122"/>
                      </a:endParaRP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0"/>
                        </a:spcBef>
                        <a:spcAft>
                          <a:spcPct val="10000"/>
                        </a:spcAft>
                        <a:buClrTx/>
                        <a:buSzTx/>
                        <a:buFontTx/>
                        <a:buNone/>
                        <a:tabLst/>
                      </a:pPr>
                      <a:r>
                        <a:rPr kumimoji="0" lang="en-US" altLang="zh-CN" sz="1600" b="1" i="0" u="none" strike="noStrike" cap="none" normalizeH="0" baseline="0" smtClean="0">
                          <a:ln>
                            <a:noFill/>
                          </a:ln>
                          <a:solidFill>
                            <a:schemeClr val="tx1"/>
                          </a:solidFill>
                          <a:effectLst/>
                          <a:latin typeface="Arial" charset="0"/>
                          <a:ea typeface="华文中宋" pitchFamily="2" charset="-122"/>
                          <a:cs typeface="Times New Roman" pitchFamily="18" charset="0"/>
                        </a:rPr>
                        <a:t>0</a:t>
                      </a:r>
                      <a:endParaRPr kumimoji="0" lang="en-US" altLang="zh-CN" sz="1600" b="1" i="0" u="none" strike="noStrike" cap="none" normalizeH="0" baseline="0" smtClean="0">
                        <a:ln>
                          <a:noFill/>
                        </a:ln>
                        <a:solidFill>
                          <a:schemeClr val="tx1"/>
                        </a:solidFill>
                        <a:effectLst/>
                        <a:latin typeface="Arial" charset="0"/>
                        <a:ea typeface="华文中宋" pitchFamily="2" charset="-122"/>
                      </a:endParaRP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20000"/>
                        </a:lnSpc>
                        <a:spcBef>
                          <a:spcPct val="0"/>
                        </a:spcBef>
                        <a:spcAft>
                          <a:spcPct val="10000"/>
                        </a:spcAft>
                        <a:buClrTx/>
                        <a:buSzTx/>
                        <a:buFontTx/>
                        <a:buNone/>
                        <a:tabLst/>
                      </a:pPr>
                      <a:r>
                        <a:rPr kumimoji="0" lang="en-US" altLang="zh-CN" sz="1600" b="1" i="0" u="none" strike="noStrike" cap="none" normalizeH="0" baseline="0" smtClean="0">
                          <a:ln>
                            <a:noFill/>
                          </a:ln>
                          <a:solidFill>
                            <a:schemeClr val="tx1"/>
                          </a:solidFill>
                          <a:effectLst/>
                          <a:latin typeface="Arial" charset="0"/>
                          <a:ea typeface="华文中宋" pitchFamily="2" charset="-122"/>
                          <a:cs typeface="Times New Roman" pitchFamily="18" charset="0"/>
                        </a:rPr>
                        <a:t>1</a:t>
                      </a:r>
                      <a:endParaRPr kumimoji="0" lang="en-US" altLang="zh-CN" sz="1600" b="1" i="0" u="none" strike="noStrike" cap="none" normalizeH="0" baseline="0" smtClean="0">
                        <a:ln>
                          <a:noFill/>
                        </a:ln>
                        <a:solidFill>
                          <a:schemeClr val="tx1"/>
                        </a:solidFill>
                        <a:effectLst/>
                        <a:latin typeface="Arial" charset="0"/>
                        <a:ea typeface="华文中宋" pitchFamily="2" charset="-122"/>
                      </a:endParaRP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20000"/>
                        </a:lnSpc>
                        <a:spcBef>
                          <a:spcPct val="0"/>
                        </a:spcBef>
                        <a:spcAft>
                          <a:spcPct val="10000"/>
                        </a:spcAft>
                        <a:buClrTx/>
                        <a:buSzTx/>
                        <a:buFontTx/>
                        <a:buNone/>
                        <a:tabLst/>
                      </a:pPr>
                      <a:r>
                        <a:rPr kumimoji="0" lang="en-US" altLang="zh-CN" sz="1600" b="1" i="0" u="none" strike="noStrike" cap="none" normalizeH="0" baseline="0" smtClean="0">
                          <a:ln>
                            <a:noFill/>
                          </a:ln>
                          <a:solidFill>
                            <a:schemeClr val="tx1"/>
                          </a:solidFill>
                          <a:effectLst/>
                          <a:latin typeface="Arial" charset="0"/>
                          <a:ea typeface="华文中宋" pitchFamily="2" charset="-122"/>
                          <a:cs typeface="Times New Roman" pitchFamily="18" charset="0"/>
                        </a:rPr>
                        <a:t>0</a:t>
                      </a:r>
                      <a:endParaRPr kumimoji="0" lang="en-US" altLang="zh-CN" sz="1600" b="1" i="0" u="none" strike="noStrike" cap="none" normalizeH="0" baseline="0" smtClean="0">
                        <a:ln>
                          <a:noFill/>
                        </a:ln>
                        <a:solidFill>
                          <a:schemeClr val="tx1"/>
                        </a:solidFill>
                        <a:effectLst/>
                        <a:latin typeface="Arial" charset="0"/>
                        <a:ea typeface="华文中宋" pitchFamily="2" charset="-122"/>
                      </a:endParaRP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0"/>
                        </a:spcBef>
                        <a:spcAft>
                          <a:spcPct val="10000"/>
                        </a:spcAft>
                        <a:buClrTx/>
                        <a:buSzTx/>
                        <a:buFontTx/>
                        <a:buNone/>
                        <a:tabLst/>
                      </a:pPr>
                      <a:r>
                        <a:rPr kumimoji="0" lang="en-US" altLang="zh-CN" sz="1600" b="1" i="0" u="none" strike="noStrike" cap="none" normalizeH="0" baseline="0" smtClean="0">
                          <a:ln>
                            <a:noFill/>
                          </a:ln>
                          <a:solidFill>
                            <a:schemeClr val="tx1"/>
                          </a:solidFill>
                          <a:effectLst/>
                          <a:latin typeface="Arial" charset="0"/>
                          <a:ea typeface="华文中宋" pitchFamily="2" charset="-122"/>
                          <a:cs typeface="Times New Roman" pitchFamily="18" charset="0"/>
                        </a:rPr>
                        <a:t>1</a:t>
                      </a:r>
                      <a:endParaRPr kumimoji="0" lang="en-US" altLang="zh-CN" sz="1600" b="1" i="0" u="none" strike="noStrike" cap="none" normalizeH="0" baseline="0" smtClean="0">
                        <a:ln>
                          <a:noFill/>
                        </a:ln>
                        <a:solidFill>
                          <a:schemeClr val="tx1"/>
                        </a:solidFill>
                        <a:effectLst/>
                        <a:latin typeface="Arial" charset="0"/>
                        <a:ea typeface="华文中宋" pitchFamily="2" charset="-122"/>
                      </a:endParaRP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20000"/>
                        </a:lnSpc>
                        <a:spcBef>
                          <a:spcPct val="0"/>
                        </a:spcBef>
                        <a:spcAft>
                          <a:spcPct val="10000"/>
                        </a:spcAft>
                        <a:buClrTx/>
                        <a:buSzTx/>
                        <a:buFontTx/>
                        <a:buNone/>
                        <a:tabLst/>
                      </a:pPr>
                      <a:r>
                        <a:rPr kumimoji="0" lang="en-US" altLang="zh-CN" sz="1600" b="1" i="0" u="none" strike="noStrike" cap="none" normalizeH="0" baseline="0" smtClean="0">
                          <a:ln>
                            <a:noFill/>
                          </a:ln>
                          <a:solidFill>
                            <a:schemeClr val="tx1"/>
                          </a:solidFill>
                          <a:effectLst/>
                          <a:latin typeface="Arial" charset="0"/>
                          <a:ea typeface="华文中宋" pitchFamily="2" charset="-122"/>
                          <a:cs typeface="Times New Roman" pitchFamily="18" charset="0"/>
                        </a:rPr>
                        <a:t>1</a:t>
                      </a:r>
                      <a:endParaRPr kumimoji="0" lang="en-US" altLang="zh-CN" sz="1600" b="1" i="0" u="none" strike="noStrike" cap="none" normalizeH="0" baseline="0" smtClean="0">
                        <a:ln>
                          <a:noFill/>
                        </a:ln>
                        <a:solidFill>
                          <a:schemeClr val="tx1"/>
                        </a:solidFill>
                        <a:effectLst/>
                        <a:latin typeface="Arial" charset="0"/>
                        <a:ea typeface="华文中宋" pitchFamily="2" charset="-122"/>
                      </a:endParaRP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20000"/>
                        </a:lnSpc>
                        <a:spcBef>
                          <a:spcPct val="0"/>
                        </a:spcBef>
                        <a:spcAft>
                          <a:spcPct val="10000"/>
                        </a:spcAft>
                        <a:buClrTx/>
                        <a:buSzTx/>
                        <a:buFontTx/>
                        <a:buNone/>
                        <a:tabLst/>
                      </a:pPr>
                      <a:r>
                        <a:rPr kumimoji="0" lang="en-US" altLang="zh-CN" sz="1600" b="1" i="0" u="none" strike="noStrike" cap="none" normalizeH="0" baseline="0" smtClean="0">
                          <a:ln>
                            <a:noFill/>
                          </a:ln>
                          <a:solidFill>
                            <a:schemeClr val="tx1"/>
                          </a:solidFill>
                          <a:effectLst/>
                          <a:latin typeface="Arial" charset="0"/>
                          <a:ea typeface="华文中宋" pitchFamily="2" charset="-122"/>
                          <a:cs typeface="Times New Roman" pitchFamily="18" charset="0"/>
                        </a:rPr>
                        <a:t>1</a:t>
                      </a:r>
                      <a:endParaRPr kumimoji="0" lang="en-US" altLang="zh-CN" sz="1600" b="1" i="0" u="none" strike="noStrike" cap="none" normalizeH="0" baseline="0" smtClean="0">
                        <a:ln>
                          <a:noFill/>
                        </a:ln>
                        <a:solidFill>
                          <a:schemeClr val="tx1"/>
                        </a:solidFill>
                        <a:effectLst/>
                        <a:latin typeface="Arial" charset="0"/>
                        <a:ea typeface="华文中宋" pitchFamily="2" charset="-122"/>
                      </a:endParaRP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44475">
                <a:tc>
                  <a:txBody>
                    <a:bodyPr/>
                    <a:lstStyle/>
                    <a:p>
                      <a:pPr marL="0" marR="0" lvl="0" indent="0" algn="l" defTabSz="914400" rtl="0" eaLnBrk="1" fontAlgn="base" latinLnBrk="0" hangingPunct="1">
                        <a:lnSpc>
                          <a:spcPct val="120000"/>
                        </a:lnSpc>
                        <a:spcBef>
                          <a:spcPct val="0"/>
                        </a:spcBef>
                        <a:spcAft>
                          <a:spcPct val="10000"/>
                        </a:spcAft>
                        <a:buClrTx/>
                        <a:buSzTx/>
                        <a:buFontTx/>
                        <a:buNone/>
                        <a:tabLst/>
                      </a:pPr>
                      <a:r>
                        <a:rPr kumimoji="0" lang="en-US" altLang="zh-CN" sz="1600" b="1" i="0" u="none" strike="noStrike" cap="none" normalizeH="0" baseline="0" smtClean="0">
                          <a:ln>
                            <a:noFill/>
                          </a:ln>
                          <a:solidFill>
                            <a:schemeClr val="tx1"/>
                          </a:solidFill>
                          <a:effectLst/>
                          <a:latin typeface="宋体" charset="-122"/>
                          <a:ea typeface="华文中宋" pitchFamily="2" charset="-122"/>
                          <a:cs typeface="Times New Roman" pitchFamily="18" charset="0"/>
                        </a:rPr>
                        <a:t>A</a:t>
                      </a:r>
                      <a:r>
                        <a:rPr kumimoji="0" lang="zh-CN" altLang="en-US" sz="1600" b="1" i="0" u="none" strike="noStrike" cap="none" normalizeH="0" baseline="0" smtClean="0">
                          <a:ln>
                            <a:noFill/>
                          </a:ln>
                          <a:solidFill>
                            <a:schemeClr val="tx1"/>
                          </a:solidFill>
                          <a:effectLst/>
                          <a:latin typeface="宋体" charset="-122"/>
                          <a:ea typeface="华文中宋" pitchFamily="2" charset="-122"/>
                          <a:cs typeface="Times New Roman" pitchFamily="18" charset="0"/>
                        </a:rPr>
                        <a:t>随机地设置滤光器</a:t>
                      </a:r>
                      <a:endParaRPr kumimoji="0" lang="zh-CN" altLang="en-US" sz="1600" b="1" i="0" u="none" strike="noStrike" cap="none" normalizeH="0" baseline="0" smtClean="0">
                        <a:ln>
                          <a:noFill/>
                        </a:ln>
                        <a:solidFill>
                          <a:schemeClr val="tx1"/>
                        </a:solidFill>
                        <a:effectLst/>
                        <a:latin typeface="Arial" charset="0"/>
                        <a:ea typeface="华文中宋" pitchFamily="2"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0"/>
                        </a:spcBef>
                        <a:spcAft>
                          <a:spcPct val="10000"/>
                        </a:spcAft>
                        <a:buClrTx/>
                        <a:buSzTx/>
                        <a:buFontTx/>
                        <a:buNone/>
                        <a:tabLst/>
                      </a:pPr>
                      <a:r>
                        <a:rPr kumimoji="0" lang="zh-CN" altLang="en-US" sz="1600" b="1" i="0" u="none" strike="noStrike" cap="none" normalizeH="0" baseline="0" smtClean="0">
                          <a:ln>
                            <a:noFill/>
                          </a:ln>
                          <a:solidFill>
                            <a:schemeClr val="tx1"/>
                          </a:solidFill>
                          <a:effectLst/>
                          <a:latin typeface="Arial" charset="0"/>
                          <a:ea typeface="华文中宋" pitchFamily="2" charset="-122"/>
                          <a:cs typeface="Times New Roman" pitchFamily="18" charset="0"/>
                        </a:rPr>
                        <a:t>＋</a:t>
                      </a:r>
                      <a:endParaRPr kumimoji="0" lang="zh-CN" altLang="en-US" sz="1600" b="1" i="0" u="none" strike="noStrike" cap="none" normalizeH="0" baseline="0" smtClean="0">
                        <a:ln>
                          <a:noFill/>
                        </a:ln>
                        <a:solidFill>
                          <a:schemeClr val="tx1"/>
                        </a:solidFill>
                        <a:effectLst/>
                        <a:latin typeface="Arial" charset="0"/>
                        <a:ea typeface="华文中宋" pitchFamily="2" charset="-122"/>
                      </a:endParaRP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0"/>
                        </a:spcBef>
                        <a:spcAft>
                          <a:spcPct val="10000"/>
                        </a:spcAft>
                        <a:buClrTx/>
                        <a:buSzTx/>
                        <a:buFontTx/>
                        <a:buNone/>
                        <a:tabLst/>
                      </a:pPr>
                      <a:r>
                        <a:rPr kumimoji="0" lang="zh-CN" altLang="en-US" sz="1600" b="1" i="0" u="none" strike="noStrike" cap="none" normalizeH="0" baseline="0" smtClean="0">
                          <a:ln>
                            <a:noFill/>
                          </a:ln>
                          <a:solidFill>
                            <a:schemeClr val="tx1"/>
                          </a:solidFill>
                          <a:effectLst/>
                          <a:latin typeface="Arial" charset="0"/>
                          <a:ea typeface="华文中宋" pitchFamily="2" charset="-122"/>
                          <a:cs typeface="Times New Roman" pitchFamily="18" charset="0"/>
                        </a:rPr>
                        <a:t>＋</a:t>
                      </a:r>
                      <a:endParaRPr kumimoji="0" lang="zh-CN" altLang="en-US" sz="1600" b="1" i="0" u="none" strike="noStrike" cap="none" normalizeH="0" baseline="0" smtClean="0">
                        <a:ln>
                          <a:noFill/>
                        </a:ln>
                        <a:solidFill>
                          <a:schemeClr val="tx1"/>
                        </a:solidFill>
                        <a:effectLst/>
                        <a:latin typeface="Arial" charset="0"/>
                        <a:ea typeface="华文中宋" pitchFamily="2" charset="-122"/>
                      </a:endParaRP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0"/>
                        </a:spcBef>
                        <a:spcAft>
                          <a:spcPct val="10000"/>
                        </a:spcAft>
                        <a:buClrTx/>
                        <a:buSzTx/>
                        <a:buFontTx/>
                        <a:buNone/>
                        <a:tabLst/>
                      </a:pPr>
                      <a:r>
                        <a:rPr kumimoji="0" lang="en-US" altLang="zh-CN" sz="1600" b="1" i="0" u="none" strike="noStrike" cap="none" normalizeH="0" baseline="0" smtClean="0">
                          <a:ln>
                            <a:noFill/>
                          </a:ln>
                          <a:solidFill>
                            <a:schemeClr val="tx1"/>
                          </a:solidFill>
                          <a:effectLst/>
                          <a:latin typeface="宋体" charset="-122"/>
                          <a:ea typeface="华文中宋" pitchFamily="2" charset="-122"/>
                          <a:cs typeface="Times New Roman" pitchFamily="18" charset="0"/>
                        </a:rPr>
                        <a:t>×</a:t>
                      </a:r>
                      <a:endParaRPr kumimoji="0" lang="en-US" altLang="zh-CN" sz="1600" b="1" i="0" u="none" strike="noStrike" cap="none" normalizeH="0" baseline="0" smtClean="0">
                        <a:ln>
                          <a:noFill/>
                        </a:ln>
                        <a:solidFill>
                          <a:schemeClr val="tx1"/>
                        </a:solidFill>
                        <a:effectLst/>
                        <a:latin typeface="Arial" charset="0"/>
                        <a:ea typeface="华文中宋" pitchFamily="2" charset="-122"/>
                      </a:endParaRP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0"/>
                        </a:spcBef>
                        <a:spcAft>
                          <a:spcPct val="10000"/>
                        </a:spcAft>
                        <a:buClrTx/>
                        <a:buSzTx/>
                        <a:buFontTx/>
                        <a:buNone/>
                        <a:tabLst/>
                      </a:pPr>
                      <a:r>
                        <a:rPr kumimoji="0" lang="en-US" altLang="zh-CN" sz="1600" b="1" i="0" u="none" strike="noStrike" cap="none" normalizeH="0" baseline="0" smtClean="0">
                          <a:ln>
                            <a:noFill/>
                          </a:ln>
                          <a:solidFill>
                            <a:schemeClr val="tx1"/>
                          </a:solidFill>
                          <a:effectLst/>
                          <a:latin typeface="宋体" charset="-122"/>
                          <a:ea typeface="华文中宋" pitchFamily="2" charset="-122"/>
                          <a:cs typeface="Times New Roman" pitchFamily="18" charset="0"/>
                        </a:rPr>
                        <a:t>×</a:t>
                      </a:r>
                      <a:endParaRPr kumimoji="0" lang="en-US" altLang="zh-CN" sz="1600" b="1" i="0" u="none" strike="noStrike" cap="none" normalizeH="0" baseline="0" smtClean="0">
                        <a:ln>
                          <a:noFill/>
                        </a:ln>
                        <a:solidFill>
                          <a:schemeClr val="tx1"/>
                        </a:solidFill>
                        <a:effectLst/>
                        <a:latin typeface="Arial" charset="0"/>
                        <a:ea typeface="华文中宋" pitchFamily="2" charset="-122"/>
                      </a:endParaRP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20000"/>
                        </a:lnSpc>
                        <a:spcBef>
                          <a:spcPct val="0"/>
                        </a:spcBef>
                        <a:spcAft>
                          <a:spcPct val="10000"/>
                        </a:spcAft>
                        <a:buClrTx/>
                        <a:buSzTx/>
                        <a:buFontTx/>
                        <a:buNone/>
                        <a:tabLst/>
                      </a:pPr>
                      <a:r>
                        <a:rPr kumimoji="0" lang="zh-CN" altLang="en-US" sz="1600" b="1" i="0" u="none" strike="noStrike" cap="none" normalizeH="0" baseline="0" smtClean="0">
                          <a:ln>
                            <a:noFill/>
                          </a:ln>
                          <a:solidFill>
                            <a:schemeClr val="tx1"/>
                          </a:solidFill>
                          <a:effectLst/>
                          <a:latin typeface="宋体" charset="-122"/>
                          <a:ea typeface="华文中宋" pitchFamily="2" charset="-122"/>
                          <a:cs typeface="Times New Roman" pitchFamily="18" charset="0"/>
                        </a:rPr>
                        <a:t>＋</a:t>
                      </a:r>
                      <a:endParaRPr kumimoji="0" lang="zh-CN" altLang="en-US" sz="1600" b="1" i="0" u="none" strike="noStrike" cap="none" normalizeH="0" baseline="0" smtClean="0">
                        <a:ln>
                          <a:noFill/>
                        </a:ln>
                        <a:solidFill>
                          <a:schemeClr val="tx1"/>
                        </a:solidFill>
                        <a:effectLst/>
                        <a:latin typeface="Arial" charset="0"/>
                        <a:ea typeface="华文中宋" pitchFamily="2" charset="-122"/>
                      </a:endParaRP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20000"/>
                        </a:lnSpc>
                        <a:spcBef>
                          <a:spcPct val="0"/>
                        </a:spcBef>
                        <a:spcAft>
                          <a:spcPct val="10000"/>
                        </a:spcAft>
                        <a:buClrTx/>
                        <a:buSzTx/>
                        <a:buFontTx/>
                        <a:buNone/>
                        <a:tabLst/>
                      </a:pPr>
                      <a:r>
                        <a:rPr kumimoji="0" lang="en-US" altLang="zh-CN" sz="1600" b="1" i="0" u="none" strike="noStrike" cap="none" normalizeH="0" baseline="0" smtClean="0">
                          <a:ln>
                            <a:noFill/>
                          </a:ln>
                          <a:solidFill>
                            <a:schemeClr val="tx1"/>
                          </a:solidFill>
                          <a:effectLst/>
                          <a:latin typeface="宋体" charset="-122"/>
                          <a:ea typeface="华文中宋" pitchFamily="2" charset="-122"/>
                          <a:cs typeface="Times New Roman" pitchFamily="18" charset="0"/>
                        </a:rPr>
                        <a:t>×</a:t>
                      </a:r>
                      <a:endParaRPr kumimoji="0" lang="en-US" altLang="zh-CN" sz="1600" b="1" i="0" u="none" strike="noStrike" cap="none" normalizeH="0" baseline="0" smtClean="0">
                        <a:ln>
                          <a:noFill/>
                        </a:ln>
                        <a:solidFill>
                          <a:schemeClr val="tx1"/>
                        </a:solidFill>
                        <a:effectLst/>
                        <a:latin typeface="Arial" charset="0"/>
                        <a:ea typeface="华文中宋" pitchFamily="2" charset="-122"/>
                      </a:endParaRP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0"/>
                        </a:spcBef>
                        <a:spcAft>
                          <a:spcPct val="10000"/>
                        </a:spcAft>
                        <a:buClrTx/>
                        <a:buSzTx/>
                        <a:buFontTx/>
                        <a:buNone/>
                        <a:tabLst/>
                      </a:pPr>
                      <a:r>
                        <a:rPr kumimoji="0" lang="en-US" altLang="zh-CN" sz="1600" b="1" i="0" u="none" strike="noStrike" cap="none" normalizeH="0" baseline="0" smtClean="0">
                          <a:ln>
                            <a:noFill/>
                          </a:ln>
                          <a:solidFill>
                            <a:schemeClr val="tx1"/>
                          </a:solidFill>
                          <a:effectLst/>
                          <a:latin typeface="宋体" charset="-122"/>
                          <a:ea typeface="华文中宋" pitchFamily="2" charset="-122"/>
                          <a:cs typeface="Times New Roman" pitchFamily="18" charset="0"/>
                        </a:rPr>
                        <a:t>×</a:t>
                      </a:r>
                      <a:endParaRPr kumimoji="0" lang="en-US" altLang="zh-CN" sz="1600" b="1" i="0" u="none" strike="noStrike" cap="none" normalizeH="0" baseline="0" smtClean="0">
                        <a:ln>
                          <a:noFill/>
                        </a:ln>
                        <a:solidFill>
                          <a:schemeClr val="tx1"/>
                        </a:solidFill>
                        <a:effectLst/>
                        <a:latin typeface="Arial" charset="0"/>
                        <a:ea typeface="华文中宋" pitchFamily="2" charset="-122"/>
                      </a:endParaRP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20000"/>
                        </a:lnSpc>
                        <a:spcBef>
                          <a:spcPct val="0"/>
                        </a:spcBef>
                        <a:spcAft>
                          <a:spcPct val="10000"/>
                        </a:spcAft>
                        <a:buClrTx/>
                        <a:buSzTx/>
                        <a:buFontTx/>
                        <a:buNone/>
                        <a:tabLst/>
                      </a:pPr>
                      <a:r>
                        <a:rPr kumimoji="0" lang="en-US" altLang="zh-CN" sz="1600" b="1" i="0" u="none" strike="noStrike" cap="none" normalizeH="0" baseline="0" smtClean="0">
                          <a:ln>
                            <a:noFill/>
                          </a:ln>
                          <a:solidFill>
                            <a:schemeClr val="tx1"/>
                          </a:solidFill>
                          <a:effectLst/>
                          <a:latin typeface="宋体" charset="-122"/>
                          <a:ea typeface="华文中宋" pitchFamily="2" charset="-122"/>
                          <a:cs typeface="Times New Roman" pitchFamily="18" charset="0"/>
                        </a:rPr>
                        <a:t>×</a:t>
                      </a:r>
                      <a:endParaRPr kumimoji="0" lang="en-US" altLang="zh-CN" sz="1600" b="1" i="0" u="none" strike="noStrike" cap="none" normalizeH="0" baseline="0" smtClean="0">
                        <a:ln>
                          <a:noFill/>
                        </a:ln>
                        <a:solidFill>
                          <a:schemeClr val="tx1"/>
                        </a:solidFill>
                        <a:effectLst/>
                        <a:latin typeface="Arial" charset="0"/>
                        <a:ea typeface="华文中宋" pitchFamily="2" charset="-122"/>
                      </a:endParaRP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20000"/>
                        </a:lnSpc>
                        <a:spcBef>
                          <a:spcPct val="0"/>
                        </a:spcBef>
                        <a:spcAft>
                          <a:spcPct val="10000"/>
                        </a:spcAft>
                        <a:buClrTx/>
                        <a:buSzTx/>
                        <a:buFontTx/>
                        <a:buNone/>
                        <a:tabLst/>
                      </a:pPr>
                      <a:r>
                        <a:rPr kumimoji="0" lang="en-US" altLang="zh-CN" sz="1600" b="1" i="0" u="none" strike="noStrike" cap="none" normalizeH="0" baseline="0" smtClean="0">
                          <a:ln>
                            <a:noFill/>
                          </a:ln>
                          <a:solidFill>
                            <a:schemeClr val="tx1"/>
                          </a:solidFill>
                          <a:effectLst/>
                          <a:latin typeface="宋体" charset="-122"/>
                          <a:ea typeface="华文中宋" pitchFamily="2" charset="-122"/>
                          <a:cs typeface="Times New Roman" pitchFamily="18" charset="0"/>
                        </a:rPr>
                        <a:t>×</a:t>
                      </a:r>
                      <a:endParaRPr kumimoji="0" lang="en-US" altLang="zh-CN" sz="1600" b="1" i="0" u="none" strike="noStrike" cap="none" normalizeH="0" baseline="0" smtClean="0">
                        <a:ln>
                          <a:noFill/>
                        </a:ln>
                        <a:solidFill>
                          <a:schemeClr val="tx1"/>
                        </a:solidFill>
                        <a:effectLst/>
                        <a:latin typeface="Arial" charset="0"/>
                        <a:ea typeface="华文中宋" pitchFamily="2" charset="-122"/>
                      </a:endParaRP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46063">
                <a:tc>
                  <a:txBody>
                    <a:bodyPr/>
                    <a:lstStyle/>
                    <a:p>
                      <a:pPr marL="0" marR="0" lvl="0" indent="0" algn="l" defTabSz="914400" rtl="0" eaLnBrk="1" fontAlgn="base" latinLnBrk="0" hangingPunct="1">
                        <a:lnSpc>
                          <a:spcPct val="120000"/>
                        </a:lnSpc>
                        <a:spcBef>
                          <a:spcPct val="0"/>
                        </a:spcBef>
                        <a:spcAft>
                          <a:spcPct val="10000"/>
                        </a:spcAft>
                        <a:buClrTx/>
                        <a:buSzTx/>
                        <a:buFontTx/>
                        <a:buNone/>
                        <a:tabLst/>
                      </a:pPr>
                      <a:r>
                        <a:rPr kumimoji="0" lang="en-US" altLang="zh-CN" sz="1600" b="1" i="0" u="none" strike="noStrike" cap="none" normalizeH="0" baseline="0" smtClean="0">
                          <a:ln>
                            <a:noFill/>
                          </a:ln>
                          <a:solidFill>
                            <a:schemeClr val="tx1"/>
                          </a:solidFill>
                          <a:effectLst/>
                          <a:latin typeface="宋体" charset="-122"/>
                          <a:ea typeface="华文中宋" pitchFamily="2" charset="-122"/>
                          <a:cs typeface="Times New Roman" pitchFamily="18" charset="0"/>
                        </a:rPr>
                        <a:t>A</a:t>
                      </a:r>
                      <a:r>
                        <a:rPr kumimoji="0" lang="zh-CN" altLang="en-US" sz="1600" b="1" i="0" u="none" strike="noStrike" cap="none" normalizeH="0" baseline="0" smtClean="0">
                          <a:ln>
                            <a:noFill/>
                          </a:ln>
                          <a:solidFill>
                            <a:schemeClr val="tx1"/>
                          </a:solidFill>
                          <a:effectLst/>
                          <a:latin typeface="宋体" charset="-122"/>
                          <a:ea typeface="华文中宋" pitchFamily="2" charset="-122"/>
                          <a:cs typeface="Times New Roman" pitchFamily="18" charset="0"/>
                        </a:rPr>
                        <a:t>发送对应的光子脉冲</a:t>
                      </a:r>
                      <a:endParaRPr kumimoji="0" lang="zh-CN" altLang="en-US" sz="1600" b="1" i="0" u="none" strike="noStrike" cap="none" normalizeH="0" baseline="0" smtClean="0">
                        <a:ln>
                          <a:noFill/>
                        </a:ln>
                        <a:solidFill>
                          <a:schemeClr val="tx1"/>
                        </a:solidFill>
                        <a:effectLst/>
                        <a:latin typeface="Arial" charset="0"/>
                        <a:ea typeface="华文中宋" pitchFamily="2"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0"/>
                        </a:spcBef>
                        <a:spcAft>
                          <a:spcPct val="10000"/>
                        </a:spcAft>
                        <a:buClrTx/>
                        <a:buSzTx/>
                        <a:buFontTx/>
                        <a:buNone/>
                        <a:tabLst/>
                      </a:pPr>
                      <a:r>
                        <a:rPr kumimoji="0" lang="zh-CN" altLang="en-US" sz="1600" b="1" i="0" u="none" strike="noStrike" cap="none" normalizeH="0" baseline="0" smtClean="0">
                          <a:ln>
                            <a:noFill/>
                          </a:ln>
                          <a:solidFill>
                            <a:schemeClr val="tx1"/>
                          </a:solidFill>
                          <a:effectLst/>
                          <a:latin typeface="Arial" charset="0"/>
                          <a:ea typeface="华文中宋" pitchFamily="2" charset="-122"/>
                          <a:cs typeface="Times New Roman" pitchFamily="18" charset="0"/>
                        </a:rPr>
                        <a:t>－</a:t>
                      </a:r>
                      <a:endParaRPr kumimoji="0" lang="zh-CN" altLang="en-US" sz="1600" b="1" i="0" u="none" strike="noStrike" cap="none" normalizeH="0" baseline="0" smtClean="0">
                        <a:ln>
                          <a:noFill/>
                        </a:ln>
                        <a:solidFill>
                          <a:schemeClr val="tx1"/>
                        </a:solidFill>
                        <a:effectLst/>
                        <a:latin typeface="Arial" charset="0"/>
                        <a:ea typeface="华文中宋" pitchFamily="2" charset="-122"/>
                      </a:endParaRP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0"/>
                        </a:spcBef>
                        <a:spcAft>
                          <a:spcPct val="10000"/>
                        </a:spcAft>
                        <a:buClrTx/>
                        <a:buSzTx/>
                        <a:buFontTx/>
                        <a:buNone/>
                        <a:tabLst/>
                      </a:pPr>
                      <a:r>
                        <a:rPr kumimoji="0" lang="zh-CN" altLang="en-US" sz="1600" b="1" i="0" u="none" strike="noStrike" cap="none" normalizeH="0" baseline="0" smtClean="0">
                          <a:ln>
                            <a:noFill/>
                          </a:ln>
                          <a:solidFill>
                            <a:schemeClr val="tx1"/>
                          </a:solidFill>
                          <a:effectLst/>
                          <a:latin typeface="Arial" charset="0"/>
                          <a:ea typeface="华文中宋" pitchFamily="2" charset="-122"/>
                          <a:cs typeface="Times New Roman" pitchFamily="18" charset="0"/>
                        </a:rPr>
                        <a:t>｜</a:t>
                      </a:r>
                      <a:endParaRPr kumimoji="0" lang="zh-CN" altLang="en-US" sz="1600" b="1" i="0" u="none" strike="noStrike" cap="none" normalizeH="0" baseline="0" smtClean="0">
                        <a:ln>
                          <a:noFill/>
                        </a:ln>
                        <a:solidFill>
                          <a:schemeClr val="tx1"/>
                        </a:solidFill>
                        <a:effectLst/>
                        <a:latin typeface="Arial" charset="0"/>
                        <a:ea typeface="华文中宋" pitchFamily="2" charset="-122"/>
                      </a:endParaRP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0"/>
                        </a:spcBef>
                        <a:spcAft>
                          <a:spcPct val="10000"/>
                        </a:spcAft>
                        <a:buClrTx/>
                        <a:buSzTx/>
                        <a:buFontTx/>
                        <a:buNone/>
                        <a:tabLst/>
                      </a:pPr>
                      <a:r>
                        <a:rPr kumimoji="0" lang="en-US" altLang="zh-CN" sz="1600" b="1" i="0" u="none" strike="noStrike" cap="none" normalizeH="0" baseline="0" smtClean="0">
                          <a:ln>
                            <a:noFill/>
                          </a:ln>
                          <a:solidFill>
                            <a:schemeClr val="tx1"/>
                          </a:solidFill>
                          <a:effectLst/>
                          <a:latin typeface="Arial" charset="0"/>
                          <a:ea typeface="华文中宋" pitchFamily="2" charset="-122"/>
                          <a:cs typeface="Times New Roman" pitchFamily="18" charset="0"/>
                        </a:rPr>
                        <a:t>\</a:t>
                      </a:r>
                      <a:endParaRPr kumimoji="0" lang="en-US" altLang="zh-CN" sz="1600" b="1" i="0" u="none" strike="noStrike" cap="none" normalizeH="0" baseline="0" smtClean="0">
                        <a:ln>
                          <a:noFill/>
                        </a:ln>
                        <a:solidFill>
                          <a:schemeClr val="tx1"/>
                        </a:solidFill>
                        <a:effectLst/>
                        <a:latin typeface="Arial" charset="0"/>
                        <a:ea typeface="华文中宋" pitchFamily="2" charset="-122"/>
                      </a:endParaRP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0"/>
                        </a:spcBef>
                        <a:spcAft>
                          <a:spcPct val="10000"/>
                        </a:spcAft>
                        <a:buClrTx/>
                        <a:buSzTx/>
                        <a:buFontTx/>
                        <a:buNone/>
                        <a:tabLst/>
                      </a:pPr>
                      <a:r>
                        <a:rPr kumimoji="0" lang="en-US" altLang="zh-CN" sz="1600" b="1" i="0" u="none" strike="noStrike" cap="none" normalizeH="0" baseline="0" smtClean="0">
                          <a:ln>
                            <a:noFill/>
                          </a:ln>
                          <a:solidFill>
                            <a:schemeClr val="tx1"/>
                          </a:solidFill>
                          <a:effectLst/>
                          <a:latin typeface="Arial" charset="0"/>
                          <a:ea typeface="华文中宋" pitchFamily="2" charset="-122"/>
                          <a:cs typeface="Times New Roman" pitchFamily="18" charset="0"/>
                        </a:rPr>
                        <a:t>∕</a:t>
                      </a:r>
                      <a:endParaRPr kumimoji="0" lang="en-US" altLang="zh-CN" sz="1600" b="1" i="0" u="none" strike="noStrike" cap="none" normalizeH="0" baseline="0" smtClean="0">
                        <a:ln>
                          <a:noFill/>
                        </a:ln>
                        <a:solidFill>
                          <a:schemeClr val="tx1"/>
                        </a:solidFill>
                        <a:effectLst/>
                        <a:latin typeface="Arial" charset="0"/>
                        <a:ea typeface="华文中宋" pitchFamily="2" charset="-122"/>
                      </a:endParaRP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20000"/>
                        </a:lnSpc>
                        <a:spcBef>
                          <a:spcPct val="0"/>
                        </a:spcBef>
                        <a:spcAft>
                          <a:spcPct val="10000"/>
                        </a:spcAft>
                        <a:buClrTx/>
                        <a:buSzTx/>
                        <a:buFontTx/>
                        <a:buNone/>
                        <a:tabLst/>
                      </a:pPr>
                      <a:r>
                        <a:rPr kumimoji="0" lang="zh-CN" altLang="en-US" sz="1600" b="1" i="0" u="none" strike="noStrike" cap="none" normalizeH="0" baseline="0" smtClean="0">
                          <a:ln>
                            <a:noFill/>
                          </a:ln>
                          <a:solidFill>
                            <a:schemeClr val="tx1"/>
                          </a:solidFill>
                          <a:effectLst/>
                          <a:latin typeface="Arial" charset="0"/>
                          <a:ea typeface="华文中宋" pitchFamily="2" charset="-122"/>
                          <a:cs typeface="Times New Roman" pitchFamily="18" charset="0"/>
                        </a:rPr>
                        <a:t>｜</a:t>
                      </a:r>
                      <a:endParaRPr kumimoji="0" lang="zh-CN" altLang="en-US" sz="1600" b="1" i="0" u="none" strike="noStrike" cap="none" normalizeH="0" baseline="0" smtClean="0">
                        <a:ln>
                          <a:noFill/>
                        </a:ln>
                        <a:solidFill>
                          <a:schemeClr val="tx1"/>
                        </a:solidFill>
                        <a:effectLst/>
                        <a:latin typeface="Arial" charset="0"/>
                        <a:ea typeface="华文中宋" pitchFamily="2" charset="-122"/>
                      </a:endParaRP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20000"/>
                        </a:lnSpc>
                        <a:spcBef>
                          <a:spcPct val="0"/>
                        </a:spcBef>
                        <a:spcAft>
                          <a:spcPct val="10000"/>
                        </a:spcAft>
                        <a:buClrTx/>
                        <a:buSzTx/>
                        <a:buFontTx/>
                        <a:buNone/>
                        <a:tabLst/>
                      </a:pPr>
                      <a:r>
                        <a:rPr kumimoji="0" lang="en-US" altLang="zh-CN" sz="1600" b="1" i="0" u="none" strike="noStrike" cap="none" normalizeH="0" baseline="0" smtClean="0">
                          <a:ln>
                            <a:noFill/>
                          </a:ln>
                          <a:solidFill>
                            <a:schemeClr val="tx1"/>
                          </a:solidFill>
                          <a:effectLst/>
                          <a:latin typeface="Arial" charset="0"/>
                          <a:ea typeface="华文中宋" pitchFamily="2" charset="-122"/>
                          <a:cs typeface="Times New Roman" pitchFamily="18" charset="0"/>
                        </a:rPr>
                        <a:t>∕</a:t>
                      </a:r>
                      <a:endParaRPr kumimoji="0" lang="en-US" altLang="zh-CN" sz="1600" b="1" i="0" u="none" strike="noStrike" cap="none" normalizeH="0" baseline="0" smtClean="0">
                        <a:ln>
                          <a:noFill/>
                        </a:ln>
                        <a:solidFill>
                          <a:schemeClr val="tx1"/>
                        </a:solidFill>
                        <a:effectLst/>
                        <a:latin typeface="Arial" charset="0"/>
                        <a:ea typeface="华文中宋" pitchFamily="2" charset="-122"/>
                      </a:endParaRP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0"/>
                        </a:spcBef>
                        <a:spcAft>
                          <a:spcPct val="10000"/>
                        </a:spcAft>
                        <a:buClrTx/>
                        <a:buSzTx/>
                        <a:buFontTx/>
                        <a:buNone/>
                        <a:tabLst/>
                      </a:pPr>
                      <a:r>
                        <a:rPr kumimoji="0" lang="en-US" altLang="zh-CN" sz="1600" b="1" i="0" u="none" strike="noStrike" cap="none" normalizeH="0" baseline="0" smtClean="0">
                          <a:ln>
                            <a:noFill/>
                          </a:ln>
                          <a:solidFill>
                            <a:schemeClr val="tx1"/>
                          </a:solidFill>
                          <a:effectLst/>
                          <a:latin typeface="Arial" charset="0"/>
                          <a:ea typeface="华文中宋" pitchFamily="2" charset="-122"/>
                          <a:cs typeface="Times New Roman" pitchFamily="18" charset="0"/>
                        </a:rPr>
                        <a:t>\</a:t>
                      </a:r>
                      <a:endParaRPr kumimoji="0" lang="en-US" altLang="zh-CN" sz="1600" b="1" i="0" u="none" strike="noStrike" cap="none" normalizeH="0" baseline="0" smtClean="0">
                        <a:ln>
                          <a:noFill/>
                        </a:ln>
                        <a:solidFill>
                          <a:schemeClr val="tx1"/>
                        </a:solidFill>
                        <a:effectLst/>
                        <a:latin typeface="Arial" charset="0"/>
                        <a:ea typeface="华文中宋" pitchFamily="2" charset="-122"/>
                      </a:endParaRP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20000"/>
                        </a:lnSpc>
                        <a:spcBef>
                          <a:spcPct val="0"/>
                        </a:spcBef>
                        <a:spcAft>
                          <a:spcPct val="10000"/>
                        </a:spcAft>
                        <a:buClrTx/>
                        <a:buSzTx/>
                        <a:buFontTx/>
                        <a:buNone/>
                        <a:tabLst/>
                      </a:pPr>
                      <a:r>
                        <a:rPr kumimoji="0" lang="en-US" altLang="zh-CN" sz="1600" b="1" i="0" u="none" strike="noStrike" cap="none" normalizeH="0" baseline="0" smtClean="0">
                          <a:ln>
                            <a:noFill/>
                          </a:ln>
                          <a:solidFill>
                            <a:schemeClr val="tx1"/>
                          </a:solidFill>
                          <a:effectLst/>
                          <a:latin typeface="Arial" charset="0"/>
                          <a:ea typeface="华文中宋" pitchFamily="2" charset="-122"/>
                          <a:cs typeface="Times New Roman" pitchFamily="18" charset="0"/>
                        </a:rPr>
                        <a:t>\</a:t>
                      </a:r>
                      <a:endParaRPr kumimoji="0" lang="en-US" altLang="zh-CN" sz="1600" b="1" i="0" u="none" strike="noStrike" cap="none" normalizeH="0" baseline="0" smtClean="0">
                        <a:ln>
                          <a:noFill/>
                        </a:ln>
                        <a:solidFill>
                          <a:schemeClr val="tx1"/>
                        </a:solidFill>
                        <a:effectLst/>
                        <a:latin typeface="Arial" charset="0"/>
                        <a:ea typeface="华文中宋" pitchFamily="2" charset="-122"/>
                      </a:endParaRP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20000"/>
                        </a:lnSpc>
                        <a:spcBef>
                          <a:spcPct val="0"/>
                        </a:spcBef>
                        <a:spcAft>
                          <a:spcPct val="10000"/>
                        </a:spcAft>
                        <a:buClrTx/>
                        <a:buSzTx/>
                        <a:buFontTx/>
                        <a:buNone/>
                        <a:tabLst/>
                      </a:pPr>
                      <a:r>
                        <a:rPr kumimoji="0" lang="en-US" altLang="zh-CN" sz="1600" b="1" i="0" u="none" strike="noStrike" cap="none" normalizeH="0" baseline="0" smtClean="0">
                          <a:ln>
                            <a:noFill/>
                          </a:ln>
                          <a:solidFill>
                            <a:schemeClr val="tx1"/>
                          </a:solidFill>
                          <a:effectLst/>
                          <a:latin typeface="Arial" charset="0"/>
                          <a:ea typeface="华文中宋" pitchFamily="2" charset="-122"/>
                          <a:cs typeface="Times New Roman" pitchFamily="18" charset="0"/>
                        </a:rPr>
                        <a:t>\</a:t>
                      </a:r>
                      <a:endParaRPr kumimoji="0" lang="en-US" altLang="zh-CN" sz="1600" b="1" i="0" u="none" strike="noStrike" cap="none" normalizeH="0" baseline="0" smtClean="0">
                        <a:ln>
                          <a:noFill/>
                        </a:ln>
                        <a:solidFill>
                          <a:schemeClr val="tx1"/>
                        </a:solidFill>
                        <a:effectLst/>
                        <a:latin typeface="Arial" charset="0"/>
                        <a:ea typeface="华文中宋" pitchFamily="2" charset="-122"/>
                      </a:endParaRP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44475">
                <a:tc>
                  <a:txBody>
                    <a:bodyPr/>
                    <a:lstStyle/>
                    <a:p>
                      <a:pPr marL="0" marR="0" lvl="0" indent="0" algn="l" defTabSz="914400" rtl="0" eaLnBrk="1" fontAlgn="base" latinLnBrk="0" hangingPunct="1">
                        <a:lnSpc>
                          <a:spcPct val="120000"/>
                        </a:lnSpc>
                        <a:spcBef>
                          <a:spcPct val="0"/>
                        </a:spcBef>
                        <a:spcAft>
                          <a:spcPct val="10000"/>
                        </a:spcAft>
                        <a:buClrTx/>
                        <a:buSzTx/>
                        <a:buFontTx/>
                        <a:buNone/>
                        <a:tabLst/>
                      </a:pPr>
                      <a:r>
                        <a:rPr kumimoji="0" lang="en-US" altLang="zh-CN" sz="1600" b="1" i="0" u="none" strike="noStrike" cap="none" normalizeH="0" baseline="0" smtClean="0">
                          <a:ln>
                            <a:noFill/>
                          </a:ln>
                          <a:solidFill>
                            <a:schemeClr val="tx1"/>
                          </a:solidFill>
                          <a:effectLst/>
                          <a:latin typeface="宋体" charset="-122"/>
                          <a:ea typeface="华文中宋" pitchFamily="2" charset="-122"/>
                          <a:cs typeface="Times New Roman" pitchFamily="18" charset="0"/>
                        </a:rPr>
                        <a:t>C</a:t>
                      </a:r>
                      <a:r>
                        <a:rPr kumimoji="0" lang="zh-CN" altLang="en-US" sz="1600" b="1" i="0" u="none" strike="noStrike" cap="none" normalizeH="0" baseline="0" smtClean="0">
                          <a:ln>
                            <a:noFill/>
                          </a:ln>
                          <a:solidFill>
                            <a:schemeClr val="tx1"/>
                          </a:solidFill>
                          <a:effectLst/>
                          <a:latin typeface="宋体" charset="-122"/>
                          <a:ea typeface="华文中宋" pitchFamily="2" charset="-122"/>
                          <a:cs typeface="Times New Roman" pitchFamily="18" charset="0"/>
                        </a:rPr>
                        <a:t>随机地设置滤光器</a:t>
                      </a:r>
                      <a:endParaRPr kumimoji="0" lang="zh-CN" altLang="en-US" sz="1600" b="1" i="0" u="none" strike="noStrike" cap="none" normalizeH="0" baseline="0" smtClean="0">
                        <a:ln>
                          <a:noFill/>
                        </a:ln>
                        <a:solidFill>
                          <a:schemeClr val="tx1"/>
                        </a:solidFill>
                        <a:effectLst/>
                        <a:latin typeface="Arial" charset="0"/>
                        <a:ea typeface="华文中宋" pitchFamily="2"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0"/>
                        </a:spcBef>
                        <a:spcAft>
                          <a:spcPct val="10000"/>
                        </a:spcAft>
                        <a:buClrTx/>
                        <a:buSzTx/>
                        <a:buFontTx/>
                        <a:buNone/>
                        <a:tabLst/>
                      </a:pPr>
                      <a:r>
                        <a:rPr kumimoji="0" lang="en-US" altLang="zh-CN" sz="1600" b="1" i="0" u="none" strike="noStrike" cap="none" normalizeH="0" baseline="0" smtClean="0">
                          <a:ln>
                            <a:noFill/>
                          </a:ln>
                          <a:solidFill>
                            <a:schemeClr val="tx1"/>
                          </a:solidFill>
                          <a:effectLst/>
                          <a:latin typeface="宋体" charset="-122"/>
                          <a:ea typeface="华文中宋" pitchFamily="2" charset="-122"/>
                          <a:cs typeface="Times New Roman" pitchFamily="18" charset="0"/>
                        </a:rPr>
                        <a:t>×</a:t>
                      </a:r>
                      <a:endParaRPr kumimoji="0" lang="en-US" altLang="zh-CN" sz="1600" b="1" i="0" u="none" strike="noStrike" cap="none" normalizeH="0" baseline="0" smtClean="0">
                        <a:ln>
                          <a:noFill/>
                        </a:ln>
                        <a:solidFill>
                          <a:schemeClr val="tx1"/>
                        </a:solidFill>
                        <a:effectLst/>
                        <a:latin typeface="Arial" charset="0"/>
                        <a:ea typeface="华文中宋" pitchFamily="2" charset="-122"/>
                      </a:endParaRP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0"/>
                        </a:spcBef>
                        <a:spcAft>
                          <a:spcPct val="10000"/>
                        </a:spcAft>
                        <a:buClrTx/>
                        <a:buSzTx/>
                        <a:buFontTx/>
                        <a:buNone/>
                        <a:tabLst/>
                      </a:pPr>
                      <a:r>
                        <a:rPr kumimoji="0" lang="en-US" altLang="zh-CN" sz="1600" b="1" i="0" u="none" strike="noStrike" cap="none" normalizeH="0" baseline="0" smtClean="0">
                          <a:ln>
                            <a:noFill/>
                          </a:ln>
                          <a:solidFill>
                            <a:schemeClr val="tx1"/>
                          </a:solidFill>
                          <a:effectLst/>
                          <a:latin typeface="宋体" charset="-122"/>
                          <a:ea typeface="华文中宋" pitchFamily="2" charset="-122"/>
                          <a:cs typeface="Times New Roman" pitchFamily="18" charset="0"/>
                        </a:rPr>
                        <a:t>×</a:t>
                      </a:r>
                      <a:endParaRPr kumimoji="0" lang="en-US" altLang="zh-CN" sz="1600" b="1" i="0" u="none" strike="noStrike" cap="none" normalizeH="0" baseline="0" smtClean="0">
                        <a:ln>
                          <a:noFill/>
                        </a:ln>
                        <a:solidFill>
                          <a:schemeClr val="tx1"/>
                        </a:solidFill>
                        <a:effectLst/>
                        <a:latin typeface="Arial" charset="0"/>
                        <a:ea typeface="华文中宋" pitchFamily="2" charset="-122"/>
                      </a:endParaRP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0"/>
                        </a:spcBef>
                        <a:spcAft>
                          <a:spcPct val="10000"/>
                        </a:spcAft>
                        <a:buClrTx/>
                        <a:buSzTx/>
                        <a:buFontTx/>
                        <a:buNone/>
                        <a:tabLst/>
                      </a:pPr>
                      <a:r>
                        <a:rPr kumimoji="0" lang="zh-CN" altLang="en-US" sz="1600" b="1" i="0" u="none" strike="noStrike" cap="none" normalizeH="0" baseline="0" smtClean="0">
                          <a:ln>
                            <a:noFill/>
                          </a:ln>
                          <a:solidFill>
                            <a:schemeClr val="tx1"/>
                          </a:solidFill>
                          <a:effectLst/>
                          <a:latin typeface="Arial" charset="0"/>
                          <a:ea typeface="华文中宋" pitchFamily="2" charset="-122"/>
                          <a:cs typeface="Times New Roman" pitchFamily="18" charset="0"/>
                        </a:rPr>
                        <a:t>＋</a:t>
                      </a:r>
                      <a:endParaRPr kumimoji="0" lang="zh-CN" altLang="en-US" sz="1600" b="1" i="0" u="none" strike="noStrike" cap="none" normalizeH="0" baseline="0" smtClean="0">
                        <a:ln>
                          <a:noFill/>
                        </a:ln>
                        <a:solidFill>
                          <a:schemeClr val="tx1"/>
                        </a:solidFill>
                        <a:effectLst/>
                        <a:latin typeface="Arial" charset="0"/>
                        <a:ea typeface="华文中宋" pitchFamily="2" charset="-122"/>
                      </a:endParaRP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66FF"/>
                    </a:solidFill>
                  </a:tcPr>
                </a:tc>
                <a:tc>
                  <a:txBody>
                    <a:bodyPr/>
                    <a:lstStyle/>
                    <a:p>
                      <a:pPr marL="0" marR="0" lvl="0" indent="0" algn="ctr" defTabSz="914400" rtl="0" eaLnBrk="1" fontAlgn="base" latinLnBrk="0" hangingPunct="1">
                        <a:lnSpc>
                          <a:spcPct val="120000"/>
                        </a:lnSpc>
                        <a:spcBef>
                          <a:spcPct val="0"/>
                        </a:spcBef>
                        <a:spcAft>
                          <a:spcPct val="10000"/>
                        </a:spcAft>
                        <a:buClrTx/>
                        <a:buSzTx/>
                        <a:buFontTx/>
                        <a:buNone/>
                        <a:tabLst/>
                      </a:pPr>
                      <a:r>
                        <a:rPr kumimoji="0" lang="en-US" altLang="zh-CN" sz="1600" b="1" i="0" u="none" strike="noStrike" cap="none" normalizeH="0" baseline="0" smtClean="0">
                          <a:ln>
                            <a:noFill/>
                          </a:ln>
                          <a:solidFill>
                            <a:schemeClr val="tx1"/>
                          </a:solidFill>
                          <a:effectLst/>
                          <a:latin typeface="宋体" charset="-122"/>
                          <a:ea typeface="华文中宋" pitchFamily="2" charset="-122"/>
                          <a:cs typeface="Times New Roman" pitchFamily="18" charset="0"/>
                        </a:rPr>
                        <a:t>×</a:t>
                      </a:r>
                      <a:endParaRPr kumimoji="0" lang="en-US" altLang="zh-CN" sz="1600" b="1" i="0" u="none" strike="noStrike" cap="none" normalizeH="0" baseline="0" smtClean="0">
                        <a:ln>
                          <a:noFill/>
                        </a:ln>
                        <a:solidFill>
                          <a:schemeClr val="tx1"/>
                        </a:solidFill>
                        <a:effectLst/>
                        <a:latin typeface="Arial" charset="0"/>
                        <a:ea typeface="华文中宋" pitchFamily="2" charset="-122"/>
                      </a:endParaRP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66FF"/>
                    </a:solidFill>
                  </a:tcPr>
                </a:tc>
                <a:tc>
                  <a:txBody>
                    <a:bodyPr/>
                    <a:lstStyle/>
                    <a:p>
                      <a:pPr marL="0" marR="0" lvl="0" indent="0" algn="ctr" defTabSz="914400" rtl="0" eaLnBrk="1" fontAlgn="base" latinLnBrk="0" hangingPunct="1">
                        <a:lnSpc>
                          <a:spcPct val="120000"/>
                        </a:lnSpc>
                        <a:spcBef>
                          <a:spcPct val="0"/>
                        </a:spcBef>
                        <a:spcAft>
                          <a:spcPct val="10000"/>
                        </a:spcAft>
                        <a:buClrTx/>
                        <a:buSzTx/>
                        <a:buFontTx/>
                        <a:buNone/>
                        <a:tabLst/>
                      </a:pPr>
                      <a:r>
                        <a:rPr kumimoji="0" lang="zh-CN" altLang="en-US" sz="1600" b="1" i="0" u="none" strike="noStrike" cap="none" normalizeH="0" baseline="0" smtClean="0">
                          <a:ln>
                            <a:noFill/>
                          </a:ln>
                          <a:solidFill>
                            <a:schemeClr val="tx1"/>
                          </a:solidFill>
                          <a:effectLst/>
                          <a:latin typeface="Arial" charset="0"/>
                          <a:ea typeface="华文中宋" pitchFamily="2" charset="-122"/>
                          <a:cs typeface="Times New Roman" pitchFamily="18" charset="0"/>
                        </a:rPr>
                        <a:t>＋</a:t>
                      </a:r>
                      <a:endParaRPr kumimoji="0" lang="zh-CN" altLang="en-US" sz="1600" b="1" i="0" u="none" strike="noStrike" cap="none" normalizeH="0" baseline="0" smtClean="0">
                        <a:ln>
                          <a:noFill/>
                        </a:ln>
                        <a:solidFill>
                          <a:schemeClr val="tx1"/>
                        </a:solidFill>
                        <a:effectLst/>
                        <a:latin typeface="Arial" charset="0"/>
                        <a:ea typeface="华文中宋" pitchFamily="2" charset="-122"/>
                      </a:endParaRP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20000"/>
                        </a:lnSpc>
                        <a:spcBef>
                          <a:spcPct val="0"/>
                        </a:spcBef>
                        <a:spcAft>
                          <a:spcPct val="10000"/>
                        </a:spcAft>
                        <a:buClrTx/>
                        <a:buSzTx/>
                        <a:buFontTx/>
                        <a:buNone/>
                        <a:tabLst/>
                      </a:pPr>
                      <a:r>
                        <a:rPr kumimoji="0" lang="zh-CN" altLang="en-US" sz="1600" b="1" i="0" u="none" strike="noStrike" cap="none" normalizeH="0" baseline="0" smtClean="0">
                          <a:ln>
                            <a:noFill/>
                          </a:ln>
                          <a:solidFill>
                            <a:schemeClr val="tx1"/>
                          </a:solidFill>
                          <a:effectLst/>
                          <a:latin typeface="Arial" charset="0"/>
                          <a:ea typeface="华文中宋" pitchFamily="2" charset="-122"/>
                          <a:cs typeface="Times New Roman" pitchFamily="18" charset="0"/>
                        </a:rPr>
                        <a:t>＋</a:t>
                      </a:r>
                      <a:endParaRPr kumimoji="0" lang="zh-CN" altLang="en-US" sz="1600" b="1" i="0" u="none" strike="noStrike" cap="none" normalizeH="0" baseline="0" smtClean="0">
                        <a:ln>
                          <a:noFill/>
                        </a:ln>
                        <a:solidFill>
                          <a:schemeClr val="tx1"/>
                        </a:solidFill>
                        <a:effectLst/>
                        <a:latin typeface="Arial" charset="0"/>
                        <a:ea typeface="华文中宋" pitchFamily="2" charset="-122"/>
                      </a:endParaRP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0"/>
                        </a:spcBef>
                        <a:spcAft>
                          <a:spcPct val="10000"/>
                        </a:spcAft>
                        <a:buClrTx/>
                        <a:buSzTx/>
                        <a:buFontTx/>
                        <a:buNone/>
                        <a:tabLst/>
                      </a:pPr>
                      <a:r>
                        <a:rPr kumimoji="0" lang="en-US" altLang="zh-CN" sz="1600" b="1" i="0" u="none" strike="noStrike" cap="none" normalizeH="0" baseline="0" smtClean="0">
                          <a:ln>
                            <a:noFill/>
                          </a:ln>
                          <a:solidFill>
                            <a:schemeClr val="tx1"/>
                          </a:solidFill>
                          <a:effectLst/>
                          <a:latin typeface="宋体" charset="-122"/>
                          <a:ea typeface="华文中宋" pitchFamily="2" charset="-122"/>
                          <a:cs typeface="Times New Roman" pitchFamily="18" charset="0"/>
                        </a:rPr>
                        <a:t>×</a:t>
                      </a:r>
                      <a:endParaRPr kumimoji="0" lang="en-US" altLang="zh-CN" sz="1600" b="1" i="0" u="none" strike="noStrike" cap="none" normalizeH="0" baseline="0" smtClean="0">
                        <a:ln>
                          <a:noFill/>
                        </a:ln>
                        <a:solidFill>
                          <a:schemeClr val="tx1"/>
                        </a:solidFill>
                        <a:effectLst/>
                        <a:latin typeface="Arial" charset="0"/>
                        <a:ea typeface="华文中宋" pitchFamily="2" charset="-122"/>
                      </a:endParaRP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20000"/>
                        </a:lnSpc>
                        <a:spcBef>
                          <a:spcPct val="0"/>
                        </a:spcBef>
                        <a:spcAft>
                          <a:spcPct val="10000"/>
                        </a:spcAft>
                        <a:buClrTx/>
                        <a:buSzTx/>
                        <a:buFontTx/>
                        <a:buNone/>
                        <a:tabLst/>
                      </a:pPr>
                      <a:r>
                        <a:rPr kumimoji="0" lang="en-US" altLang="zh-CN" sz="1600" b="1" i="0" u="none" strike="noStrike" cap="none" normalizeH="0" baseline="0" smtClean="0">
                          <a:ln>
                            <a:noFill/>
                          </a:ln>
                          <a:solidFill>
                            <a:schemeClr val="tx1"/>
                          </a:solidFill>
                          <a:effectLst/>
                          <a:latin typeface="宋体" charset="-122"/>
                          <a:ea typeface="华文中宋" pitchFamily="2" charset="-122"/>
                          <a:cs typeface="Times New Roman" pitchFamily="18" charset="0"/>
                        </a:rPr>
                        <a:t>×</a:t>
                      </a:r>
                      <a:endParaRPr kumimoji="0" lang="en-US" altLang="zh-CN" sz="1600" b="1" i="0" u="none" strike="noStrike" cap="none" normalizeH="0" baseline="0" smtClean="0">
                        <a:ln>
                          <a:noFill/>
                        </a:ln>
                        <a:solidFill>
                          <a:schemeClr val="tx1"/>
                        </a:solidFill>
                        <a:effectLst/>
                        <a:latin typeface="Arial" charset="0"/>
                        <a:ea typeface="华文中宋" pitchFamily="2" charset="-122"/>
                      </a:endParaRP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66FF"/>
                    </a:solidFill>
                  </a:tcPr>
                </a:tc>
                <a:tc>
                  <a:txBody>
                    <a:bodyPr/>
                    <a:lstStyle/>
                    <a:p>
                      <a:pPr marL="0" marR="0" lvl="0" indent="0" algn="ctr" defTabSz="914400" rtl="0" eaLnBrk="1" fontAlgn="base" latinLnBrk="0" hangingPunct="1">
                        <a:lnSpc>
                          <a:spcPct val="120000"/>
                        </a:lnSpc>
                        <a:spcBef>
                          <a:spcPct val="0"/>
                        </a:spcBef>
                        <a:spcAft>
                          <a:spcPct val="10000"/>
                        </a:spcAft>
                        <a:buClrTx/>
                        <a:buSzTx/>
                        <a:buFontTx/>
                        <a:buNone/>
                        <a:tabLst/>
                      </a:pPr>
                      <a:r>
                        <a:rPr kumimoji="0" lang="zh-CN" altLang="en-US" sz="1600" b="1" i="0" u="none" strike="noStrike" cap="none" normalizeH="0" baseline="0" smtClean="0">
                          <a:ln>
                            <a:noFill/>
                          </a:ln>
                          <a:solidFill>
                            <a:schemeClr val="tx1"/>
                          </a:solidFill>
                          <a:effectLst/>
                          <a:latin typeface="Arial" charset="0"/>
                          <a:ea typeface="华文中宋" pitchFamily="2" charset="-122"/>
                          <a:cs typeface="Times New Roman" pitchFamily="18" charset="0"/>
                        </a:rPr>
                        <a:t>＋</a:t>
                      </a:r>
                      <a:endParaRPr kumimoji="0" lang="zh-CN" altLang="en-US" sz="1600" b="1" i="0" u="none" strike="noStrike" cap="none" normalizeH="0" baseline="0" smtClean="0">
                        <a:ln>
                          <a:noFill/>
                        </a:ln>
                        <a:solidFill>
                          <a:schemeClr val="tx1"/>
                        </a:solidFill>
                        <a:effectLst/>
                        <a:latin typeface="Arial" charset="0"/>
                        <a:ea typeface="华文中宋" pitchFamily="2" charset="-122"/>
                      </a:endParaRP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66FF"/>
                    </a:solidFill>
                  </a:tcPr>
                </a:tc>
              </a:tr>
              <a:tr h="246063">
                <a:tc>
                  <a:txBody>
                    <a:bodyPr/>
                    <a:lstStyle/>
                    <a:p>
                      <a:pPr marL="0" marR="0" lvl="0" indent="0" algn="l" defTabSz="914400" rtl="0" eaLnBrk="1" fontAlgn="base" latinLnBrk="0" hangingPunct="1">
                        <a:lnSpc>
                          <a:spcPct val="120000"/>
                        </a:lnSpc>
                        <a:spcBef>
                          <a:spcPct val="0"/>
                        </a:spcBef>
                        <a:spcAft>
                          <a:spcPct val="10000"/>
                        </a:spcAft>
                        <a:buClrTx/>
                        <a:buSzTx/>
                        <a:buFontTx/>
                        <a:buNone/>
                        <a:tabLst/>
                      </a:pPr>
                      <a:r>
                        <a:rPr kumimoji="0" lang="en-US" altLang="zh-CN" sz="1600" b="1" i="0" u="none" strike="noStrike" cap="none" normalizeH="0" baseline="0" smtClean="0">
                          <a:ln>
                            <a:noFill/>
                          </a:ln>
                          <a:solidFill>
                            <a:schemeClr val="tx1"/>
                          </a:solidFill>
                          <a:effectLst/>
                          <a:latin typeface="宋体" charset="-122"/>
                          <a:ea typeface="华文中宋" pitchFamily="2" charset="-122"/>
                          <a:cs typeface="Times New Roman" pitchFamily="18" charset="0"/>
                        </a:rPr>
                        <a:t>C</a:t>
                      </a:r>
                      <a:r>
                        <a:rPr kumimoji="0" lang="zh-CN" altLang="en-US" sz="1600" b="1" i="0" u="none" strike="noStrike" cap="none" normalizeH="0" baseline="0" smtClean="0">
                          <a:ln>
                            <a:noFill/>
                          </a:ln>
                          <a:solidFill>
                            <a:schemeClr val="tx1"/>
                          </a:solidFill>
                          <a:effectLst/>
                          <a:latin typeface="宋体" charset="-122"/>
                          <a:ea typeface="华文中宋" pitchFamily="2" charset="-122"/>
                          <a:cs typeface="Times New Roman" pitchFamily="18" charset="0"/>
                        </a:rPr>
                        <a:t>读取光子脉冲</a:t>
                      </a:r>
                      <a:endParaRPr kumimoji="0" lang="zh-CN" altLang="en-US" sz="1600" b="1" i="0" u="none" strike="noStrike" cap="none" normalizeH="0" baseline="0" smtClean="0">
                        <a:ln>
                          <a:noFill/>
                        </a:ln>
                        <a:solidFill>
                          <a:schemeClr val="tx1"/>
                        </a:solidFill>
                        <a:effectLst/>
                        <a:latin typeface="Arial" charset="0"/>
                        <a:ea typeface="华文中宋" pitchFamily="2"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0"/>
                        </a:spcBef>
                        <a:spcAft>
                          <a:spcPct val="10000"/>
                        </a:spcAft>
                        <a:buClrTx/>
                        <a:buSzTx/>
                        <a:buFontTx/>
                        <a:buNone/>
                        <a:tabLst/>
                      </a:pPr>
                      <a:r>
                        <a:rPr kumimoji="0" lang="en-US" altLang="zh-CN" sz="1600" b="1" i="0" u="none" strike="noStrike" cap="none" normalizeH="0" baseline="0" smtClean="0">
                          <a:ln>
                            <a:noFill/>
                          </a:ln>
                          <a:solidFill>
                            <a:schemeClr val="tx1"/>
                          </a:solidFill>
                          <a:effectLst/>
                          <a:latin typeface="Arial" charset="0"/>
                          <a:ea typeface="华文中宋" pitchFamily="2" charset="-122"/>
                          <a:cs typeface="Times New Roman" pitchFamily="18" charset="0"/>
                        </a:rPr>
                        <a:t>∕</a:t>
                      </a:r>
                      <a:endParaRPr kumimoji="0" lang="en-US" altLang="zh-CN" sz="1600" b="1" i="0" u="none" strike="noStrike" cap="none" normalizeH="0" baseline="0" smtClean="0">
                        <a:ln>
                          <a:noFill/>
                        </a:ln>
                        <a:solidFill>
                          <a:schemeClr val="tx1"/>
                        </a:solidFill>
                        <a:effectLst/>
                        <a:latin typeface="Arial" charset="0"/>
                        <a:ea typeface="华文中宋" pitchFamily="2" charset="-122"/>
                      </a:endParaRP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0"/>
                        </a:spcBef>
                        <a:spcAft>
                          <a:spcPct val="10000"/>
                        </a:spcAft>
                        <a:buClrTx/>
                        <a:buSzTx/>
                        <a:buFontTx/>
                        <a:buNone/>
                        <a:tabLst/>
                      </a:pPr>
                      <a:r>
                        <a:rPr kumimoji="0" lang="en-US" altLang="zh-CN" sz="1600" b="1" i="0" u="none" strike="noStrike" cap="none" normalizeH="0" baseline="0" smtClean="0">
                          <a:ln>
                            <a:noFill/>
                          </a:ln>
                          <a:solidFill>
                            <a:schemeClr val="tx1"/>
                          </a:solidFill>
                          <a:effectLst/>
                          <a:latin typeface="Arial" charset="0"/>
                          <a:ea typeface="华文中宋" pitchFamily="2" charset="-122"/>
                          <a:cs typeface="Times New Roman" pitchFamily="18" charset="0"/>
                        </a:rPr>
                        <a:t>∕</a:t>
                      </a:r>
                      <a:endParaRPr kumimoji="0" lang="en-US" altLang="zh-CN" sz="1600" b="1" i="0" u="none" strike="noStrike" cap="none" normalizeH="0" baseline="0" smtClean="0">
                        <a:ln>
                          <a:noFill/>
                        </a:ln>
                        <a:solidFill>
                          <a:schemeClr val="tx1"/>
                        </a:solidFill>
                        <a:effectLst/>
                        <a:latin typeface="Arial" charset="0"/>
                        <a:ea typeface="华文中宋" pitchFamily="2" charset="-122"/>
                      </a:endParaRP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0"/>
                        </a:spcBef>
                        <a:spcAft>
                          <a:spcPct val="10000"/>
                        </a:spcAft>
                        <a:buClrTx/>
                        <a:buSzTx/>
                        <a:buFontTx/>
                        <a:buNone/>
                        <a:tabLst/>
                      </a:pPr>
                      <a:r>
                        <a:rPr kumimoji="0" lang="zh-CN" altLang="en-US" sz="1600" b="1" i="0" u="none" strike="noStrike" cap="none" normalizeH="0" baseline="0" smtClean="0">
                          <a:ln>
                            <a:noFill/>
                          </a:ln>
                          <a:solidFill>
                            <a:schemeClr val="tx1"/>
                          </a:solidFill>
                          <a:effectLst/>
                          <a:latin typeface="Arial" charset="0"/>
                          <a:ea typeface="华文中宋" pitchFamily="2" charset="-122"/>
                          <a:cs typeface="Times New Roman" pitchFamily="18" charset="0"/>
                        </a:rPr>
                        <a:t>－</a:t>
                      </a:r>
                      <a:endParaRPr kumimoji="0" lang="zh-CN" altLang="en-US" sz="1600" b="1" i="0" u="none" strike="noStrike" cap="none" normalizeH="0" baseline="0" smtClean="0">
                        <a:ln>
                          <a:noFill/>
                        </a:ln>
                        <a:solidFill>
                          <a:schemeClr val="tx1"/>
                        </a:solidFill>
                        <a:effectLst/>
                        <a:latin typeface="Arial" charset="0"/>
                        <a:ea typeface="华文中宋" pitchFamily="2" charset="-122"/>
                      </a:endParaRP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66FF"/>
                    </a:solidFill>
                  </a:tcPr>
                </a:tc>
                <a:tc>
                  <a:txBody>
                    <a:bodyPr/>
                    <a:lstStyle/>
                    <a:p>
                      <a:pPr marL="0" marR="0" lvl="0" indent="0" algn="ctr" defTabSz="914400" rtl="0" eaLnBrk="1" fontAlgn="base" latinLnBrk="0" hangingPunct="1">
                        <a:lnSpc>
                          <a:spcPct val="120000"/>
                        </a:lnSpc>
                        <a:spcBef>
                          <a:spcPct val="0"/>
                        </a:spcBef>
                        <a:spcAft>
                          <a:spcPct val="10000"/>
                        </a:spcAft>
                        <a:buClrTx/>
                        <a:buSzTx/>
                        <a:buFontTx/>
                        <a:buNone/>
                        <a:tabLst/>
                      </a:pPr>
                      <a:r>
                        <a:rPr kumimoji="0" lang="en-US" altLang="zh-CN" sz="1600" b="1" i="0" u="none" strike="noStrike" cap="none" normalizeH="0" baseline="0" smtClean="0">
                          <a:ln>
                            <a:noFill/>
                          </a:ln>
                          <a:solidFill>
                            <a:schemeClr val="tx1"/>
                          </a:solidFill>
                          <a:effectLst/>
                          <a:latin typeface="Arial" charset="0"/>
                          <a:ea typeface="华文中宋" pitchFamily="2" charset="-122"/>
                          <a:cs typeface="Times New Roman" pitchFamily="18" charset="0"/>
                        </a:rPr>
                        <a:t>∕</a:t>
                      </a:r>
                      <a:endParaRPr kumimoji="0" lang="en-US" altLang="zh-CN" sz="1600" b="1" i="0" u="none" strike="noStrike" cap="none" normalizeH="0" baseline="0" smtClean="0">
                        <a:ln>
                          <a:noFill/>
                        </a:ln>
                        <a:solidFill>
                          <a:schemeClr val="tx1"/>
                        </a:solidFill>
                        <a:effectLst/>
                        <a:latin typeface="Arial" charset="0"/>
                        <a:ea typeface="华文中宋" pitchFamily="2" charset="-122"/>
                      </a:endParaRP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66FF"/>
                    </a:solidFill>
                  </a:tcPr>
                </a:tc>
                <a:tc>
                  <a:txBody>
                    <a:bodyPr/>
                    <a:lstStyle/>
                    <a:p>
                      <a:pPr marL="0" marR="0" lvl="0" indent="0" algn="ctr" defTabSz="914400" rtl="0" eaLnBrk="1" fontAlgn="base" latinLnBrk="0" hangingPunct="1">
                        <a:lnSpc>
                          <a:spcPct val="120000"/>
                        </a:lnSpc>
                        <a:spcBef>
                          <a:spcPct val="0"/>
                        </a:spcBef>
                        <a:spcAft>
                          <a:spcPct val="10000"/>
                        </a:spcAft>
                        <a:buClrTx/>
                        <a:buSzTx/>
                        <a:buFontTx/>
                        <a:buNone/>
                        <a:tabLst/>
                      </a:pPr>
                      <a:r>
                        <a:rPr kumimoji="0" lang="zh-CN" altLang="en-US" sz="1600" b="1" i="0" u="none" strike="noStrike" cap="none" normalizeH="0" baseline="0" smtClean="0">
                          <a:ln>
                            <a:noFill/>
                          </a:ln>
                          <a:solidFill>
                            <a:schemeClr val="tx1"/>
                          </a:solidFill>
                          <a:effectLst/>
                          <a:latin typeface="Arial" charset="0"/>
                          <a:ea typeface="华文中宋" pitchFamily="2" charset="-122"/>
                          <a:cs typeface="Times New Roman" pitchFamily="18" charset="0"/>
                        </a:rPr>
                        <a:t>｜</a:t>
                      </a:r>
                      <a:endParaRPr kumimoji="0" lang="zh-CN" altLang="en-US" sz="1600" b="1" i="0" u="none" strike="noStrike" cap="none" normalizeH="0" baseline="0" smtClean="0">
                        <a:ln>
                          <a:noFill/>
                        </a:ln>
                        <a:solidFill>
                          <a:schemeClr val="tx1"/>
                        </a:solidFill>
                        <a:effectLst/>
                        <a:latin typeface="Arial" charset="0"/>
                        <a:ea typeface="华文中宋" pitchFamily="2" charset="-122"/>
                      </a:endParaRP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20000"/>
                        </a:lnSpc>
                        <a:spcBef>
                          <a:spcPct val="0"/>
                        </a:spcBef>
                        <a:spcAft>
                          <a:spcPct val="10000"/>
                        </a:spcAft>
                        <a:buClrTx/>
                        <a:buSzTx/>
                        <a:buFontTx/>
                        <a:buNone/>
                        <a:tabLst/>
                      </a:pPr>
                      <a:r>
                        <a:rPr kumimoji="0" lang="zh-CN" altLang="en-US" sz="1600" b="1" i="0" u="none" strike="noStrike" cap="none" normalizeH="0" baseline="0" smtClean="0">
                          <a:ln>
                            <a:noFill/>
                          </a:ln>
                          <a:solidFill>
                            <a:schemeClr val="tx1"/>
                          </a:solidFill>
                          <a:effectLst/>
                          <a:latin typeface="Arial" charset="0"/>
                          <a:ea typeface="华文中宋" pitchFamily="2" charset="-122"/>
                          <a:cs typeface="Times New Roman" pitchFamily="18" charset="0"/>
                        </a:rPr>
                        <a:t>－</a:t>
                      </a:r>
                      <a:endParaRPr kumimoji="0" lang="zh-CN" altLang="en-US" sz="1600" b="1" i="0" u="none" strike="noStrike" cap="none" normalizeH="0" baseline="0" smtClean="0">
                        <a:ln>
                          <a:noFill/>
                        </a:ln>
                        <a:solidFill>
                          <a:schemeClr val="tx1"/>
                        </a:solidFill>
                        <a:effectLst/>
                        <a:latin typeface="Arial" charset="0"/>
                        <a:ea typeface="华文中宋" pitchFamily="2" charset="-122"/>
                      </a:endParaRP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0"/>
                        </a:spcBef>
                        <a:spcAft>
                          <a:spcPct val="10000"/>
                        </a:spcAft>
                        <a:buClrTx/>
                        <a:buSzTx/>
                        <a:buFontTx/>
                        <a:buNone/>
                        <a:tabLst/>
                      </a:pPr>
                      <a:r>
                        <a:rPr kumimoji="0" lang="en-US" altLang="zh-CN" sz="1600" b="0" i="0" u="none" strike="noStrike" cap="none" normalizeH="0" baseline="0" smtClean="0">
                          <a:ln>
                            <a:noFill/>
                          </a:ln>
                          <a:solidFill>
                            <a:schemeClr val="tx1"/>
                          </a:solidFill>
                          <a:effectLst/>
                          <a:latin typeface="Arial" charset="0"/>
                          <a:ea typeface="华文中宋" pitchFamily="2" charset="-122"/>
                          <a:cs typeface="Times New Roman" pitchFamily="18" charset="0"/>
                        </a:rPr>
                        <a:t>\</a:t>
                      </a:r>
                      <a:endParaRPr kumimoji="0" lang="en-US" altLang="zh-CN" sz="1600" b="1" i="0" u="none" strike="noStrike" cap="none" normalizeH="0" baseline="0" smtClean="0">
                        <a:ln>
                          <a:noFill/>
                        </a:ln>
                        <a:solidFill>
                          <a:schemeClr val="tx1"/>
                        </a:solidFill>
                        <a:effectLst/>
                        <a:latin typeface="Arial" charset="0"/>
                        <a:ea typeface="华文中宋" pitchFamily="2" charset="-122"/>
                      </a:endParaRP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20000"/>
                        </a:lnSpc>
                        <a:spcBef>
                          <a:spcPct val="0"/>
                        </a:spcBef>
                        <a:spcAft>
                          <a:spcPct val="10000"/>
                        </a:spcAft>
                        <a:buClrTx/>
                        <a:buSzTx/>
                        <a:buFontTx/>
                        <a:buNone/>
                        <a:tabLst/>
                      </a:pPr>
                      <a:r>
                        <a:rPr kumimoji="0" lang="en-US" altLang="zh-CN" sz="1600" b="1" i="0" u="none" strike="noStrike" cap="none" normalizeH="0" baseline="0" smtClean="0">
                          <a:ln>
                            <a:noFill/>
                          </a:ln>
                          <a:solidFill>
                            <a:schemeClr val="tx1"/>
                          </a:solidFill>
                          <a:effectLst/>
                          <a:latin typeface="Arial" charset="0"/>
                          <a:ea typeface="华文中宋" pitchFamily="2" charset="-122"/>
                          <a:cs typeface="Times New Roman" pitchFamily="18" charset="0"/>
                        </a:rPr>
                        <a:t>\</a:t>
                      </a:r>
                      <a:endParaRPr kumimoji="0" lang="en-US" altLang="zh-CN" sz="1600" b="1" i="0" u="none" strike="noStrike" cap="none" normalizeH="0" baseline="0" smtClean="0">
                        <a:ln>
                          <a:noFill/>
                        </a:ln>
                        <a:solidFill>
                          <a:schemeClr val="tx1"/>
                        </a:solidFill>
                        <a:effectLst/>
                        <a:latin typeface="Arial" charset="0"/>
                        <a:ea typeface="华文中宋" pitchFamily="2" charset="-122"/>
                      </a:endParaRP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66FF"/>
                    </a:solidFill>
                  </a:tcPr>
                </a:tc>
                <a:tc>
                  <a:txBody>
                    <a:bodyPr/>
                    <a:lstStyle/>
                    <a:p>
                      <a:pPr marL="0" marR="0" lvl="0" indent="0" algn="ctr" defTabSz="914400" rtl="0" eaLnBrk="1" fontAlgn="base" latinLnBrk="0" hangingPunct="1">
                        <a:lnSpc>
                          <a:spcPct val="120000"/>
                        </a:lnSpc>
                        <a:spcBef>
                          <a:spcPct val="0"/>
                        </a:spcBef>
                        <a:spcAft>
                          <a:spcPct val="10000"/>
                        </a:spcAft>
                        <a:buClrTx/>
                        <a:buSzTx/>
                        <a:buFontTx/>
                        <a:buNone/>
                        <a:tabLst/>
                      </a:pPr>
                      <a:r>
                        <a:rPr kumimoji="0" lang="zh-CN" altLang="en-US" sz="1600" b="1" i="0" u="none" strike="noStrike" cap="none" normalizeH="0" baseline="0" smtClean="0">
                          <a:ln>
                            <a:noFill/>
                          </a:ln>
                          <a:solidFill>
                            <a:schemeClr val="tx1"/>
                          </a:solidFill>
                          <a:effectLst/>
                          <a:latin typeface="Arial" charset="0"/>
                          <a:ea typeface="华文中宋" pitchFamily="2" charset="-122"/>
                          <a:cs typeface="Times New Roman" pitchFamily="18" charset="0"/>
                        </a:rPr>
                        <a:t>－</a:t>
                      </a:r>
                      <a:endParaRPr kumimoji="0" lang="zh-CN" altLang="en-US" sz="1600" b="1" i="0" u="none" strike="noStrike" cap="none" normalizeH="0" baseline="0" smtClean="0">
                        <a:ln>
                          <a:noFill/>
                        </a:ln>
                        <a:solidFill>
                          <a:schemeClr val="tx1"/>
                        </a:solidFill>
                        <a:effectLst/>
                        <a:latin typeface="Arial" charset="0"/>
                        <a:ea typeface="华文中宋" pitchFamily="2" charset="-122"/>
                      </a:endParaRP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66FF"/>
                    </a:solidFill>
                  </a:tcPr>
                </a:tc>
              </a:tr>
              <a:tr h="244475">
                <a:tc>
                  <a:txBody>
                    <a:bodyPr/>
                    <a:lstStyle/>
                    <a:p>
                      <a:pPr marL="0" marR="0" lvl="0" indent="0" algn="l" defTabSz="914400" rtl="0" eaLnBrk="1" fontAlgn="base" latinLnBrk="0" hangingPunct="1">
                        <a:lnSpc>
                          <a:spcPct val="120000"/>
                        </a:lnSpc>
                        <a:spcBef>
                          <a:spcPct val="0"/>
                        </a:spcBef>
                        <a:spcAft>
                          <a:spcPct val="10000"/>
                        </a:spcAft>
                        <a:buClrTx/>
                        <a:buSzTx/>
                        <a:buFontTx/>
                        <a:buNone/>
                        <a:tabLst/>
                      </a:pPr>
                      <a:r>
                        <a:rPr kumimoji="0" lang="en-US" altLang="zh-CN" sz="1600" b="1" i="0" u="none" strike="noStrike" cap="none" normalizeH="0" baseline="0" smtClean="0">
                          <a:ln>
                            <a:noFill/>
                          </a:ln>
                          <a:solidFill>
                            <a:schemeClr val="tx1"/>
                          </a:solidFill>
                          <a:effectLst/>
                          <a:latin typeface="宋体" charset="-122"/>
                          <a:ea typeface="华文中宋" pitchFamily="2" charset="-122"/>
                          <a:cs typeface="Times New Roman" pitchFamily="18" charset="0"/>
                        </a:rPr>
                        <a:t>C</a:t>
                      </a:r>
                      <a:r>
                        <a:rPr kumimoji="0" lang="zh-CN" altLang="en-US" sz="1600" b="1" i="0" u="none" strike="noStrike" cap="none" normalizeH="0" baseline="0" smtClean="0">
                          <a:ln>
                            <a:noFill/>
                          </a:ln>
                          <a:solidFill>
                            <a:schemeClr val="tx1"/>
                          </a:solidFill>
                          <a:effectLst/>
                          <a:latin typeface="宋体" charset="-122"/>
                          <a:ea typeface="华文中宋" pitchFamily="2" charset="-122"/>
                          <a:cs typeface="Times New Roman" pitchFamily="18" charset="0"/>
                        </a:rPr>
                        <a:t>读取比特流</a:t>
                      </a:r>
                      <a:endParaRPr kumimoji="0" lang="zh-CN" altLang="en-US" sz="1600" b="1" i="0" u="none" strike="noStrike" cap="none" normalizeH="0" baseline="0" smtClean="0">
                        <a:ln>
                          <a:noFill/>
                        </a:ln>
                        <a:solidFill>
                          <a:schemeClr val="tx1"/>
                        </a:solidFill>
                        <a:effectLst/>
                        <a:latin typeface="Arial" charset="0"/>
                        <a:ea typeface="华文中宋" pitchFamily="2"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0"/>
                        </a:spcBef>
                        <a:spcAft>
                          <a:spcPct val="10000"/>
                        </a:spcAft>
                        <a:buClrTx/>
                        <a:buSzTx/>
                        <a:buFontTx/>
                        <a:buNone/>
                        <a:tabLst/>
                      </a:pPr>
                      <a:r>
                        <a:rPr kumimoji="0" lang="en-US" altLang="zh-CN" sz="1600" b="1" i="0" u="none" strike="noStrike" cap="none" normalizeH="0" baseline="0" smtClean="0">
                          <a:ln>
                            <a:noFill/>
                          </a:ln>
                          <a:solidFill>
                            <a:schemeClr val="tx1"/>
                          </a:solidFill>
                          <a:effectLst/>
                          <a:latin typeface="Arial" charset="0"/>
                          <a:ea typeface="华文中宋" pitchFamily="2" charset="-122"/>
                          <a:cs typeface="Times New Roman" pitchFamily="18" charset="0"/>
                        </a:rPr>
                        <a:t>0</a:t>
                      </a:r>
                      <a:endParaRPr kumimoji="0" lang="en-US" altLang="zh-CN" sz="1600" b="1" i="0" u="none" strike="noStrike" cap="none" normalizeH="0" baseline="0" smtClean="0">
                        <a:ln>
                          <a:noFill/>
                        </a:ln>
                        <a:solidFill>
                          <a:schemeClr val="tx1"/>
                        </a:solidFill>
                        <a:effectLst/>
                        <a:latin typeface="Arial" charset="0"/>
                        <a:ea typeface="华文中宋" pitchFamily="2" charset="-122"/>
                      </a:endParaRP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0"/>
                        </a:spcBef>
                        <a:spcAft>
                          <a:spcPct val="10000"/>
                        </a:spcAft>
                        <a:buClrTx/>
                        <a:buSzTx/>
                        <a:buFontTx/>
                        <a:buNone/>
                        <a:tabLst/>
                      </a:pPr>
                      <a:r>
                        <a:rPr kumimoji="0" lang="en-US" altLang="zh-CN" sz="1600" b="1" i="0" u="none" strike="noStrike" cap="none" normalizeH="0" baseline="0" smtClean="0">
                          <a:ln>
                            <a:noFill/>
                          </a:ln>
                          <a:solidFill>
                            <a:schemeClr val="tx1"/>
                          </a:solidFill>
                          <a:effectLst/>
                          <a:latin typeface="Arial" charset="0"/>
                          <a:ea typeface="华文中宋" pitchFamily="2" charset="-122"/>
                          <a:cs typeface="Times New Roman" pitchFamily="18" charset="0"/>
                        </a:rPr>
                        <a:t>0</a:t>
                      </a:r>
                      <a:endParaRPr kumimoji="0" lang="en-US" altLang="zh-CN" sz="1600" b="1" i="0" u="none" strike="noStrike" cap="none" normalizeH="0" baseline="0" smtClean="0">
                        <a:ln>
                          <a:noFill/>
                        </a:ln>
                        <a:solidFill>
                          <a:schemeClr val="tx1"/>
                        </a:solidFill>
                        <a:effectLst/>
                        <a:latin typeface="Arial" charset="0"/>
                        <a:ea typeface="华文中宋" pitchFamily="2" charset="-122"/>
                      </a:endParaRP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0"/>
                        </a:spcBef>
                        <a:spcAft>
                          <a:spcPct val="10000"/>
                        </a:spcAft>
                        <a:buClrTx/>
                        <a:buSzTx/>
                        <a:buFontTx/>
                        <a:buNone/>
                        <a:tabLst/>
                      </a:pPr>
                      <a:r>
                        <a:rPr kumimoji="0" lang="en-US" altLang="zh-CN" sz="1600" b="1" i="0" u="none" strike="noStrike" cap="none" normalizeH="0" baseline="0" smtClean="0">
                          <a:ln>
                            <a:noFill/>
                          </a:ln>
                          <a:solidFill>
                            <a:schemeClr val="tx1"/>
                          </a:solidFill>
                          <a:effectLst/>
                          <a:latin typeface="Arial" charset="0"/>
                          <a:ea typeface="华文中宋" pitchFamily="2" charset="-122"/>
                          <a:cs typeface="Times New Roman" pitchFamily="18" charset="0"/>
                        </a:rPr>
                        <a:t>0</a:t>
                      </a:r>
                      <a:endParaRPr kumimoji="0" lang="en-US" altLang="zh-CN" sz="1600" b="1" i="0" u="none" strike="noStrike" cap="none" normalizeH="0" baseline="0" smtClean="0">
                        <a:ln>
                          <a:noFill/>
                        </a:ln>
                        <a:solidFill>
                          <a:schemeClr val="tx1"/>
                        </a:solidFill>
                        <a:effectLst/>
                        <a:latin typeface="Arial" charset="0"/>
                        <a:ea typeface="华文中宋" pitchFamily="2" charset="-122"/>
                      </a:endParaRP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66FF"/>
                    </a:solidFill>
                  </a:tcPr>
                </a:tc>
                <a:tc>
                  <a:txBody>
                    <a:bodyPr/>
                    <a:lstStyle/>
                    <a:p>
                      <a:pPr marL="0" marR="0" lvl="0" indent="0" algn="ctr" defTabSz="914400" rtl="0" eaLnBrk="1" fontAlgn="base" latinLnBrk="0" hangingPunct="1">
                        <a:lnSpc>
                          <a:spcPct val="120000"/>
                        </a:lnSpc>
                        <a:spcBef>
                          <a:spcPct val="0"/>
                        </a:spcBef>
                        <a:spcAft>
                          <a:spcPct val="10000"/>
                        </a:spcAft>
                        <a:buClrTx/>
                        <a:buSzTx/>
                        <a:buFontTx/>
                        <a:buNone/>
                        <a:tabLst/>
                      </a:pPr>
                      <a:r>
                        <a:rPr kumimoji="0" lang="en-US" altLang="zh-CN" sz="1600" b="1" i="0" u="none" strike="noStrike" cap="none" normalizeH="0" baseline="0" smtClean="0">
                          <a:ln>
                            <a:noFill/>
                          </a:ln>
                          <a:solidFill>
                            <a:schemeClr val="tx1"/>
                          </a:solidFill>
                          <a:effectLst/>
                          <a:latin typeface="Arial" charset="0"/>
                          <a:ea typeface="华文中宋" pitchFamily="2" charset="-122"/>
                          <a:cs typeface="Times New Roman" pitchFamily="18" charset="0"/>
                        </a:rPr>
                        <a:t>0</a:t>
                      </a:r>
                      <a:endParaRPr kumimoji="0" lang="en-US" altLang="zh-CN" sz="1600" b="1" i="0" u="none" strike="noStrike" cap="none" normalizeH="0" baseline="0" smtClean="0">
                        <a:ln>
                          <a:noFill/>
                        </a:ln>
                        <a:solidFill>
                          <a:schemeClr val="tx1"/>
                        </a:solidFill>
                        <a:effectLst/>
                        <a:latin typeface="Arial" charset="0"/>
                        <a:ea typeface="华文中宋" pitchFamily="2" charset="-122"/>
                      </a:endParaRP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66FF"/>
                    </a:solidFill>
                  </a:tcPr>
                </a:tc>
                <a:tc>
                  <a:txBody>
                    <a:bodyPr/>
                    <a:lstStyle/>
                    <a:p>
                      <a:pPr marL="0" marR="0" lvl="0" indent="0" algn="ctr" defTabSz="914400" rtl="0" eaLnBrk="1" fontAlgn="base" latinLnBrk="0" hangingPunct="1">
                        <a:lnSpc>
                          <a:spcPct val="120000"/>
                        </a:lnSpc>
                        <a:spcBef>
                          <a:spcPct val="0"/>
                        </a:spcBef>
                        <a:spcAft>
                          <a:spcPct val="10000"/>
                        </a:spcAft>
                        <a:buClrTx/>
                        <a:buSzTx/>
                        <a:buFontTx/>
                        <a:buNone/>
                        <a:tabLst/>
                      </a:pPr>
                      <a:r>
                        <a:rPr kumimoji="0" lang="en-US" altLang="zh-CN" sz="1600" b="1" i="0" u="none" strike="noStrike" cap="none" normalizeH="0" baseline="0" smtClean="0">
                          <a:ln>
                            <a:noFill/>
                          </a:ln>
                          <a:solidFill>
                            <a:schemeClr val="tx1"/>
                          </a:solidFill>
                          <a:effectLst/>
                          <a:latin typeface="Arial" charset="0"/>
                          <a:ea typeface="华文中宋" pitchFamily="2" charset="-122"/>
                          <a:cs typeface="Times New Roman" pitchFamily="18" charset="0"/>
                        </a:rPr>
                        <a:t>1</a:t>
                      </a:r>
                      <a:endParaRPr kumimoji="0" lang="en-US" altLang="zh-CN" sz="1600" b="1" i="0" u="none" strike="noStrike" cap="none" normalizeH="0" baseline="0" smtClean="0">
                        <a:ln>
                          <a:noFill/>
                        </a:ln>
                        <a:solidFill>
                          <a:schemeClr val="tx1"/>
                        </a:solidFill>
                        <a:effectLst/>
                        <a:latin typeface="Arial" charset="0"/>
                        <a:ea typeface="华文中宋" pitchFamily="2" charset="-122"/>
                      </a:endParaRP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20000"/>
                        </a:lnSpc>
                        <a:spcBef>
                          <a:spcPct val="0"/>
                        </a:spcBef>
                        <a:spcAft>
                          <a:spcPct val="10000"/>
                        </a:spcAft>
                        <a:buClrTx/>
                        <a:buSzTx/>
                        <a:buFontTx/>
                        <a:buNone/>
                        <a:tabLst/>
                      </a:pPr>
                      <a:r>
                        <a:rPr kumimoji="0" lang="en-US" altLang="zh-CN" sz="1600" b="1" i="0" u="none" strike="noStrike" cap="none" normalizeH="0" baseline="0" smtClean="0">
                          <a:ln>
                            <a:noFill/>
                          </a:ln>
                          <a:solidFill>
                            <a:schemeClr val="tx1"/>
                          </a:solidFill>
                          <a:effectLst/>
                          <a:latin typeface="Arial" charset="0"/>
                          <a:ea typeface="华文中宋" pitchFamily="2" charset="-122"/>
                          <a:cs typeface="Times New Roman" pitchFamily="18" charset="0"/>
                        </a:rPr>
                        <a:t>0</a:t>
                      </a:r>
                      <a:endParaRPr kumimoji="0" lang="en-US" altLang="zh-CN" sz="1600" b="1" i="0" u="none" strike="noStrike" cap="none" normalizeH="0" baseline="0" smtClean="0">
                        <a:ln>
                          <a:noFill/>
                        </a:ln>
                        <a:solidFill>
                          <a:schemeClr val="tx1"/>
                        </a:solidFill>
                        <a:effectLst/>
                        <a:latin typeface="Arial" charset="0"/>
                        <a:ea typeface="华文中宋" pitchFamily="2" charset="-122"/>
                      </a:endParaRP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0"/>
                        </a:spcBef>
                        <a:spcAft>
                          <a:spcPct val="10000"/>
                        </a:spcAft>
                        <a:buClrTx/>
                        <a:buSzTx/>
                        <a:buFontTx/>
                        <a:buNone/>
                        <a:tabLst/>
                      </a:pPr>
                      <a:r>
                        <a:rPr kumimoji="0" lang="en-US" altLang="zh-CN" sz="1600" b="1" i="0" u="none" strike="noStrike" cap="none" normalizeH="0" baseline="0" smtClean="0">
                          <a:ln>
                            <a:noFill/>
                          </a:ln>
                          <a:solidFill>
                            <a:schemeClr val="tx1"/>
                          </a:solidFill>
                          <a:effectLst/>
                          <a:latin typeface="Arial" charset="0"/>
                          <a:ea typeface="华文中宋" pitchFamily="2" charset="-122"/>
                          <a:cs typeface="Times New Roman" pitchFamily="18" charset="0"/>
                        </a:rPr>
                        <a:t>1</a:t>
                      </a:r>
                      <a:endParaRPr kumimoji="0" lang="en-US" altLang="zh-CN" sz="1600" b="1" i="0" u="none" strike="noStrike" cap="none" normalizeH="0" baseline="0" smtClean="0">
                        <a:ln>
                          <a:noFill/>
                        </a:ln>
                        <a:solidFill>
                          <a:schemeClr val="tx1"/>
                        </a:solidFill>
                        <a:effectLst/>
                        <a:latin typeface="Arial" charset="0"/>
                        <a:ea typeface="华文中宋" pitchFamily="2" charset="-122"/>
                      </a:endParaRP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20000"/>
                        </a:lnSpc>
                        <a:spcBef>
                          <a:spcPct val="0"/>
                        </a:spcBef>
                        <a:spcAft>
                          <a:spcPct val="10000"/>
                        </a:spcAft>
                        <a:buClrTx/>
                        <a:buSzTx/>
                        <a:buFontTx/>
                        <a:buNone/>
                        <a:tabLst/>
                      </a:pPr>
                      <a:r>
                        <a:rPr kumimoji="0" lang="en-US" altLang="zh-CN" sz="1600" b="1" i="0" u="none" strike="noStrike" cap="none" normalizeH="0" baseline="0" smtClean="0">
                          <a:ln>
                            <a:noFill/>
                          </a:ln>
                          <a:solidFill>
                            <a:schemeClr val="tx1"/>
                          </a:solidFill>
                          <a:effectLst/>
                          <a:latin typeface="Arial" charset="0"/>
                          <a:ea typeface="华文中宋" pitchFamily="2" charset="-122"/>
                          <a:cs typeface="Times New Roman" pitchFamily="18" charset="0"/>
                        </a:rPr>
                        <a:t>1</a:t>
                      </a:r>
                      <a:endParaRPr kumimoji="0" lang="en-US" altLang="zh-CN" sz="1600" b="1" i="0" u="none" strike="noStrike" cap="none" normalizeH="0" baseline="0" smtClean="0">
                        <a:ln>
                          <a:noFill/>
                        </a:ln>
                        <a:solidFill>
                          <a:schemeClr val="tx1"/>
                        </a:solidFill>
                        <a:effectLst/>
                        <a:latin typeface="Arial" charset="0"/>
                        <a:ea typeface="华文中宋" pitchFamily="2" charset="-122"/>
                      </a:endParaRP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66FF"/>
                    </a:solidFill>
                  </a:tcPr>
                </a:tc>
                <a:tc>
                  <a:txBody>
                    <a:bodyPr/>
                    <a:lstStyle/>
                    <a:p>
                      <a:pPr marL="0" marR="0" lvl="0" indent="0" algn="ctr" defTabSz="914400" rtl="0" eaLnBrk="1" fontAlgn="base" latinLnBrk="0" hangingPunct="1">
                        <a:lnSpc>
                          <a:spcPct val="120000"/>
                        </a:lnSpc>
                        <a:spcBef>
                          <a:spcPct val="0"/>
                        </a:spcBef>
                        <a:spcAft>
                          <a:spcPct val="10000"/>
                        </a:spcAft>
                        <a:buClrTx/>
                        <a:buSzTx/>
                        <a:buFontTx/>
                        <a:buNone/>
                        <a:tabLst/>
                      </a:pPr>
                      <a:r>
                        <a:rPr kumimoji="0" lang="en-US" altLang="zh-CN" sz="1600" b="1" i="0" u="none" strike="noStrike" cap="none" normalizeH="0" baseline="0" smtClean="0">
                          <a:ln>
                            <a:noFill/>
                          </a:ln>
                          <a:solidFill>
                            <a:schemeClr val="tx1"/>
                          </a:solidFill>
                          <a:effectLst/>
                          <a:latin typeface="Arial" charset="0"/>
                          <a:ea typeface="华文中宋" pitchFamily="2" charset="-122"/>
                          <a:cs typeface="Times New Roman" pitchFamily="18" charset="0"/>
                        </a:rPr>
                        <a:t>0</a:t>
                      </a:r>
                      <a:endParaRPr kumimoji="0" lang="en-US" altLang="zh-CN" sz="1600" b="1" i="0" u="none" strike="noStrike" cap="none" normalizeH="0" baseline="0" smtClean="0">
                        <a:ln>
                          <a:noFill/>
                        </a:ln>
                        <a:solidFill>
                          <a:schemeClr val="tx1"/>
                        </a:solidFill>
                        <a:effectLst/>
                        <a:latin typeface="Arial" charset="0"/>
                        <a:ea typeface="华文中宋" pitchFamily="2" charset="-122"/>
                      </a:endParaRP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66FF"/>
                    </a:solidFill>
                  </a:tcPr>
                </a:tc>
              </a:tr>
              <a:tr h="246063">
                <a:tc>
                  <a:txBody>
                    <a:bodyPr/>
                    <a:lstStyle/>
                    <a:p>
                      <a:pPr marL="0" marR="0" lvl="0" indent="0" algn="l" defTabSz="914400" rtl="0" eaLnBrk="1" fontAlgn="base" latinLnBrk="0" hangingPunct="1">
                        <a:lnSpc>
                          <a:spcPct val="120000"/>
                        </a:lnSpc>
                        <a:spcBef>
                          <a:spcPct val="0"/>
                        </a:spcBef>
                        <a:spcAft>
                          <a:spcPct val="10000"/>
                        </a:spcAft>
                        <a:buClrTx/>
                        <a:buSzTx/>
                        <a:buFontTx/>
                        <a:buNone/>
                        <a:tabLst/>
                      </a:pPr>
                      <a:r>
                        <a:rPr kumimoji="0" lang="en-US" altLang="zh-CN" sz="1600" b="1" i="0" u="none" strike="noStrike" cap="none" normalizeH="0" baseline="0" smtClean="0">
                          <a:ln>
                            <a:noFill/>
                          </a:ln>
                          <a:solidFill>
                            <a:schemeClr val="tx1"/>
                          </a:solidFill>
                          <a:effectLst/>
                          <a:latin typeface="宋体" charset="-122"/>
                          <a:ea typeface="华文中宋" pitchFamily="2" charset="-122"/>
                          <a:cs typeface="Times New Roman" pitchFamily="18" charset="0"/>
                        </a:rPr>
                        <a:t>B</a:t>
                      </a:r>
                      <a:r>
                        <a:rPr kumimoji="0" lang="zh-CN" altLang="en-US" sz="1600" b="1" i="0" u="none" strike="noStrike" cap="none" normalizeH="0" baseline="0" smtClean="0">
                          <a:ln>
                            <a:noFill/>
                          </a:ln>
                          <a:solidFill>
                            <a:schemeClr val="tx1"/>
                          </a:solidFill>
                          <a:effectLst/>
                          <a:latin typeface="宋体" charset="-122"/>
                          <a:ea typeface="华文中宋" pitchFamily="2" charset="-122"/>
                          <a:cs typeface="Times New Roman" pitchFamily="18" charset="0"/>
                        </a:rPr>
                        <a:t>随机地设置滤光器</a:t>
                      </a:r>
                      <a:endParaRPr kumimoji="0" lang="zh-CN" altLang="en-US" sz="1600" b="1" i="0" u="none" strike="noStrike" cap="none" normalizeH="0" baseline="0" smtClean="0">
                        <a:ln>
                          <a:noFill/>
                        </a:ln>
                        <a:solidFill>
                          <a:schemeClr val="tx1"/>
                        </a:solidFill>
                        <a:effectLst/>
                        <a:latin typeface="Arial" charset="0"/>
                        <a:ea typeface="华文中宋" pitchFamily="2"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0"/>
                        </a:spcBef>
                        <a:spcAft>
                          <a:spcPct val="10000"/>
                        </a:spcAft>
                        <a:buClrTx/>
                        <a:buSzTx/>
                        <a:buFontTx/>
                        <a:buNone/>
                        <a:tabLst/>
                      </a:pPr>
                      <a:r>
                        <a:rPr kumimoji="0" lang="zh-CN" altLang="en-US" sz="1600" b="1" i="0" u="none" strike="noStrike" cap="none" normalizeH="0" baseline="0" smtClean="0">
                          <a:ln>
                            <a:noFill/>
                          </a:ln>
                          <a:solidFill>
                            <a:schemeClr val="tx1"/>
                          </a:solidFill>
                          <a:effectLst/>
                          <a:latin typeface="Arial" charset="0"/>
                          <a:ea typeface="华文中宋" pitchFamily="2" charset="-122"/>
                          <a:cs typeface="Times New Roman" pitchFamily="18" charset="0"/>
                        </a:rPr>
                        <a:t>＋</a:t>
                      </a:r>
                      <a:endParaRPr kumimoji="0" lang="zh-CN" altLang="en-US" sz="1600" b="1" i="0" u="none" strike="noStrike" cap="none" normalizeH="0" baseline="0" smtClean="0">
                        <a:ln>
                          <a:noFill/>
                        </a:ln>
                        <a:solidFill>
                          <a:schemeClr val="tx1"/>
                        </a:solidFill>
                        <a:effectLst/>
                        <a:latin typeface="Arial" charset="0"/>
                        <a:ea typeface="华文中宋" pitchFamily="2" charset="-122"/>
                      </a:endParaRP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0"/>
                        </a:spcBef>
                        <a:spcAft>
                          <a:spcPct val="10000"/>
                        </a:spcAft>
                        <a:buClrTx/>
                        <a:buSzTx/>
                        <a:buFontTx/>
                        <a:buNone/>
                        <a:tabLst/>
                      </a:pPr>
                      <a:r>
                        <a:rPr kumimoji="0" lang="zh-CN" altLang="en-US" sz="1600" b="1" i="0" u="none" strike="noStrike" cap="none" normalizeH="0" baseline="0" smtClean="0">
                          <a:ln>
                            <a:noFill/>
                          </a:ln>
                          <a:solidFill>
                            <a:schemeClr val="tx1"/>
                          </a:solidFill>
                          <a:effectLst/>
                          <a:latin typeface="宋体" charset="-122"/>
                          <a:ea typeface="华文中宋" pitchFamily="2" charset="-122"/>
                          <a:cs typeface="Times New Roman" pitchFamily="18" charset="0"/>
                        </a:rPr>
                        <a:t>＋</a:t>
                      </a:r>
                      <a:endParaRPr kumimoji="0" lang="zh-CN" altLang="en-US" sz="1600" b="1" i="0" u="none" strike="noStrike" cap="none" normalizeH="0" baseline="0" smtClean="0">
                        <a:ln>
                          <a:noFill/>
                        </a:ln>
                        <a:solidFill>
                          <a:schemeClr val="tx1"/>
                        </a:solidFill>
                        <a:effectLst/>
                        <a:latin typeface="Arial" charset="0"/>
                        <a:ea typeface="华文中宋" pitchFamily="2" charset="-122"/>
                      </a:endParaRP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0"/>
                        </a:spcBef>
                        <a:spcAft>
                          <a:spcPct val="10000"/>
                        </a:spcAft>
                        <a:buClrTx/>
                        <a:buSzTx/>
                        <a:buFontTx/>
                        <a:buNone/>
                        <a:tabLst/>
                      </a:pPr>
                      <a:r>
                        <a:rPr kumimoji="0" lang="zh-CN" altLang="en-US" sz="1600" b="1" i="0" u="none" strike="noStrike" cap="none" normalizeH="0" baseline="0" smtClean="0">
                          <a:ln>
                            <a:noFill/>
                          </a:ln>
                          <a:solidFill>
                            <a:schemeClr val="tx1"/>
                          </a:solidFill>
                          <a:effectLst/>
                          <a:latin typeface="宋体" charset="-122"/>
                          <a:ea typeface="华文中宋" pitchFamily="2" charset="-122"/>
                          <a:cs typeface="Times New Roman" pitchFamily="18" charset="0"/>
                        </a:rPr>
                        <a:t>＋</a:t>
                      </a:r>
                      <a:endParaRPr kumimoji="0" lang="zh-CN" altLang="en-US" sz="1600" b="1" i="0" u="none" strike="noStrike" cap="none" normalizeH="0" baseline="0" smtClean="0">
                        <a:ln>
                          <a:noFill/>
                        </a:ln>
                        <a:solidFill>
                          <a:schemeClr val="tx1"/>
                        </a:solidFill>
                        <a:effectLst/>
                        <a:latin typeface="Arial" charset="0"/>
                        <a:ea typeface="华文中宋" pitchFamily="2" charset="-122"/>
                      </a:endParaRP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66FF"/>
                    </a:solidFill>
                  </a:tcPr>
                </a:tc>
                <a:tc>
                  <a:txBody>
                    <a:bodyPr/>
                    <a:lstStyle/>
                    <a:p>
                      <a:pPr marL="0" marR="0" lvl="0" indent="0" algn="ctr" defTabSz="914400" rtl="0" eaLnBrk="1" fontAlgn="base" latinLnBrk="0" hangingPunct="1">
                        <a:lnSpc>
                          <a:spcPct val="120000"/>
                        </a:lnSpc>
                        <a:spcBef>
                          <a:spcPct val="0"/>
                        </a:spcBef>
                        <a:spcAft>
                          <a:spcPct val="10000"/>
                        </a:spcAft>
                        <a:buClrTx/>
                        <a:buSzTx/>
                        <a:buFontTx/>
                        <a:buNone/>
                        <a:tabLst/>
                      </a:pPr>
                      <a:r>
                        <a:rPr kumimoji="0" lang="en-US" altLang="zh-CN" sz="1600" b="1" i="0" u="none" strike="noStrike" cap="none" normalizeH="0" baseline="0" smtClean="0">
                          <a:ln>
                            <a:noFill/>
                          </a:ln>
                          <a:solidFill>
                            <a:schemeClr val="tx1"/>
                          </a:solidFill>
                          <a:effectLst/>
                          <a:latin typeface="宋体" charset="-122"/>
                          <a:ea typeface="华文中宋" pitchFamily="2" charset="-122"/>
                          <a:cs typeface="Times New Roman" pitchFamily="18" charset="0"/>
                        </a:rPr>
                        <a:t>×</a:t>
                      </a:r>
                      <a:endParaRPr kumimoji="0" lang="en-US" altLang="zh-CN" sz="1600" b="1" i="0" u="none" strike="noStrike" cap="none" normalizeH="0" baseline="0" smtClean="0">
                        <a:ln>
                          <a:noFill/>
                        </a:ln>
                        <a:solidFill>
                          <a:schemeClr val="tx1"/>
                        </a:solidFill>
                        <a:effectLst/>
                        <a:latin typeface="Arial" charset="0"/>
                        <a:ea typeface="华文中宋" pitchFamily="2" charset="-122"/>
                      </a:endParaRP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66FF"/>
                    </a:solidFill>
                  </a:tcPr>
                </a:tc>
                <a:tc>
                  <a:txBody>
                    <a:bodyPr/>
                    <a:lstStyle/>
                    <a:p>
                      <a:pPr marL="0" marR="0" lvl="0" indent="0" algn="ctr" defTabSz="914400" rtl="0" eaLnBrk="1" fontAlgn="base" latinLnBrk="0" hangingPunct="1">
                        <a:lnSpc>
                          <a:spcPct val="120000"/>
                        </a:lnSpc>
                        <a:spcBef>
                          <a:spcPct val="0"/>
                        </a:spcBef>
                        <a:spcAft>
                          <a:spcPct val="10000"/>
                        </a:spcAft>
                        <a:buClrTx/>
                        <a:buSzTx/>
                        <a:buFontTx/>
                        <a:buNone/>
                        <a:tabLst/>
                      </a:pPr>
                      <a:r>
                        <a:rPr kumimoji="0" lang="en-US" altLang="zh-CN" sz="1600" b="1" i="0" u="none" strike="noStrike" cap="none" normalizeH="0" baseline="0" smtClean="0">
                          <a:ln>
                            <a:noFill/>
                          </a:ln>
                          <a:solidFill>
                            <a:schemeClr val="tx1"/>
                          </a:solidFill>
                          <a:effectLst/>
                          <a:latin typeface="宋体" charset="-122"/>
                          <a:ea typeface="华文中宋" pitchFamily="2" charset="-122"/>
                          <a:cs typeface="Times New Roman" pitchFamily="18" charset="0"/>
                        </a:rPr>
                        <a:t>×</a:t>
                      </a:r>
                      <a:endParaRPr kumimoji="0" lang="en-US" altLang="zh-CN" sz="1600" b="1" i="0" u="none" strike="noStrike" cap="none" normalizeH="0" baseline="0" smtClean="0">
                        <a:ln>
                          <a:noFill/>
                        </a:ln>
                        <a:solidFill>
                          <a:schemeClr val="tx1"/>
                        </a:solidFill>
                        <a:effectLst/>
                        <a:latin typeface="Arial" charset="0"/>
                        <a:ea typeface="华文中宋" pitchFamily="2" charset="-122"/>
                      </a:endParaRP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0"/>
                        </a:spcBef>
                        <a:spcAft>
                          <a:spcPct val="10000"/>
                        </a:spcAft>
                        <a:buClrTx/>
                        <a:buSzTx/>
                        <a:buFontTx/>
                        <a:buNone/>
                        <a:tabLst/>
                      </a:pPr>
                      <a:r>
                        <a:rPr kumimoji="0" lang="en-US" altLang="zh-CN" sz="1600" b="1" i="0" u="none" strike="noStrike" cap="none" normalizeH="0" baseline="0" smtClean="0">
                          <a:ln>
                            <a:noFill/>
                          </a:ln>
                          <a:solidFill>
                            <a:schemeClr val="tx1"/>
                          </a:solidFill>
                          <a:effectLst/>
                          <a:latin typeface="宋体" charset="-122"/>
                          <a:ea typeface="华文中宋" pitchFamily="2" charset="-122"/>
                          <a:cs typeface="Times New Roman" pitchFamily="18" charset="0"/>
                        </a:rPr>
                        <a:t>×</a:t>
                      </a:r>
                      <a:endParaRPr kumimoji="0" lang="en-US" altLang="zh-CN" sz="1600" b="1" i="0" u="none" strike="noStrike" cap="none" normalizeH="0" baseline="0" smtClean="0">
                        <a:ln>
                          <a:noFill/>
                        </a:ln>
                        <a:solidFill>
                          <a:schemeClr val="tx1"/>
                        </a:solidFill>
                        <a:effectLst/>
                        <a:latin typeface="Arial" charset="0"/>
                        <a:ea typeface="华文中宋" pitchFamily="2" charset="-122"/>
                      </a:endParaRP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0"/>
                        </a:spcBef>
                        <a:spcAft>
                          <a:spcPct val="10000"/>
                        </a:spcAft>
                        <a:buClrTx/>
                        <a:buSzTx/>
                        <a:buFontTx/>
                        <a:buNone/>
                        <a:tabLst/>
                      </a:pPr>
                      <a:r>
                        <a:rPr kumimoji="0" lang="zh-CN" altLang="en-US" sz="1600" b="1" i="0" u="none" strike="noStrike" cap="none" normalizeH="0" baseline="0" smtClean="0">
                          <a:ln>
                            <a:noFill/>
                          </a:ln>
                          <a:solidFill>
                            <a:schemeClr val="tx1"/>
                          </a:solidFill>
                          <a:effectLst/>
                          <a:latin typeface="Arial" charset="0"/>
                          <a:ea typeface="华文中宋" pitchFamily="2" charset="-122"/>
                          <a:cs typeface="Times New Roman" pitchFamily="18" charset="0"/>
                        </a:rPr>
                        <a:t>＋</a:t>
                      </a:r>
                      <a:endParaRPr kumimoji="0" lang="zh-CN" altLang="en-US" sz="1600" b="1" i="0" u="none" strike="noStrike" cap="none" normalizeH="0" baseline="0" smtClean="0">
                        <a:ln>
                          <a:noFill/>
                        </a:ln>
                        <a:solidFill>
                          <a:schemeClr val="tx1"/>
                        </a:solidFill>
                        <a:effectLst/>
                        <a:latin typeface="Arial" charset="0"/>
                        <a:ea typeface="华文中宋" pitchFamily="2" charset="-122"/>
                      </a:endParaRP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0"/>
                        </a:spcBef>
                        <a:spcAft>
                          <a:spcPct val="10000"/>
                        </a:spcAft>
                        <a:buClrTx/>
                        <a:buSzTx/>
                        <a:buFontTx/>
                        <a:buNone/>
                        <a:tabLst/>
                      </a:pPr>
                      <a:r>
                        <a:rPr kumimoji="0" lang="en-US" altLang="zh-CN" sz="1600" b="1" i="0" u="none" strike="noStrike" cap="none" normalizeH="0" baseline="0" smtClean="0">
                          <a:ln>
                            <a:noFill/>
                          </a:ln>
                          <a:solidFill>
                            <a:schemeClr val="tx1"/>
                          </a:solidFill>
                          <a:effectLst/>
                          <a:latin typeface="宋体" charset="-122"/>
                          <a:ea typeface="华文中宋" pitchFamily="2" charset="-122"/>
                          <a:cs typeface="Times New Roman" pitchFamily="18" charset="0"/>
                        </a:rPr>
                        <a:t>×</a:t>
                      </a:r>
                      <a:endParaRPr kumimoji="0" lang="en-US" altLang="zh-CN" sz="1600" b="1" i="0" u="none" strike="noStrike" cap="none" normalizeH="0" baseline="0" smtClean="0">
                        <a:ln>
                          <a:noFill/>
                        </a:ln>
                        <a:solidFill>
                          <a:schemeClr val="tx1"/>
                        </a:solidFill>
                        <a:effectLst/>
                        <a:latin typeface="Arial" charset="0"/>
                        <a:ea typeface="华文中宋" pitchFamily="2" charset="-122"/>
                      </a:endParaRP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66FF"/>
                    </a:solidFill>
                  </a:tcPr>
                </a:tc>
                <a:tc>
                  <a:txBody>
                    <a:bodyPr/>
                    <a:lstStyle/>
                    <a:p>
                      <a:pPr marL="0" marR="0" lvl="0" indent="0" algn="ctr" defTabSz="914400" rtl="0" eaLnBrk="1" fontAlgn="base" latinLnBrk="0" hangingPunct="1">
                        <a:lnSpc>
                          <a:spcPct val="120000"/>
                        </a:lnSpc>
                        <a:spcBef>
                          <a:spcPct val="0"/>
                        </a:spcBef>
                        <a:spcAft>
                          <a:spcPct val="10000"/>
                        </a:spcAft>
                        <a:buClrTx/>
                        <a:buSzTx/>
                        <a:buFontTx/>
                        <a:buNone/>
                        <a:tabLst/>
                      </a:pPr>
                      <a:r>
                        <a:rPr kumimoji="0" lang="zh-CN" altLang="en-US" sz="1600" b="1" i="0" u="none" strike="noStrike" cap="none" normalizeH="0" baseline="0" smtClean="0">
                          <a:ln>
                            <a:noFill/>
                          </a:ln>
                          <a:solidFill>
                            <a:schemeClr val="tx1"/>
                          </a:solidFill>
                          <a:effectLst/>
                          <a:latin typeface="宋体" charset="-122"/>
                          <a:ea typeface="华文中宋" pitchFamily="2" charset="-122"/>
                          <a:cs typeface="Times New Roman" pitchFamily="18" charset="0"/>
                        </a:rPr>
                        <a:t>＋</a:t>
                      </a:r>
                      <a:endParaRPr kumimoji="0" lang="zh-CN" altLang="en-US" sz="1600" b="1" i="0" u="none" strike="noStrike" cap="none" normalizeH="0" baseline="0" smtClean="0">
                        <a:ln>
                          <a:noFill/>
                        </a:ln>
                        <a:solidFill>
                          <a:schemeClr val="tx1"/>
                        </a:solidFill>
                        <a:effectLst/>
                        <a:latin typeface="Arial" charset="0"/>
                        <a:ea typeface="华文中宋" pitchFamily="2" charset="-122"/>
                      </a:endParaRP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66FF"/>
                    </a:solidFill>
                  </a:tcPr>
                </a:tc>
              </a:tr>
              <a:tr h="244475">
                <a:tc>
                  <a:txBody>
                    <a:bodyPr/>
                    <a:lstStyle/>
                    <a:p>
                      <a:pPr marL="0" marR="0" lvl="0" indent="0" algn="l" defTabSz="914400" rtl="0" eaLnBrk="1" fontAlgn="base" latinLnBrk="0" hangingPunct="1">
                        <a:lnSpc>
                          <a:spcPct val="120000"/>
                        </a:lnSpc>
                        <a:spcBef>
                          <a:spcPct val="0"/>
                        </a:spcBef>
                        <a:spcAft>
                          <a:spcPct val="10000"/>
                        </a:spcAft>
                        <a:buClrTx/>
                        <a:buSzTx/>
                        <a:buFontTx/>
                        <a:buNone/>
                        <a:tabLst/>
                      </a:pPr>
                      <a:r>
                        <a:rPr kumimoji="0" lang="en-US" altLang="zh-CN" sz="1600" b="1" i="0" u="none" strike="noStrike" cap="none" normalizeH="0" baseline="0" smtClean="0">
                          <a:ln>
                            <a:noFill/>
                          </a:ln>
                          <a:solidFill>
                            <a:schemeClr val="tx1"/>
                          </a:solidFill>
                          <a:effectLst/>
                          <a:latin typeface="宋体" charset="-122"/>
                          <a:ea typeface="华文中宋" pitchFamily="2" charset="-122"/>
                          <a:cs typeface="Times New Roman" pitchFamily="18" charset="0"/>
                        </a:rPr>
                        <a:t>B</a:t>
                      </a:r>
                      <a:r>
                        <a:rPr kumimoji="0" lang="zh-CN" altLang="en-US" sz="1600" b="1" i="0" u="none" strike="noStrike" cap="none" normalizeH="0" baseline="0" smtClean="0">
                          <a:ln>
                            <a:noFill/>
                          </a:ln>
                          <a:solidFill>
                            <a:schemeClr val="tx1"/>
                          </a:solidFill>
                          <a:effectLst/>
                          <a:latin typeface="宋体" charset="-122"/>
                          <a:ea typeface="华文中宋" pitchFamily="2" charset="-122"/>
                          <a:cs typeface="Times New Roman" pitchFamily="18" charset="0"/>
                        </a:rPr>
                        <a:t>读取光子脉冲</a:t>
                      </a:r>
                      <a:endParaRPr kumimoji="0" lang="zh-CN" altLang="en-US" sz="1600" b="1" i="0" u="none" strike="noStrike" cap="none" normalizeH="0" baseline="0" smtClean="0">
                        <a:ln>
                          <a:noFill/>
                        </a:ln>
                        <a:solidFill>
                          <a:schemeClr val="tx1"/>
                        </a:solidFill>
                        <a:effectLst/>
                        <a:latin typeface="Arial" charset="0"/>
                        <a:ea typeface="华文中宋" pitchFamily="2"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0"/>
                        </a:spcBef>
                        <a:spcAft>
                          <a:spcPct val="10000"/>
                        </a:spcAft>
                        <a:buClrTx/>
                        <a:buSzTx/>
                        <a:buFontTx/>
                        <a:buNone/>
                        <a:tabLst/>
                      </a:pPr>
                      <a:r>
                        <a:rPr kumimoji="0" lang="zh-CN" altLang="en-US" sz="1600" b="1" i="0" u="none" strike="noStrike" cap="none" normalizeH="0" baseline="0" smtClean="0">
                          <a:ln>
                            <a:noFill/>
                          </a:ln>
                          <a:solidFill>
                            <a:schemeClr val="tx1"/>
                          </a:solidFill>
                          <a:effectLst/>
                          <a:latin typeface="Arial" charset="0"/>
                          <a:ea typeface="华文中宋" pitchFamily="2" charset="-122"/>
                          <a:cs typeface="Times New Roman" pitchFamily="18" charset="0"/>
                        </a:rPr>
                        <a:t>－</a:t>
                      </a:r>
                      <a:endParaRPr kumimoji="0" lang="zh-CN" altLang="en-US" sz="1600" b="1" i="0" u="none" strike="noStrike" cap="none" normalizeH="0" baseline="0" smtClean="0">
                        <a:ln>
                          <a:noFill/>
                        </a:ln>
                        <a:solidFill>
                          <a:schemeClr val="tx1"/>
                        </a:solidFill>
                        <a:effectLst/>
                        <a:latin typeface="Arial" charset="0"/>
                        <a:ea typeface="华文中宋" pitchFamily="2" charset="-122"/>
                      </a:endParaRP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0"/>
                        </a:spcBef>
                        <a:spcAft>
                          <a:spcPct val="10000"/>
                        </a:spcAft>
                        <a:buClrTx/>
                        <a:buSzTx/>
                        <a:buFontTx/>
                        <a:buNone/>
                        <a:tabLst/>
                      </a:pPr>
                      <a:r>
                        <a:rPr kumimoji="0" lang="zh-CN" altLang="en-US" sz="1600" b="1" i="0" u="none" strike="noStrike" cap="none" normalizeH="0" baseline="0" smtClean="0">
                          <a:ln>
                            <a:noFill/>
                          </a:ln>
                          <a:solidFill>
                            <a:schemeClr val="tx1"/>
                          </a:solidFill>
                          <a:effectLst/>
                          <a:latin typeface="Arial" charset="0"/>
                          <a:ea typeface="华文中宋" pitchFamily="2" charset="-122"/>
                          <a:cs typeface="Times New Roman" pitchFamily="18" charset="0"/>
                        </a:rPr>
                        <a:t>－</a:t>
                      </a:r>
                      <a:endParaRPr kumimoji="0" lang="zh-CN" altLang="en-US" sz="1600" b="1" i="0" u="none" strike="noStrike" cap="none" normalizeH="0" baseline="0" smtClean="0">
                        <a:ln>
                          <a:noFill/>
                        </a:ln>
                        <a:solidFill>
                          <a:schemeClr val="tx1"/>
                        </a:solidFill>
                        <a:effectLst/>
                        <a:latin typeface="Arial" charset="0"/>
                        <a:ea typeface="华文中宋" pitchFamily="2" charset="-122"/>
                      </a:endParaRP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0"/>
                        </a:spcBef>
                        <a:spcAft>
                          <a:spcPct val="10000"/>
                        </a:spcAft>
                        <a:buClrTx/>
                        <a:buSzTx/>
                        <a:buFontTx/>
                        <a:buNone/>
                        <a:tabLst/>
                      </a:pPr>
                      <a:r>
                        <a:rPr kumimoji="0" lang="zh-CN" altLang="en-US" sz="1600" b="1" i="0" u="none" strike="noStrike" cap="none" normalizeH="0" baseline="0" smtClean="0">
                          <a:ln>
                            <a:noFill/>
                          </a:ln>
                          <a:solidFill>
                            <a:schemeClr val="tx1"/>
                          </a:solidFill>
                          <a:effectLst/>
                          <a:latin typeface="Arial" charset="0"/>
                          <a:ea typeface="华文中宋" pitchFamily="2" charset="-122"/>
                          <a:cs typeface="Times New Roman" pitchFamily="18" charset="0"/>
                        </a:rPr>
                        <a:t>－</a:t>
                      </a:r>
                      <a:endParaRPr kumimoji="0" lang="zh-CN" altLang="en-US" sz="1600" b="1" i="0" u="none" strike="noStrike" cap="none" normalizeH="0" baseline="0" smtClean="0">
                        <a:ln>
                          <a:noFill/>
                        </a:ln>
                        <a:solidFill>
                          <a:schemeClr val="tx1"/>
                        </a:solidFill>
                        <a:effectLst/>
                        <a:latin typeface="Arial" charset="0"/>
                        <a:ea typeface="华文中宋" pitchFamily="2" charset="-122"/>
                      </a:endParaRP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66FF"/>
                    </a:solidFill>
                  </a:tcPr>
                </a:tc>
                <a:tc>
                  <a:txBody>
                    <a:bodyPr/>
                    <a:lstStyle/>
                    <a:p>
                      <a:pPr marL="0" marR="0" lvl="0" indent="0" algn="ctr" defTabSz="914400" rtl="0" eaLnBrk="1" fontAlgn="base" latinLnBrk="0" hangingPunct="1">
                        <a:lnSpc>
                          <a:spcPct val="120000"/>
                        </a:lnSpc>
                        <a:spcBef>
                          <a:spcPct val="0"/>
                        </a:spcBef>
                        <a:spcAft>
                          <a:spcPct val="10000"/>
                        </a:spcAft>
                        <a:buClrTx/>
                        <a:buSzTx/>
                        <a:buFontTx/>
                        <a:buNone/>
                        <a:tabLst/>
                      </a:pPr>
                      <a:r>
                        <a:rPr kumimoji="0" lang="en-US" altLang="zh-CN" sz="1600" b="1" i="0" u="none" strike="noStrike" cap="none" normalizeH="0" baseline="0" smtClean="0">
                          <a:ln>
                            <a:noFill/>
                          </a:ln>
                          <a:solidFill>
                            <a:schemeClr val="tx1"/>
                          </a:solidFill>
                          <a:effectLst/>
                          <a:latin typeface="Arial" charset="0"/>
                          <a:ea typeface="华文中宋" pitchFamily="2" charset="-122"/>
                          <a:cs typeface="Times New Roman" pitchFamily="18" charset="0"/>
                        </a:rPr>
                        <a:t>∕</a:t>
                      </a:r>
                      <a:endParaRPr kumimoji="0" lang="en-US" altLang="zh-CN" sz="1600" b="1" i="0" u="none" strike="noStrike" cap="none" normalizeH="0" baseline="0" smtClean="0">
                        <a:ln>
                          <a:noFill/>
                        </a:ln>
                        <a:solidFill>
                          <a:schemeClr val="tx1"/>
                        </a:solidFill>
                        <a:effectLst/>
                        <a:latin typeface="Arial" charset="0"/>
                        <a:ea typeface="华文中宋" pitchFamily="2" charset="-122"/>
                      </a:endParaRP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66FF"/>
                    </a:solidFill>
                  </a:tcPr>
                </a:tc>
                <a:tc>
                  <a:txBody>
                    <a:bodyPr/>
                    <a:lstStyle/>
                    <a:p>
                      <a:pPr marL="0" marR="0" lvl="0" indent="0" algn="ctr" defTabSz="914400" rtl="0" eaLnBrk="1" fontAlgn="base" latinLnBrk="0" hangingPunct="1">
                        <a:lnSpc>
                          <a:spcPct val="120000"/>
                        </a:lnSpc>
                        <a:spcBef>
                          <a:spcPct val="0"/>
                        </a:spcBef>
                        <a:spcAft>
                          <a:spcPct val="10000"/>
                        </a:spcAft>
                        <a:buClrTx/>
                        <a:buSzTx/>
                        <a:buFontTx/>
                        <a:buNone/>
                        <a:tabLst/>
                      </a:pPr>
                      <a:r>
                        <a:rPr kumimoji="0" lang="en-US" altLang="zh-CN" sz="1600" b="1" i="0" u="none" strike="noStrike" cap="none" normalizeH="0" baseline="0" smtClean="0">
                          <a:ln>
                            <a:noFill/>
                          </a:ln>
                          <a:solidFill>
                            <a:schemeClr val="tx1"/>
                          </a:solidFill>
                          <a:effectLst/>
                          <a:latin typeface="Arial" charset="0"/>
                          <a:ea typeface="华文中宋" pitchFamily="2" charset="-122"/>
                          <a:cs typeface="Times New Roman" pitchFamily="18" charset="0"/>
                        </a:rPr>
                        <a:t>∕</a:t>
                      </a:r>
                      <a:endParaRPr kumimoji="0" lang="en-US" altLang="zh-CN" sz="1600" b="1" i="0" u="none" strike="noStrike" cap="none" normalizeH="0" baseline="0" smtClean="0">
                        <a:ln>
                          <a:noFill/>
                        </a:ln>
                        <a:solidFill>
                          <a:schemeClr val="tx1"/>
                        </a:solidFill>
                        <a:effectLst/>
                        <a:latin typeface="Arial" charset="0"/>
                        <a:ea typeface="华文中宋" pitchFamily="2" charset="-122"/>
                      </a:endParaRP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0"/>
                        </a:spcBef>
                        <a:spcAft>
                          <a:spcPct val="10000"/>
                        </a:spcAft>
                        <a:buClrTx/>
                        <a:buSzTx/>
                        <a:buFontTx/>
                        <a:buNone/>
                        <a:tabLst/>
                      </a:pPr>
                      <a:r>
                        <a:rPr kumimoji="0" lang="en-US" altLang="zh-CN" sz="1600" b="1" i="0" u="none" strike="noStrike" cap="none" normalizeH="0" baseline="0" smtClean="0">
                          <a:ln>
                            <a:noFill/>
                          </a:ln>
                          <a:solidFill>
                            <a:schemeClr val="tx1"/>
                          </a:solidFill>
                          <a:effectLst/>
                          <a:latin typeface="Arial" charset="0"/>
                          <a:ea typeface="华文中宋" pitchFamily="2" charset="-122"/>
                          <a:cs typeface="Times New Roman" pitchFamily="18" charset="0"/>
                        </a:rPr>
                        <a:t>\</a:t>
                      </a:r>
                      <a:endParaRPr kumimoji="0" lang="en-US" altLang="zh-CN" sz="1600" b="1" i="0" u="none" strike="noStrike" cap="none" normalizeH="0" baseline="0" smtClean="0">
                        <a:ln>
                          <a:noFill/>
                        </a:ln>
                        <a:solidFill>
                          <a:schemeClr val="tx1"/>
                        </a:solidFill>
                        <a:effectLst/>
                        <a:latin typeface="Arial" charset="0"/>
                        <a:ea typeface="华文中宋" pitchFamily="2" charset="-122"/>
                      </a:endParaRP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0"/>
                        </a:spcBef>
                        <a:spcAft>
                          <a:spcPct val="10000"/>
                        </a:spcAft>
                        <a:buClrTx/>
                        <a:buSzTx/>
                        <a:buFontTx/>
                        <a:buNone/>
                        <a:tabLst/>
                      </a:pPr>
                      <a:r>
                        <a:rPr kumimoji="0" lang="zh-CN" altLang="en-US" sz="1600" b="1" i="0" u="none" strike="noStrike" cap="none" normalizeH="0" baseline="0" smtClean="0">
                          <a:ln>
                            <a:noFill/>
                          </a:ln>
                          <a:solidFill>
                            <a:schemeClr val="tx1"/>
                          </a:solidFill>
                          <a:effectLst/>
                          <a:latin typeface="Arial" charset="0"/>
                          <a:ea typeface="华文中宋" pitchFamily="2" charset="-122"/>
                          <a:cs typeface="Times New Roman" pitchFamily="18" charset="0"/>
                        </a:rPr>
                        <a:t>－</a:t>
                      </a:r>
                      <a:endParaRPr kumimoji="0" lang="zh-CN" altLang="en-US" sz="1600" b="1" i="0" u="none" strike="noStrike" cap="none" normalizeH="0" baseline="0" smtClean="0">
                        <a:ln>
                          <a:noFill/>
                        </a:ln>
                        <a:solidFill>
                          <a:schemeClr val="tx1"/>
                        </a:solidFill>
                        <a:effectLst/>
                        <a:latin typeface="Arial" charset="0"/>
                        <a:ea typeface="华文中宋" pitchFamily="2" charset="-122"/>
                      </a:endParaRP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0"/>
                        </a:spcBef>
                        <a:spcAft>
                          <a:spcPct val="10000"/>
                        </a:spcAft>
                        <a:buClrTx/>
                        <a:buSzTx/>
                        <a:buFontTx/>
                        <a:buNone/>
                        <a:tabLst/>
                      </a:pPr>
                      <a:r>
                        <a:rPr kumimoji="0" lang="en-US" altLang="zh-CN" sz="1600" b="1" i="0" u="none" strike="noStrike" cap="none" normalizeH="0" baseline="0" smtClean="0">
                          <a:ln>
                            <a:noFill/>
                          </a:ln>
                          <a:solidFill>
                            <a:schemeClr val="tx1"/>
                          </a:solidFill>
                          <a:effectLst/>
                          <a:latin typeface="Arial" charset="0"/>
                          <a:ea typeface="华文中宋" pitchFamily="2" charset="-122"/>
                          <a:cs typeface="Times New Roman" pitchFamily="18" charset="0"/>
                        </a:rPr>
                        <a:t>\</a:t>
                      </a:r>
                      <a:endParaRPr kumimoji="0" lang="en-US" altLang="zh-CN" sz="1600" b="1" i="0" u="none" strike="noStrike" cap="none" normalizeH="0" baseline="0" smtClean="0">
                        <a:ln>
                          <a:noFill/>
                        </a:ln>
                        <a:solidFill>
                          <a:schemeClr val="tx1"/>
                        </a:solidFill>
                        <a:effectLst/>
                        <a:latin typeface="Arial" charset="0"/>
                        <a:ea typeface="华文中宋" pitchFamily="2" charset="-122"/>
                      </a:endParaRP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66FF"/>
                    </a:solidFill>
                  </a:tcPr>
                </a:tc>
                <a:tc>
                  <a:txBody>
                    <a:bodyPr/>
                    <a:lstStyle/>
                    <a:p>
                      <a:pPr marL="0" marR="0" lvl="0" indent="0" algn="ctr" defTabSz="914400" rtl="0" eaLnBrk="1" fontAlgn="base" latinLnBrk="0" hangingPunct="1">
                        <a:lnSpc>
                          <a:spcPct val="120000"/>
                        </a:lnSpc>
                        <a:spcBef>
                          <a:spcPct val="0"/>
                        </a:spcBef>
                        <a:spcAft>
                          <a:spcPct val="10000"/>
                        </a:spcAft>
                        <a:buClrTx/>
                        <a:buSzTx/>
                        <a:buFontTx/>
                        <a:buNone/>
                        <a:tabLst/>
                      </a:pPr>
                      <a:r>
                        <a:rPr kumimoji="0" lang="zh-CN" altLang="en-US" sz="1600" b="1" i="0" u="none" strike="noStrike" cap="none" normalizeH="0" baseline="0" smtClean="0">
                          <a:ln>
                            <a:noFill/>
                          </a:ln>
                          <a:solidFill>
                            <a:schemeClr val="tx1"/>
                          </a:solidFill>
                          <a:effectLst/>
                          <a:latin typeface="Arial" charset="0"/>
                          <a:ea typeface="华文中宋" pitchFamily="2" charset="-122"/>
                          <a:cs typeface="Times New Roman" pitchFamily="18" charset="0"/>
                        </a:rPr>
                        <a:t>－</a:t>
                      </a:r>
                      <a:endParaRPr kumimoji="0" lang="zh-CN" altLang="en-US" sz="1600" b="1" i="0" u="none" strike="noStrike" cap="none" normalizeH="0" baseline="0" smtClean="0">
                        <a:ln>
                          <a:noFill/>
                        </a:ln>
                        <a:solidFill>
                          <a:schemeClr val="tx1"/>
                        </a:solidFill>
                        <a:effectLst/>
                        <a:latin typeface="Arial" charset="0"/>
                        <a:ea typeface="华文中宋" pitchFamily="2" charset="-122"/>
                      </a:endParaRP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66FF"/>
                    </a:solidFill>
                  </a:tcPr>
                </a:tc>
              </a:tr>
              <a:tr h="246063">
                <a:tc>
                  <a:txBody>
                    <a:bodyPr/>
                    <a:lstStyle/>
                    <a:p>
                      <a:pPr marL="0" marR="0" lvl="0" indent="0" algn="l" defTabSz="914400" rtl="0" eaLnBrk="1" fontAlgn="base" latinLnBrk="0" hangingPunct="1">
                        <a:lnSpc>
                          <a:spcPct val="120000"/>
                        </a:lnSpc>
                        <a:spcBef>
                          <a:spcPct val="0"/>
                        </a:spcBef>
                        <a:spcAft>
                          <a:spcPct val="10000"/>
                        </a:spcAft>
                        <a:buClrTx/>
                        <a:buSzTx/>
                        <a:buFontTx/>
                        <a:buNone/>
                        <a:tabLst/>
                      </a:pPr>
                      <a:r>
                        <a:rPr kumimoji="0" lang="en-US" altLang="zh-CN" sz="1600" b="1" i="0" u="none" strike="noStrike" cap="none" normalizeH="0" baseline="0" smtClean="0">
                          <a:ln>
                            <a:noFill/>
                          </a:ln>
                          <a:solidFill>
                            <a:schemeClr val="tx1"/>
                          </a:solidFill>
                          <a:effectLst/>
                          <a:latin typeface="宋体" charset="-122"/>
                          <a:ea typeface="华文中宋" pitchFamily="2" charset="-122"/>
                          <a:cs typeface="Times New Roman" pitchFamily="18" charset="0"/>
                        </a:rPr>
                        <a:t>B</a:t>
                      </a:r>
                      <a:r>
                        <a:rPr kumimoji="0" lang="zh-CN" altLang="en-US" sz="1600" b="1" i="0" u="none" strike="noStrike" cap="none" normalizeH="0" baseline="0" smtClean="0">
                          <a:ln>
                            <a:noFill/>
                          </a:ln>
                          <a:solidFill>
                            <a:schemeClr val="tx1"/>
                          </a:solidFill>
                          <a:effectLst/>
                          <a:latin typeface="宋体" charset="-122"/>
                          <a:ea typeface="华文中宋" pitchFamily="2" charset="-122"/>
                          <a:cs typeface="Times New Roman" pitchFamily="18" charset="0"/>
                        </a:rPr>
                        <a:t>读取比特流</a:t>
                      </a:r>
                      <a:endParaRPr kumimoji="0" lang="zh-CN" altLang="en-US" sz="1600" b="1" i="0" u="none" strike="noStrike" cap="none" normalizeH="0" baseline="0" smtClean="0">
                        <a:ln>
                          <a:noFill/>
                        </a:ln>
                        <a:solidFill>
                          <a:schemeClr val="tx1"/>
                        </a:solidFill>
                        <a:effectLst/>
                        <a:latin typeface="Arial" charset="0"/>
                        <a:ea typeface="华文中宋" pitchFamily="2"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0"/>
                        </a:spcBef>
                        <a:spcAft>
                          <a:spcPct val="10000"/>
                        </a:spcAft>
                        <a:buClrTx/>
                        <a:buSzTx/>
                        <a:buFontTx/>
                        <a:buNone/>
                        <a:tabLst/>
                      </a:pPr>
                      <a:r>
                        <a:rPr kumimoji="0" lang="en-US" altLang="zh-CN" sz="1600" b="1" i="0" u="none" strike="noStrike" cap="none" normalizeH="0" baseline="0" smtClean="0">
                          <a:ln>
                            <a:noFill/>
                          </a:ln>
                          <a:solidFill>
                            <a:schemeClr val="tx1"/>
                          </a:solidFill>
                          <a:effectLst/>
                          <a:latin typeface="Arial" charset="0"/>
                          <a:ea typeface="华文中宋" pitchFamily="2" charset="-122"/>
                          <a:cs typeface="Times New Roman" pitchFamily="18" charset="0"/>
                        </a:rPr>
                        <a:t>0</a:t>
                      </a:r>
                      <a:endParaRPr kumimoji="0" lang="en-US" altLang="zh-CN" sz="1600" b="1" i="0" u="none" strike="noStrike" cap="none" normalizeH="0" baseline="0" smtClean="0">
                        <a:ln>
                          <a:noFill/>
                        </a:ln>
                        <a:solidFill>
                          <a:schemeClr val="tx1"/>
                        </a:solidFill>
                        <a:effectLst/>
                        <a:latin typeface="Arial" charset="0"/>
                        <a:ea typeface="华文中宋" pitchFamily="2" charset="-122"/>
                      </a:endParaRP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0"/>
                        </a:spcBef>
                        <a:spcAft>
                          <a:spcPct val="10000"/>
                        </a:spcAft>
                        <a:buClrTx/>
                        <a:buSzTx/>
                        <a:buFontTx/>
                        <a:buNone/>
                        <a:tabLst/>
                      </a:pPr>
                      <a:r>
                        <a:rPr kumimoji="0" lang="en-US" altLang="zh-CN" sz="1600" b="1" i="0" u="none" strike="noStrike" cap="none" normalizeH="0" baseline="0" smtClean="0">
                          <a:ln>
                            <a:noFill/>
                          </a:ln>
                          <a:solidFill>
                            <a:schemeClr val="tx1"/>
                          </a:solidFill>
                          <a:effectLst/>
                          <a:latin typeface="Arial" charset="0"/>
                          <a:ea typeface="华文中宋" pitchFamily="2" charset="-122"/>
                          <a:cs typeface="Times New Roman" pitchFamily="18" charset="0"/>
                        </a:rPr>
                        <a:t>0</a:t>
                      </a:r>
                      <a:endParaRPr kumimoji="0" lang="en-US" altLang="zh-CN" sz="1600" b="1" i="0" u="none" strike="noStrike" cap="none" normalizeH="0" baseline="0" smtClean="0">
                        <a:ln>
                          <a:noFill/>
                        </a:ln>
                        <a:solidFill>
                          <a:schemeClr val="tx1"/>
                        </a:solidFill>
                        <a:effectLst/>
                        <a:latin typeface="Arial" charset="0"/>
                        <a:ea typeface="华文中宋" pitchFamily="2" charset="-122"/>
                      </a:endParaRP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0"/>
                        </a:spcBef>
                        <a:spcAft>
                          <a:spcPct val="10000"/>
                        </a:spcAft>
                        <a:buClrTx/>
                        <a:buSzTx/>
                        <a:buFontTx/>
                        <a:buNone/>
                        <a:tabLst/>
                      </a:pPr>
                      <a:r>
                        <a:rPr kumimoji="0" lang="en-US" altLang="zh-CN" sz="1600" b="1" i="0" u="none" strike="noStrike" cap="none" normalizeH="0" baseline="0" smtClean="0">
                          <a:ln>
                            <a:noFill/>
                          </a:ln>
                          <a:solidFill>
                            <a:schemeClr val="tx1"/>
                          </a:solidFill>
                          <a:effectLst/>
                          <a:latin typeface="Arial" charset="0"/>
                          <a:ea typeface="华文中宋" pitchFamily="2" charset="-122"/>
                          <a:cs typeface="Times New Roman" pitchFamily="18" charset="0"/>
                        </a:rPr>
                        <a:t>0</a:t>
                      </a:r>
                      <a:endParaRPr kumimoji="0" lang="en-US" altLang="zh-CN" sz="1600" b="1" i="0" u="none" strike="noStrike" cap="none" normalizeH="0" baseline="0" smtClean="0">
                        <a:ln>
                          <a:noFill/>
                        </a:ln>
                        <a:solidFill>
                          <a:schemeClr val="tx1"/>
                        </a:solidFill>
                        <a:effectLst/>
                        <a:latin typeface="Arial" charset="0"/>
                        <a:ea typeface="华文中宋" pitchFamily="2" charset="-122"/>
                      </a:endParaRP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66FF"/>
                    </a:solidFill>
                  </a:tcPr>
                </a:tc>
                <a:tc>
                  <a:txBody>
                    <a:bodyPr/>
                    <a:lstStyle/>
                    <a:p>
                      <a:pPr marL="0" marR="0" lvl="0" indent="0" algn="ctr" defTabSz="914400" rtl="0" eaLnBrk="1" fontAlgn="base" latinLnBrk="0" hangingPunct="1">
                        <a:lnSpc>
                          <a:spcPct val="120000"/>
                        </a:lnSpc>
                        <a:spcBef>
                          <a:spcPct val="0"/>
                        </a:spcBef>
                        <a:spcAft>
                          <a:spcPct val="10000"/>
                        </a:spcAft>
                        <a:buClrTx/>
                        <a:buSzTx/>
                        <a:buFontTx/>
                        <a:buNone/>
                        <a:tabLst/>
                      </a:pPr>
                      <a:r>
                        <a:rPr kumimoji="0" lang="en-US" altLang="zh-CN" sz="1600" b="1" i="0" u="none" strike="noStrike" cap="none" normalizeH="0" baseline="0" smtClean="0">
                          <a:ln>
                            <a:noFill/>
                          </a:ln>
                          <a:solidFill>
                            <a:schemeClr val="tx1"/>
                          </a:solidFill>
                          <a:effectLst/>
                          <a:latin typeface="Arial" charset="0"/>
                          <a:ea typeface="华文中宋" pitchFamily="2" charset="-122"/>
                          <a:cs typeface="Times New Roman" pitchFamily="18" charset="0"/>
                        </a:rPr>
                        <a:t>0</a:t>
                      </a:r>
                      <a:endParaRPr kumimoji="0" lang="en-US" altLang="zh-CN" sz="1600" b="1" i="0" u="none" strike="noStrike" cap="none" normalizeH="0" baseline="0" smtClean="0">
                        <a:ln>
                          <a:noFill/>
                        </a:ln>
                        <a:solidFill>
                          <a:schemeClr val="tx1"/>
                        </a:solidFill>
                        <a:effectLst/>
                        <a:latin typeface="Arial" charset="0"/>
                        <a:ea typeface="华文中宋" pitchFamily="2" charset="-122"/>
                      </a:endParaRP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66FF"/>
                    </a:solidFill>
                  </a:tcPr>
                </a:tc>
                <a:tc>
                  <a:txBody>
                    <a:bodyPr/>
                    <a:lstStyle/>
                    <a:p>
                      <a:pPr marL="0" marR="0" lvl="0" indent="0" algn="ctr" defTabSz="914400" rtl="0" eaLnBrk="1" fontAlgn="base" latinLnBrk="0" hangingPunct="1">
                        <a:lnSpc>
                          <a:spcPct val="120000"/>
                        </a:lnSpc>
                        <a:spcBef>
                          <a:spcPct val="0"/>
                        </a:spcBef>
                        <a:spcAft>
                          <a:spcPct val="10000"/>
                        </a:spcAft>
                        <a:buClrTx/>
                        <a:buSzTx/>
                        <a:buFontTx/>
                        <a:buNone/>
                        <a:tabLst/>
                      </a:pPr>
                      <a:r>
                        <a:rPr kumimoji="0" lang="en-US" altLang="zh-CN" sz="1600" b="1" i="0" u="none" strike="noStrike" cap="none" normalizeH="0" baseline="0" smtClean="0">
                          <a:ln>
                            <a:noFill/>
                          </a:ln>
                          <a:solidFill>
                            <a:schemeClr val="tx1"/>
                          </a:solidFill>
                          <a:effectLst/>
                          <a:latin typeface="Arial" charset="0"/>
                          <a:ea typeface="华文中宋" pitchFamily="2" charset="-122"/>
                          <a:cs typeface="Times New Roman" pitchFamily="18" charset="0"/>
                        </a:rPr>
                        <a:t>0</a:t>
                      </a:r>
                      <a:endParaRPr kumimoji="0" lang="en-US" altLang="zh-CN" sz="1600" b="1" i="0" u="none" strike="noStrike" cap="none" normalizeH="0" baseline="0" smtClean="0">
                        <a:ln>
                          <a:noFill/>
                        </a:ln>
                        <a:solidFill>
                          <a:schemeClr val="tx1"/>
                        </a:solidFill>
                        <a:effectLst/>
                        <a:latin typeface="Arial" charset="0"/>
                        <a:ea typeface="华文中宋" pitchFamily="2" charset="-122"/>
                      </a:endParaRP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0"/>
                        </a:spcBef>
                        <a:spcAft>
                          <a:spcPct val="10000"/>
                        </a:spcAft>
                        <a:buClrTx/>
                        <a:buSzTx/>
                        <a:buFontTx/>
                        <a:buNone/>
                        <a:tabLst/>
                      </a:pPr>
                      <a:r>
                        <a:rPr kumimoji="0" lang="en-US" altLang="zh-CN" sz="1600" b="1" i="0" u="none" strike="noStrike" cap="none" normalizeH="0" baseline="0" smtClean="0">
                          <a:ln>
                            <a:noFill/>
                          </a:ln>
                          <a:solidFill>
                            <a:schemeClr val="tx1"/>
                          </a:solidFill>
                          <a:effectLst/>
                          <a:latin typeface="Arial" charset="0"/>
                          <a:ea typeface="华文中宋" pitchFamily="2" charset="-122"/>
                          <a:cs typeface="Times New Roman" pitchFamily="18" charset="0"/>
                        </a:rPr>
                        <a:t>1</a:t>
                      </a:r>
                      <a:endParaRPr kumimoji="0" lang="en-US" altLang="zh-CN" sz="1600" b="1" i="0" u="none" strike="noStrike" cap="none" normalizeH="0" baseline="0" smtClean="0">
                        <a:ln>
                          <a:noFill/>
                        </a:ln>
                        <a:solidFill>
                          <a:schemeClr val="tx1"/>
                        </a:solidFill>
                        <a:effectLst/>
                        <a:latin typeface="Arial" charset="0"/>
                        <a:ea typeface="华文中宋" pitchFamily="2" charset="-122"/>
                      </a:endParaRP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0"/>
                        </a:spcBef>
                        <a:spcAft>
                          <a:spcPct val="10000"/>
                        </a:spcAft>
                        <a:buClrTx/>
                        <a:buSzTx/>
                        <a:buFontTx/>
                        <a:buNone/>
                        <a:tabLst/>
                      </a:pPr>
                      <a:r>
                        <a:rPr kumimoji="0" lang="en-US" altLang="zh-CN" sz="1600" b="1" i="0" u="none" strike="noStrike" cap="none" normalizeH="0" baseline="0" smtClean="0">
                          <a:ln>
                            <a:noFill/>
                          </a:ln>
                          <a:solidFill>
                            <a:schemeClr val="tx1"/>
                          </a:solidFill>
                          <a:effectLst/>
                          <a:latin typeface="Arial" charset="0"/>
                          <a:ea typeface="华文中宋" pitchFamily="2" charset="-122"/>
                          <a:cs typeface="Times New Roman" pitchFamily="18" charset="0"/>
                        </a:rPr>
                        <a:t>0</a:t>
                      </a:r>
                      <a:endParaRPr kumimoji="0" lang="en-US" altLang="zh-CN" sz="1600" b="1" i="0" u="none" strike="noStrike" cap="none" normalizeH="0" baseline="0" smtClean="0">
                        <a:ln>
                          <a:noFill/>
                        </a:ln>
                        <a:solidFill>
                          <a:schemeClr val="tx1"/>
                        </a:solidFill>
                        <a:effectLst/>
                        <a:latin typeface="Arial" charset="0"/>
                        <a:ea typeface="华文中宋" pitchFamily="2" charset="-122"/>
                      </a:endParaRP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0"/>
                        </a:spcBef>
                        <a:spcAft>
                          <a:spcPct val="10000"/>
                        </a:spcAft>
                        <a:buClrTx/>
                        <a:buSzTx/>
                        <a:buFontTx/>
                        <a:buNone/>
                        <a:tabLst/>
                      </a:pPr>
                      <a:r>
                        <a:rPr kumimoji="0" lang="en-US" altLang="zh-CN" sz="1600" b="1" i="0" u="none" strike="noStrike" cap="none" normalizeH="0" baseline="0" smtClean="0">
                          <a:ln>
                            <a:noFill/>
                          </a:ln>
                          <a:solidFill>
                            <a:schemeClr val="tx1"/>
                          </a:solidFill>
                          <a:effectLst/>
                          <a:latin typeface="Arial" charset="0"/>
                          <a:ea typeface="华文中宋" pitchFamily="2" charset="-122"/>
                          <a:cs typeface="Times New Roman" pitchFamily="18" charset="0"/>
                        </a:rPr>
                        <a:t>1</a:t>
                      </a:r>
                      <a:endParaRPr kumimoji="0" lang="en-US" altLang="zh-CN" sz="1600" b="1" i="0" u="none" strike="noStrike" cap="none" normalizeH="0" baseline="0" smtClean="0">
                        <a:ln>
                          <a:noFill/>
                        </a:ln>
                        <a:solidFill>
                          <a:schemeClr val="tx1"/>
                        </a:solidFill>
                        <a:effectLst/>
                        <a:latin typeface="Arial" charset="0"/>
                        <a:ea typeface="华文中宋" pitchFamily="2" charset="-122"/>
                      </a:endParaRP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66FF"/>
                    </a:solidFill>
                  </a:tcPr>
                </a:tc>
                <a:tc>
                  <a:txBody>
                    <a:bodyPr/>
                    <a:lstStyle/>
                    <a:p>
                      <a:pPr marL="0" marR="0" lvl="0" indent="0" algn="ctr" defTabSz="914400" rtl="0" eaLnBrk="1" fontAlgn="base" latinLnBrk="0" hangingPunct="1">
                        <a:lnSpc>
                          <a:spcPct val="120000"/>
                        </a:lnSpc>
                        <a:spcBef>
                          <a:spcPct val="0"/>
                        </a:spcBef>
                        <a:spcAft>
                          <a:spcPct val="10000"/>
                        </a:spcAft>
                        <a:buClrTx/>
                        <a:buSzTx/>
                        <a:buFontTx/>
                        <a:buNone/>
                        <a:tabLst/>
                      </a:pPr>
                      <a:r>
                        <a:rPr kumimoji="0" lang="en-US" altLang="zh-CN" sz="1600" b="1" i="0" u="none" strike="noStrike" cap="none" normalizeH="0" baseline="0" smtClean="0">
                          <a:ln>
                            <a:noFill/>
                          </a:ln>
                          <a:solidFill>
                            <a:schemeClr val="tx1"/>
                          </a:solidFill>
                          <a:effectLst/>
                          <a:latin typeface="Arial" charset="0"/>
                          <a:ea typeface="华文中宋" pitchFamily="2" charset="-122"/>
                          <a:cs typeface="Times New Roman" pitchFamily="18" charset="0"/>
                        </a:rPr>
                        <a:t>0</a:t>
                      </a:r>
                      <a:endParaRPr kumimoji="0" lang="en-US" altLang="zh-CN" sz="1600" b="1" i="0" u="none" strike="noStrike" cap="none" normalizeH="0" baseline="0" smtClean="0">
                        <a:ln>
                          <a:noFill/>
                        </a:ln>
                        <a:solidFill>
                          <a:schemeClr val="tx1"/>
                        </a:solidFill>
                        <a:effectLst/>
                        <a:latin typeface="Arial" charset="0"/>
                        <a:ea typeface="华文中宋" pitchFamily="2" charset="-122"/>
                      </a:endParaRP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66FF"/>
                    </a:solidFill>
                  </a:tcPr>
                </a:tc>
              </a:tr>
              <a:tr h="244475">
                <a:tc>
                  <a:txBody>
                    <a:bodyPr/>
                    <a:lstStyle/>
                    <a:p>
                      <a:pPr marL="0" marR="0" lvl="0" indent="0" algn="l" defTabSz="914400" rtl="0" eaLnBrk="1" fontAlgn="base" latinLnBrk="0" hangingPunct="1">
                        <a:lnSpc>
                          <a:spcPct val="120000"/>
                        </a:lnSpc>
                        <a:spcBef>
                          <a:spcPct val="0"/>
                        </a:spcBef>
                        <a:spcAft>
                          <a:spcPct val="10000"/>
                        </a:spcAft>
                        <a:buClrTx/>
                        <a:buSzTx/>
                        <a:buFontTx/>
                        <a:buNone/>
                        <a:tabLst/>
                      </a:pPr>
                      <a:r>
                        <a:rPr kumimoji="0" lang="en-US" altLang="zh-CN" sz="1600" b="1" i="0" u="none" strike="noStrike" cap="none" normalizeH="0" baseline="0" smtClean="0">
                          <a:ln>
                            <a:noFill/>
                          </a:ln>
                          <a:solidFill>
                            <a:schemeClr val="tx1"/>
                          </a:solidFill>
                          <a:effectLst/>
                          <a:latin typeface="宋体" charset="-122"/>
                          <a:ea typeface="华文中宋" pitchFamily="2" charset="-122"/>
                          <a:cs typeface="Times New Roman" pitchFamily="18" charset="0"/>
                        </a:rPr>
                        <a:t>B</a:t>
                      </a:r>
                      <a:r>
                        <a:rPr kumimoji="0" lang="zh-CN" altLang="en-US" sz="1600" b="1" i="0" u="none" strike="noStrike" cap="none" normalizeH="0" baseline="0" smtClean="0">
                          <a:ln>
                            <a:noFill/>
                          </a:ln>
                          <a:solidFill>
                            <a:schemeClr val="tx1"/>
                          </a:solidFill>
                          <a:effectLst/>
                          <a:latin typeface="宋体" charset="-122"/>
                          <a:ea typeface="华文中宋" pitchFamily="2" charset="-122"/>
                          <a:cs typeface="Times New Roman" pitchFamily="18" charset="0"/>
                        </a:rPr>
                        <a:t>公开其滤光器的设置</a:t>
                      </a:r>
                      <a:endParaRPr kumimoji="0" lang="zh-CN" altLang="en-US" sz="1600" b="1" i="0" u="none" strike="noStrike" cap="none" normalizeH="0" baseline="0" smtClean="0">
                        <a:ln>
                          <a:noFill/>
                        </a:ln>
                        <a:solidFill>
                          <a:schemeClr val="tx1"/>
                        </a:solidFill>
                        <a:effectLst/>
                        <a:latin typeface="Arial" charset="0"/>
                        <a:ea typeface="华文中宋" pitchFamily="2"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0"/>
                        </a:spcBef>
                        <a:spcAft>
                          <a:spcPct val="10000"/>
                        </a:spcAft>
                        <a:buClrTx/>
                        <a:buSzTx/>
                        <a:buFontTx/>
                        <a:buNone/>
                        <a:tabLst/>
                      </a:pPr>
                      <a:r>
                        <a:rPr kumimoji="0" lang="zh-CN" altLang="en-US" sz="1600" b="1" i="0" u="none" strike="noStrike" cap="none" normalizeH="0" baseline="0" smtClean="0">
                          <a:ln>
                            <a:noFill/>
                          </a:ln>
                          <a:solidFill>
                            <a:schemeClr val="tx1"/>
                          </a:solidFill>
                          <a:effectLst/>
                          <a:latin typeface="Arial" charset="0"/>
                          <a:ea typeface="华文中宋" pitchFamily="2" charset="-122"/>
                          <a:cs typeface="Times New Roman" pitchFamily="18" charset="0"/>
                        </a:rPr>
                        <a:t>＋</a:t>
                      </a:r>
                      <a:endParaRPr kumimoji="0" lang="zh-CN" altLang="en-US" sz="1600" b="1" i="0" u="none" strike="noStrike" cap="none" normalizeH="0" baseline="0" smtClean="0">
                        <a:ln>
                          <a:noFill/>
                        </a:ln>
                        <a:solidFill>
                          <a:schemeClr val="tx1"/>
                        </a:solidFill>
                        <a:effectLst/>
                        <a:latin typeface="Arial" charset="0"/>
                        <a:ea typeface="华文中宋" pitchFamily="2" charset="-122"/>
                      </a:endParaRP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0"/>
                        </a:spcBef>
                        <a:spcAft>
                          <a:spcPct val="10000"/>
                        </a:spcAft>
                        <a:buClrTx/>
                        <a:buSzTx/>
                        <a:buFontTx/>
                        <a:buNone/>
                        <a:tabLst/>
                      </a:pPr>
                      <a:r>
                        <a:rPr kumimoji="0" lang="zh-CN" altLang="en-US" sz="1600" b="1" i="0" u="none" strike="noStrike" cap="none" normalizeH="0" baseline="0" smtClean="0">
                          <a:ln>
                            <a:noFill/>
                          </a:ln>
                          <a:solidFill>
                            <a:schemeClr val="tx1"/>
                          </a:solidFill>
                          <a:effectLst/>
                          <a:latin typeface="宋体" charset="-122"/>
                          <a:ea typeface="华文中宋" pitchFamily="2" charset="-122"/>
                          <a:cs typeface="Times New Roman" pitchFamily="18" charset="0"/>
                        </a:rPr>
                        <a:t>＋</a:t>
                      </a:r>
                      <a:endParaRPr kumimoji="0" lang="zh-CN" altLang="en-US" sz="1600" b="1" i="0" u="none" strike="noStrike" cap="none" normalizeH="0" baseline="0" smtClean="0">
                        <a:ln>
                          <a:noFill/>
                        </a:ln>
                        <a:solidFill>
                          <a:schemeClr val="tx1"/>
                        </a:solidFill>
                        <a:effectLst/>
                        <a:latin typeface="Arial" charset="0"/>
                        <a:ea typeface="华文中宋" pitchFamily="2" charset="-122"/>
                      </a:endParaRP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0"/>
                        </a:spcBef>
                        <a:spcAft>
                          <a:spcPct val="10000"/>
                        </a:spcAft>
                        <a:buClrTx/>
                        <a:buSzTx/>
                        <a:buFontTx/>
                        <a:buNone/>
                        <a:tabLst/>
                      </a:pPr>
                      <a:r>
                        <a:rPr kumimoji="0" lang="zh-CN" altLang="en-US" sz="1600" b="1" i="0" u="none" strike="noStrike" cap="none" normalizeH="0" baseline="0" smtClean="0">
                          <a:ln>
                            <a:noFill/>
                          </a:ln>
                          <a:solidFill>
                            <a:schemeClr val="tx1"/>
                          </a:solidFill>
                          <a:effectLst/>
                          <a:latin typeface="宋体" charset="-122"/>
                          <a:ea typeface="华文中宋" pitchFamily="2" charset="-122"/>
                          <a:cs typeface="Times New Roman" pitchFamily="18" charset="0"/>
                        </a:rPr>
                        <a:t>＋</a:t>
                      </a:r>
                      <a:endParaRPr kumimoji="0" lang="zh-CN" altLang="en-US" sz="1600" b="1" i="0" u="none" strike="noStrike" cap="none" normalizeH="0" baseline="0" smtClean="0">
                        <a:ln>
                          <a:noFill/>
                        </a:ln>
                        <a:solidFill>
                          <a:schemeClr val="tx1"/>
                        </a:solidFill>
                        <a:effectLst/>
                        <a:latin typeface="Arial" charset="0"/>
                        <a:ea typeface="华文中宋" pitchFamily="2" charset="-122"/>
                      </a:endParaRP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0"/>
                        </a:spcBef>
                        <a:spcAft>
                          <a:spcPct val="10000"/>
                        </a:spcAft>
                        <a:buClrTx/>
                        <a:buSzTx/>
                        <a:buFontTx/>
                        <a:buNone/>
                        <a:tabLst/>
                      </a:pPr>
                      <a:r>
                        <a:rPr kumimoji="0" lang="en-US" altLang="zh-CN" sz="1600" b="1" i="0" u="none" strike="noStrike" cap="none" normalizeH="0" baseline="0" smtClean="0">
                          <a:ln>
                            <a:noFill/>
                          </a:ln>
                          <a:solidFill>
                            <a:schemeClr val="tx1"/>
                          </a:solidFill>
                          <a:effectLst/>
                          <a:latin typeface="宋体" charset="-122"/>
                          <a:ea typeface="华文中宋" pitchFamily="2" charset="-122"/>
                          <a:cs typeface="Times New Roman" pitchFamily="18" charset="0"/>
                        </a:rPr>
                        <a:t>×</a:t>
                      </a:r>
                      <a:endParaRPr kumimoji="0" lang="en-US" altLang="zh-CN" sz="1600" b="1" i="0" u="none" strike="noStrike" cap="none" normalizeH="0" baseline="0" smtClean="0">
                        <a:ln>
                          <a:noFill/>
                        </a:ln>
                        <a:solidFill>
                          <a:schemeClr val="tx1"/>
                        </a:solidFill>
                        <a:effectLst/>
                        <a:latin typeface="Arial" charset="0"/>
                        <a:ea typeface="华文中宋" pitchFamily="2" charset="-122"/>
                      </a:endParaRP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0"/>
                        </a:spcBef>
                        <a:spcAft>
                          <a:spcPct val="10000"/>
                        </a:spcAft>
                        <a:buClrTx/>
                        <a:buSzTx/>
                        <a:buFontTx/>
                        <a:buNone/>
                        <a:tabLst/>
                      </a:pPr>
                      <a:r>
                        <a:rPr kumimoji="0" lang="en-US" altLang="zh-CN" sz="1600" b="1" i="0" u="none" strike="noStrike" cap="none" normalizeH="0" baseline="0" smtClean="0">
                          <a:ln>
                            <a:noFill/>
                          </a:ln>
                          <a:solidFill>
                            <a:schemeClr val="tx1"/>
                          </a:solidFill>
                          <a:effectLst/>
                          <a:latin typeface="宋体" charset="-122"/>
                          <a:ea typeface="华文中宋" pitchFamily="2" charset="-122"/>
                          <a:cs typeface="Times New Roman" pitchFamily="18" charset="0"/>
                        </a:rPr>
                        <a:t>×</a:t>
                      </a:r>
                      <a:endParaRPr kumimoji="0" lang="en-US" altLang="zh-CN" sz="1600" b="1" i="0" u="none" strike="noStrike" cap="none" normalizeH="0" baseline="0" smtClean="0">
                        <a:ln>
                          <a:noFill/>
                        </a:ln>
                        <a:solidFill>
                          <a:schemeClr val="tx1"/>
                        </a:solidFill>
                        <a:effectLst/>
                        <a:latin typeface="Arial" charset="0"/>
                        <a:ea typeface="华文中宋" pitchFamily="2" charset="-122"/>
                      </a:endParaRP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0"/>
                        </a:spcBef>
                        <a:spcAft>
                          <a:spcPct val="10000"/>
                        </a:spcAft>
                        <a:buClrTx/>
                        <a:buSzTx/>
                        <a:buFontTx/>
                        <a:buNone/>
                        <a:tabLst/>
                      </a:pPr>
                      <a:r>
                        <a:rPr kumimoji="0" lang="en-US" altLang="zh-CN" sz="1600" b="1" i="0" u="none" strike="noStrike" cap="none" normalizeH="0" baseline="0" smtClean="0">
                          <a:ln>
                            <a:noFill/>
                          </a:ln>
                          <a:solidFill>
                            <a:schemeClr val="tx1"/>
                          </a:solidFill>
                          <a:effectLst/>
                          <a:latin typeface="宋体" charset="-122"/>
                          <a:ea typeface="华文中宋" pitchFamily="2" charset="-122"/>
                          <a:cs typeface="Times New Roman" pitchFamily="18" charset="0"/>
                        </a:rPr>
                        <a:t>×</a:t>
                      </a:r>
                      <a:endParaRPr kumimoji="0" lang="en-US" altLang="zh-CN" sz="1600" b="1" i="0" u="none" strike="noStrike" cap="none" normalizeH="0" baseline="0" smtClean="0">
                        <a:ln>
                          <a:noFill/>
                        </a:ln>
                        <a:solidFill>
                          <a:schemeClr val="tx1"/>
                        </a:solidFill>
                        <a:effectLst/>
                        <a:latin typeface="Arial" charset="0"/>
                        <a:ea typeface="华文中宋" pitchFamily="2" charset="-122"/>
                      </a:endParaRP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0"/>
                        </a:spcBef>
                        <a:spcAft>
                          <a:spcPct val="10000"/>
                        </a:spcAft>
                        <a:buClrTx/>
                        <a:buSzTx/>
                        <a:buFontTx/>
                        <a:buNone/>
                        <a:tabLst/>
                      </a:pPr>
                      <a:r>
                        <a:rPr kumimoji="0" lang="zh-CN" altLang="en-US" sz="1600" b="1" i="0" u="none" strike="noStrike" cap="none" normalizeH="0" baseline="0" smtClean="0">
                          <a:ln>
                            <a:noFill/>
                          </a:ln>
                          <a:solidFill>
                            <a:schemeClr val="tx1"/>
                          </a:solidFill>
                          <a:effectLst/>
                          <a:latin typeface="Arial" charset="0"/>
                          <a:ea typeface="华文中宋" pitchFamily="2" charset="-122"/>
                          <a:cs typeface="Times New Roman" pitchFamily="18" charset="0"/>
                        </a:rPr>
                        <a:t>＋</a:t>
                      </a:r>
                      <a:endParaRPr kumimoji="0" lang="zh-CN" altLang="en-US" sz="1600" b="1" i="0" u="none" strike="noStrike" cap="none" normalizeH="0" baseline="0" smtClean="0">
                        <a:ln>
                          <a:noFill/>
                        </a:ln>
                        <a:solidFill>
                          <a:schemeClr val="tx1"/>
                        </a:solidFill>
                        <a:effectLst/>
                        <a:latin typeface="Arial" charset="0"/>
                        <a:ea typeface="华文中宋" pitchFamily="2" charset="-122"/>
                      </a:endParaRP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0"/>
                        </a:spcBef>
                        <a:spcAft>
                          <a:spcPct val="10000"/>
                        </a:spcAft>
                        <a:buClrTx/>
                        <a:buSzTx/>
                        <a:buFontTx/>
                        <a:buNone/>
                        <a:tabLst/>
                      </a:pPr>
                      <a:r>
                        <a:rPr kumimoji="0" lang="en-US" altLang="zh-CN" sz="1600" b="1" i="0" u="none" strike="noStrike" cap="none" normalizeH="0" baseline="0" smtClean="0">
                          <a:ln>
                            <a:noFill/>
                          </a:ln>
                          <a:solidFill>
                            <a:schemeClr val="tx1"/>
                          </a:solidFill>
                          <a:effectLst/>
                          <a:latin typeface="宋体" charset="-122"/>
                          <a:ea typeface="华文中宋" pitchFamily="2" charset="-122"/>
                          <a:cs typeface="Times New Roman" pitchFamily="18" charset="0"/>
                        </a:rPr>
                        <a:t>×</a:t>
                      </a:r>
                      <a:endParaRPr kumimoji="0" lang="en-US" altLang="zh-CN" sz="1600" b="1" i="0" u="none" strike="noStrike" cap="none" normalizeH="0" baseline="0" smtClean="0">
                        <a:ln>
                          <a:noFill/>
                        </a:ln>
                        <a:solidFill>
                          <a:schemeClr val="tx1"/>
                        </a:solidFill>
                        <a:effectLst/>
                        <a:latin typeface="Arial" charset="0"/>
                        <a:ea typeface="华文中宋" pitchFamily="2" charset="-122"/>
                      </a:endParaRP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0"/>
                        </a:spcBef>
                        <a:spcAft>
                          <a:spcPct val="10000"/>
                        </a:spcAft>
                        <a:buClrTx/>
                        <a:buSzTx/>
                        <a:buFontTx/>
                        <a:buNone/>
                        <a:tabLst/>
                      </a:pPr>
                      <a:r>
                        <a:rPr kumimoji="0" lang="zh-CN" altLang="en-US" sz="1600" b="1" i="0" u="none" strike="noStrike" cap="none" normalizeH="0" baseline="0" smtClean="0">
                          <a:ln>
                            <a:noFill/>
                          </a:ln>
                          <a:solidFill>
                            <a:schemeClr val="tx1"/>
                          </a:solidFill>
                          <a:effectLst/>
                          <a:latin typeface="宋体" charset="-122"/>
                          <a:ea typeface="华文中宋" pitchFamily="2" charset="-122"/>
                          <a:cs typeface="Times New Roman" pitchFamily="18" charset="0"/>
                        </a:rPr>
                        <a:t>＋</a:t>
                      </a:r>
                      <a:endParaRPr kumimoji="0" lang="zh-CN" altLang="en-US" sz="1600" b="1" i="0" u="none" strike="noStrike" cap="none" normalizeH="0" baseline="0" smtClean="0">
                        <a:ln>
                          <a:noFill/>
                        </a:ln>
                        <a:solidFill>
                          <a:schemeClr val="tx1"/>
                        </a:solidFill>
                        <a:effectLst/>
                        <a:latin typeface="Arial" charset="0"/>
                        <a:ea typeface="华文中宋" pitchFamily="2" charset="-122"/>
                      </a:endParaRP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82575">
                <a:tc>
                  <a:txBody>
                    <a:bodyPr/>
                    <a:lstStyle/>
                    <a:p>
                      <a:pPr marL="0" marR="0" lvl="0" indent="0" algn="l" defTabSz="914400" rtl="0" eaLnBrk="1" fontAlgn="base" latinLnBrk="0" hangingPunct="1">
                        <a:lnSpc>
                          <a:spcPct val="120000"/>
                        </a:lnSpc>
                        <a:spcBef>
                          <a:spcPct val="0"/>
                        </a:spcBef>
                        <a:spcAft>
                          <a:spcPct val="10000"/>
                        </a:spcAft>
                        <a:buClrTx/>
                        <a:buSzTx/>
                        <a:buFontTx/>
                        <a:buNone/>
                        <a:tabLst/>
                      </a:pPr>
                      <a:r>
                        <a:rPr kumimoji="0" lang="en-US" altLang="zh-CN" sz="1600" b="1" i="0" u="none" strike="noStrike" cap="none" normalizeH="0" baseline="0" smtClean="0">
                          <a:ln>
                            <a:noFill/>
                          </a:ln>
                          <a:solidFill>
                            <a:schemeClr val="tx1"/>
                          </a:solidFill>
                          <a:effectLst/>
                          <a:latin typeface="宋体" charset="-122"/>
                          <a:ea typeface="华文中宋" pitchFamily="2" charset="-122"/>
                          <a:cs typeface="Times New Roman" pitchFamily="18" charset="0"/>
                        </a:rPr>
                        <a:t>A</a:t>
                      </a:r>
                      <a:r>
                        <a:rPr kumimoji="0" lang="zh-CN" altLang="en-US" sz="1600" b="1" i="0" u="none" strike="noStrike" cap="none" normalizeH="0" baseline="0" smtClean="0">
                          <a:ln>
                            <a:noFill/>
                          </a:ln>
                          <a:solidFill>
                            <a:schemeClr val="tx1"/>
                          </a:solidFill>
                          <a:effectLst/>
                          <a:latin typeface="宋体" charset="-122"/>
                          <a:ea typeface="华文中宋" pitchFamily="2" charset="-122"/>
                          <a:cs typeface="Times New Roman" pitchFamily="18" charset="0"/>
                        </a:rPr>
                        <a:t>确定正确的设置</a:t>
                      </a:r>
                      <a:endParaRPr kumimoji="0" lang="zh-CN" altLang="en-US" sz="1600" b="1" i="0" u="none" strike="noStrike" cap="none" normalizeH="0" baseline="0" smtClean="0">
                        <a:ln>
                          <a:noFill/>
                        </a:ln>
                        <a:solidFill>
                          <a:schemeClr val="tx1"/>
                        </a:solidFill>
                        <a:effectLst/>
                        <a:latin typeface="Arial" charset="0"/>
                        <a:ea typeface="华文中宋" pitchFamily="2"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0"/>
                        </a:spcBef>
                        <a:spcAft>
                          <a:spcPct val="10000"/>
                        </a:spcAft>
                        <a:buClrTx/>
                        <a:buSzTx/>
                        <a:buFontTx/>
                        <a:buNone/>
                        <a:tabLst/>
                      </a:pPr>
                      <a:r>
                        <a:rPr kumimoji="0" lang="en-US" altLang="zh-CN" sz="1600" b="1" i="0" u="none" strike="noStrike" cap="none" normalizeH="0" baseline="0" smtClean="0">
                          <a:ln>
                            <a:noFill/>
                          </a:ln>
                          <a:solidFill>
                            <a:schemeClr val="tx1"/>
                          </a:solidFill>
                          <a:effectLst/>
                          <a:latin typeface="Arial" charset="0"/>
                          <a:ea typeface="华文中宋" pitchFamily="2" charset="-122"/>
                          <a:cs typeface="Times New Roman" pitchFamily="18" charset="0"/>
                        </a:rPr>
                        <a:t>√</a:t>
                      </a:r>
                      <a:endParaRPr kumimoji="0" lang="en-US" altLang="zh-CN" sz="1600" b="1" i="0" u="none" strike="noStrike" cap="none" normalizeH="0" baseline="0" smtClean="0">
                        <a:ln>
                          <a:noFill/>
                        </a:ln>
                        <a:solidFill>
                          <a:schemeClr val="tx1"/>
                        </a:solidFill>
                        <a:effectLst/>
                        <a:latin typeface="Arial" charset="0"/>
                        <a:ea typeface="华文中宋" pitchFamily="2" charset="-122"/>
                      </a:endParaRP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0"/>
                        </a:spcBef>
                        <a:spcAft>
                          <a:spcPct val="10000"/>
                        </a:spcAft>
                        <a:buClrTx/>
                        <a:buSzTx/>
                        <a:buFontTx/>
                        <a:buNone/>
                        <a:tabLst/>
                      </a:pPr>
                      <a:r>
                        <a:rPr kumimoji="0" lang="en-US" altLang="zh-CN" sz="1600" b="1" i="0" u="none" strike="noStrike" cap="none" normalizeH="0" baseline="0" smtClean="0">
                          <a:ln>
                            <a:noFill/>
                          </a:ln>
                          <a:solidFill>
                            <a:schemeClr val="tx1"/>
                          </a:solidFill>
                          <a:effectLst/>
                          <a:latin typeface="Arial" charset="0"/>
                          <a:ea typeface="华文中宋" pitchFamily="2" charset="-122"/>
                          <a:cs typeface="Times New Roman" pitchFamily="18" charset="0"/>
                        </a:rPr>
                        <a:t>√</a:t>
                      </a:r>
                      <a:endParaRPr kumimoji="0" lang="en-US" altLang="zh-CN" sz="1600" b="1" i="0" u="none" strike="noStrike" cap="none" normalizeH="0" baseline="0" smtClean="0">
                        <a:ln>
                          <a:noFill/>
                        </a:ln>
                        <a:solidFill>
                          <a:schemeClr val="tx1"/>
                        </a:solidFill>
                        <a:effectLst/>
                        <a:latin typeface="Arial" charset="0"/>
                        <a:ea typeface="华文中宋" pitchFamily="2" charset="-122"/>
                      </a:endParaRP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40000"/>
                        </a:spcBef>
                        <a:spcAft>
                          <a:spcPct val="10000"/>
                        </a:spcAft>
                        <a:buClr>
                          <a:schemeClr val="tx2"/>
                        </a:buClr>
                        <a:buSzPct val="70000"/>
                        <a:buFont typeface="Wingdings" pitchFamily="2" charset="2"/>
                        <a:buNone/>
                        <a:tabLst/>
                      </a:pPr>
                      <a:endParaRPr kumimoji="0" lang="zh-CN" altLang="zh-CN" sz="1600" b="1" i="0" u="none" strike="noStrike" cap="none" normalizeH="0" baseline="0" smtClean="0">
                        <a:ln>
                          <a:noFill/>
                        </a:ln>
                        <a:solidFill>
                          <a:schemeClr val="tx1"/>
                        </a:solidFill>
                        <a:effectLst/>
                        <a:latin typeface="Arial" charset="0"/>
                        <a:ea typeface="华文中宋" pitchFamily="2" charset="-122"/>
                      </a:endParaRP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0"/>
                        </a:spcBef>
                        <a:spcAft>
                          <a:spcPct val="10000"/>
                        </a:spcAft>
                        <a:buClrTx/>
                        <a:buSzTx/>
                        <a:buFontTx/>
                        <a:buNone/>
                        <a:tabLst/>
                      </a:pPr>
                      <a:r>
                        <a:rPr kumimoji="0" lang="en-US" altLang="zh-CN" sz="1600" b="1" i="0" u="none" strike="noStrike" cap="none" normalizeH="0" baseline="0" smtClean="0">
                          <a:ln>
                            <a:noFill/>
                          </a:ln>
                          <a:solidFill>
                            <a:schemeClr val="tx1"/>
                          </a:solidFill>
                          <a:effectLst/>
                          <a:latin typeface="Arial" charset="0"/>
                          <a:ea typeface="华文中宋" pitchFamily="2" charset="-122"/>
                          <a:cs typeface="Times New Roman" pitchFamily="18" charset="0"/>
                        </a:rPr>
                        <a:t>√</a:t>
                      </a:r>
                      <a:endParaRPr kumimoji="0" lang="en-US" altLang="zh-CN" sz="1600" b="1" i="0" u="none" strike="noStrike" cap="none" normalizeH="0" baseline="0" smtClean="0">
                        <a:ln>
                          <a:noFill/>
                        </a:ln>
                        <a:solidFill>
                          <a:schemeClr val="tx1"/>
                        </a:solidFill>
                        <a:effectLst/>
                        <a:latin typeface="Arial" charset="0"/>
                        <a:ea typeface="华文中宋" pitchFamily="2" charset="-122"/>
                      </a:endParaRP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40000"/>
                        </a:spcBef>
                        <a:spcAft>
                          <a:spcPct val="10000"/>
                        </a:spcAft>
                        <a:buClr>
                          <a:schemeClr val="tx2"/>
                        </a:buClr>
                        <a:buSzPct val="70000"/>
                        <a:buFont typeface="Wingdings" pitchFamily="2" charset="2"/>
                        <a:buNone/>
                        <a:tabLst/>
                      </a:pPr>
                      <a:endParaRPr kumimoji="0" lang="zh-CN" altLang="zh-CN" sz="1600" b="1" i="0" u="none" strike="noStrike" cap="none" normalizeH="0" baseline="0" smtClean="0">
                        <a:ln>
                          <a:noFill/>
                        </a:ln>
                        <a:solidFill>
                          <a:schemeClr val="tx1"/>
                        </a:solidFill>
                        <a:effectLst/>
                        <a:latin typeface="Arial" charset="0"/>
                        <a:ea typeface="华文中宋" pitchFamily="2" charset="-122"/>
                      </a:endParaRP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0"/>
                        </a:spcBef>
                        <a:spcAft>
                          <a:spcPct val="10000"/>
                        </a:spcAft>
                        <a:buClrTx/>
                        <a:buSzTx/>
                        <a:buFontTx/>
                        <a:buNone/>
                        <a:tabLst/>
                      </a:pPr>
                      <a:r>
                        <a:rPr kumimoji="0" lang="en-US" altLang="zh-CN" sz="1600" b="1" i="0" u="none" strike="noStrike" cap="none" normalizeH="0" baseline="0" smtClean="0">
                          <a:ln>
                            <a:noFill/>
                          </a:ln>
                          <a:solidFill>
                            <a:schemeClr val="tx1"/>
                          </a:solidFill>
                          <a:effectLst/>
                          <a:latin typeface="Arial" charset="0"/>
                          <a:ea typeface="华文中宋" pitchFamily="2" charset="-122"/>
                          <a:cs typeface="Times New Roman" pitchFamily="18" charset="0"/>
                        </a:rPr>
                        <a:t>√</a:t>
                      </a:r>
                      <a:endParaRPr kumimoji="0" lang="en-US" altLang="zh-CN" sz="1600" b="1" i="0" u="none" strike="noStrike" cap="none" normalizeH="0" baseline="0" smtClean="0">
                        <a:ln>
                          <a:noFill/>
                        </a:ln>
                        <a:solidFill>
                          <a:schemeClr val="tx1"/>
                        </a:solidFill>
                        <a:effectLst/>
                        <a:latin typeface="Arial" charset="0"/>
                        <a:ea typeface="华文中宋" pitchFamily="2" charset="-122"/>
                      </a:endParaRP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40000"/>
                        </a:spcBef>
                        <a:spcAft>
                          <a:spcPct val="10000"/>
                        </a:spcAft>
                        <a:buClr>
                          <a:schemeClr val="tx2"/>
                        </a:buClr>
                        <a:buSzPct val="70000"/>
                        <a:buFont typeface="Wingdings" pitchFamily="2" charset="2"/>
                        <a:buNone/>
                        <a:tabLst/>
                      </a:pPr>
                      <a:endParaRPr kumimoji="0" lang="zh-CN" altLang="zh-CN" sz="1600" b="1" i="0" u="none" strike="noStrike" cap="none" normalizeH="0" baseline="0" smtClean="0">
                        <a:ln>
                          <a:noFill/>
                        </a:ln>
                        <a:solidFill>
                          <a:schemeClr val="tx1"/>
                        </a:solidFill>
                        <a:effectLst/>
                        <a:latin typeface="Arial" charset="0"/>
                        <a:ea typeface="华文中宋" pitchFamily="2" charset="-122"/>
                      </a:endParaRP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0"/>
                        </a:spcBef>
                        <a:spcAft>
                          <a:spcPct val="10000"/>
                        </a:spcAft>
                        <a:buClrTx/>
                        <a:buSzTx/>
                        <a:buFontTx/>
                        <a:buNone/>
                        <a:tabLst/>
                      </a:pPr>
                      <a:r>
                        <a:rPr kumimoji="0" lang="en-US" altLang="zh-CN" sz="1600" b="1" i="0" u="none" strike="noStrike" cap="none" normalizeH="0" baseline="0" smtClean="0">
                          <a:ln>
                            <a:noFill/>
                          </a:ln>
                          <a:solidFill>
                            <a:schemeClr val="tx1"/>
                          </a:solidFill>
                          <a:effectLst/>
                          <a:latin typeface="Arial" charset="0"/>
                          <a:ea typeface="华文中宋" pitchFamily="2" charset="-122"/>
                          <a:cs typeface="Times New Roman" pitchFamily="18" charset="0"/>
                        </a:rPr>
                        <a:t>√</a:t>
                      </a:r>
                      <a:endParaRPr kumimoji="0" lang="en-US" altLang="zh-CN" sz="1600" b="1" i="0" u="none" strike="noStrike" cap="none" normalizeH="0" baseline="0" smtClean="0">
                        <a:ln>
                          <a:noFill/>
                        </a:ln>
                        <a:solidFill>
                          <a:schemeClr val="tx1"/>
                        </a:solidFill>
                        <a:effectLst/>
                        <a:latin typeface="Arial" charset="0"/>
                        <a:ea typeface="华文中宋" pitchFamily="2" charset="-122"/>
                      </a:endParaRP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40000"/>
                        </a:spcBef>
                        <a:spcAft>
                          <a:spcPct val="10000"/>
                        </a:spcAft>
                        <a:buClr>
                          <a:schemeClr val="tx2"/>
                        </a:buClr>
                        <a:buSzPct val="70000"/>
                        <a:buFont typeface="Wingdings" pitchFamily="2" charset="2"/>
                        <a:buNone/>
                        <a:tabLst/>
                      </a:pPr>
                      <a:endParaRPr kumimoji="0" lang="zh-CN" altLang="zh-CN" sz="1600" b="1" i="0" u="none" strike="noStrike" cap="none" normalizeH="0" baseline="0" smtClean="0">
                        <a:ln>
                          <a:noFill/>
                        </a:ln>
                        <a:solidFill>
                          <a:schemeClr val="tx1"/>
                        </a:solidFill>
                        <a:effectLst/>
                        <a:latin typeface="Arial" charset="0"/>
                        <a:ea typeface="华文中宋" pitchFamily="2" charset="-122"/>
                      </a:endParaRP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88925">
                <a:tc>
                  <a:txBody>
                    <a:bodyPr/>
                    <a:lstStyle/>
                    <a:p>
                      <a:pPr marL="0" marR="0" lvl="0" indent="0" algn="l" defTabSz="914400" rtl="0" eaLnBrk="1" fontAlgn="base" latinLnBrk="0" hangingPunct="1">
                        <a:lnSpc>
                          <a:spcPct val="120000"/>
                        </a:lnSpc>
                        <a:spcBef>
                          <a:spcPct val="0"/>
                        </a:spcBef>
                        <a:spcAft>
                          <a:spcPct val="10000"/>
                        </a:spcAft>
                        <a:buClrTx/>
                        <a:buSzTx/>
                        <a:buFontTx/>
                        <a:buNone/>
                        <a:tabLst/>
                      </a:pPr>
                      <a:r>
                        <a:rPr kumimoji="0" lang="en-US" altLang="zh-CN" sz="1600" b="1" i="0" u="none" strike="noStrike" cap="none" normalizeH="0" baseline="0" smtClean="0">
                          <a:ln>
                            <a:noFill/>
                          </a:ln>
                          <a:solidFill>
                            <a:schemeClr val="tx1"/>
                          </a:solidFill>
                          <a:effectLst/>
                          <a:latin typeface="宋体" charset="-122"/>
                          <a:ea typeface="华文中宋" pitchFamily="2" charset="-122"/>
                          <a:cs typeface="Times New Roman" pitchFamily="18" charset="0"/>
                        </a:rPr>
                        <a:t>B</a:t>
                      </a:r>
                      <a:r>
                        <a:rPr kumimoji="0" lang="zh-CN" altLang="en-US" sz="1600" b="1" i="0" u="none" strike="noStrike" cap="none" normalizeH="0" baseline="0" smtClean="0">
                          <a:ln>
                            <a:noFill/>
                          </a:ln>
                          <a:solidFill>
                            <a:schemeClr val="tx1"/>
                          </a:solidFill>
                          <a:effectLst/>
                          <a:latin typeface="宋体" charset="-122"/>
                          <a:ea typeface="华文中宋" pitchFamily="2" charset="-122"/>
                          <a:cs typeface="Times New Roman" pitchFamily="18" charset="0"/>
                        </a:rPr>
                        <a:t>确定对应的比特</a:t>
                      </a:r>
                      <a:endParaRPr kumimoji="0" lang="zh-CN" altLang="en-US" sz="1600" b="1" i="0" u="none" strike="noStrike" cap="none" normalizeH="0" baseline="0" smtClean="0">
                        <a:ln>
                          <a:noFill/>
                        </a:ln>
                        <a:solidFill>
                          <a:schemeClr val="tx1"/>
                        </a:solidFill>
                        <a:effectLst/>
                        <a:latin typeface="Arial" charset="0"/>
                        <a:ea typeface="华文中宋" pitchFamily="2"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0"/>
                        </a:spcBef>
                        <a:spcAft>
                          <a:spcPct val="10000"/>
                        </a:spcAft>
                        <a:buClrTx/>
                        <a:buSzTx/>
                        <a:buFontTx/>
                        <a:buNone/>
                        <a:tabLst/>
                      </a:pPr>
                      <a:r>
                        <a:rPr kumimoji="0" lang="en-US" altLang="zh-CN" sz="1600" b="1" i="0" u="none" strike="noStrike" cap="none" normalizeH="0" baseline="0" smtClean="0">
                          <a:ln>
                            <a:noFill/>
                          </a:ln>
                          <a:solidFill>
                            <a:schemeClr val="tx1"/>
                          </a:solidFill>
                          <a:effectLst/>
                          <a:latin typeface="Arial" charset="0"/>
                          <a:ea typeface="华文中宋" pitchFamily="2" charset="-122"/>
                          <a:cs typeface="Times New Roman" pitchFamily="18" charset="0"/>
                        </a:rPr>
                        <a:t>0</a:t>
                      </a:r>
                      <a:endParaRPr kumimoji="0" lang="en-US" altLang="zh-CN" sz="1600" b="1" i="0" u="none" strike="noStrike" cap="none" normalizeH="0" baseline="0" smtClean="0">
                        <a:ln>
                          <a:noFill/>
                        </a:ln>
                        <a:solidFill>
                          <a:schemeClr val="tx1"/>
                        </a:solidFill>
                        <a:effectLst/>
                        <a:latin typeface="Arial" charset="0"/>
                        <a:ea typeface="华文中宋" pitchFamily="2" charset="-122"/>
                      </a:endParaRP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0"/>
                        </a:spcBef>
                        <a:spcAft>
                          <a:spcPct val="10000"/>
                        </a:spcAft>
                        <a:buClrTx/>
                        <a:buSzTx/>
                        <a:buFontTx/>
                        <a:buNone/>
                        <a:tabLst/>
                      </a:pPr>
                      <a:r>
                        <a:rPr kumimoji="0" lang="en-US" altLang="zh-CN" sz="1600" b="1" i="0" u="none" strike="noStrike" cap="none" normalizeH="0" baseline="0" smtClean="0">
                          <a:ln>
                            <a:noFill/>
                          </a:ln>
                          <a:solidFill>
                            <a:schemeClr val="tx1"/>
                          </a:solidFill>
                          <a:effectLst/>
                          <a:latin typeface="Arial" charset="0"/>
                          <a:ea typeface="华文中宋" pitchFamily="2" charset="-122"/>
                          <a:cs typeface="Times New Roman" pitchFamily="18" charset="0"/>
                        </a:rPr>
                        <a:t>0</a:t>
                      </a:r>
                      <a:endParaRPr kumimoji="0" lang="en-US" altLang="zh-CN" sz="1600" b="1" i="0" u="none" strike="noStrike" cap="none" normalizeH="0" baseline="0" smtClean="0">
                        <a:ln>
                          <a:noFill/>
                        </a:ln>
                        <a:solidFill>
                          <a:schemeClr val="tx1"/>
                        </a:solidFill>
                        <a:effectLst/>
                        <a:latin typeface="Arial" charset="0"/>
                        <a:ea typeface="华文中宋" pitchFamily="2" charset="-122"/>
                      </a:endParaRP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40000"/>
                        </a:spcBef>
                        <a:spcAft>
                          <a:spcPct val="10000"/>
                        </a:spcAft>
                        <a:buClr>
                          <a:schemeClr val="tx2"/>
                        </a:buClr>
                        <a:buSzPct val="70000"/>
                        <a:buFont typeface="Wingdings" pitchFamily="2" charset="2"/>
                        <a:buNone/>
                        <a:tabLst/>
                      </a:pPr>
                      <a:endParaRPr kumimoji="0" lang="zh-CN" altLang="zh-CN" sz="1600" b="1" i="0" u="none" strike="noStrike" cap="none" normalizeH="0" baseline="0" smtClean="0">
                        <a:ln>
                          <a:noFill/>
                        </a:ln>
                        <a:solidFill>
                          <a:schemeClr val="tx1"/>
                        </a:solidFill>
                        <a:effectLst/>
                        <a:latin typeface="Arial" charset="0"/>
                        <a:ea typeface="华文中宋" pitchFamily="2" charset="-122"/>
                      </a:endParaRP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0"/>
                        </a:spcBef>
                        <a:spcAft>
                          <a:spcPct val="10000"/>
                        </a:spcAft>
                        <a:buClrTx/>
                        <a:buSzTx/>
                        <a:buFontTx/>
                        <a:buNone/>
                        <a:tabLst/>
                      </a:pPr>
                      <a:r>
                        <a:rPr kumimoji="0" lang="en-US" altLang="zh-CN" sz="1600" b="1" i="0" u="none" strike="noStrike" cap="none" normalizeH="0" baseline="0" smtClean="0">
                          <a:ln>
                            <a:noFill/>
                          </a:ln>
                          <a:solidFill>
                            <a:schemeClr val="tx1"/>
                          </a:solidFill>
                          <a:effectLst/>
                          <a:latin typeface="Arial" charset="0"/>
                          <a:ea typeface="华文中宋" pitchFamily="2" charset="-122"/>
                          <a:cs typeface="Times New Roman" pitchFamily="18" charset="0"/>
                        </a:rPr>
                        <a:t>0</a:t>
                      </a:r>
                      <a:endParaRPr kumimoji="0" lang="en-US" altLang="zh-CN" sz="1600" b="1" i="0" u="none" strike="noStrike" cap="none" normalizeH="0" baseline="0" smtClean="0">
                        <a:ln>
                          <a:noFill/>
                        </a:ln>
                        <a:solidFill>
                          <a:schemeClr val="tx1"/>
                        </a:solidFill>
                        <a:effectLst/>
                        <a:latin typeface="Arial" charset="0"/>
                        <a:ea typeface="华文中宋" pitchFamily="2" charset="-122"/>
                      </a:endParaRP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40000"/>
                        </a:spcBef>
                        <a:spcAft>
                          <a:spcPct val="10000"/>
                        </a:spcAft>
                        <a:buClr>
                          <a:schemeClr val="tx2"/>
                        </a:buClr>
                        <a:buSzPct val="70000"/>
                        <a:buFont typeface="Wingdings" pitchFamily="2" charset="2"/>
                        <a:buNone/>
                        <a:tabLst/>
                      </a:pPr>
                      <a:endParaRPr kumimoji="0" lang="zh-CN" altLang="zh-CN" sz="1600" b="1" i="0" u="none" strike="noStrike" cap="none" normalizeH="0" baseline="0" smtClean="0">
                        <a:ln>
                          <a:noFill/>
                        </a:ln>
                        <a:solidFill>
                          <a:schemeClr val="tx1"/>
                        </a:solidFill>
                        <a:effectLst/>
                        <a:latin typeface="Arial" charset="0"/>
                        <a:ea typeface="华文中宋" pitchFamily="2" charset="-122"/>
                      </a:endParaRP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0"/>
                        </a:spcBef>
                        <a:spcAft>
                          <a:spcPct val="10000"/>
                        </a:spcAft>
                        <a:buClrTx/>
                        <a:buSzTx/>
                        <a:buFontTx/>
                        <a:buNone/>
                        <a:tabLst/>
                      </a:pPr>
                      <a:r>
                        <a:rPr kumimoji="0" lang="en-US" altLang="zh-CN" sz="1600" b="1" i="0" u="none" strike="noStrike" cap="none" normalizeH="0" baseline="0" smtClean="0">
                          <a:ln>
                            <a:noFill/>
                          </a:ln>
                          <a:solidFill>
                            <a:schemeClr val="tx1"/>
                          </a:solidFill>
                          <a:effectLst/>
                          <a:latin typeface="Arial" charset="0"/>
                          <a:ea typeface="华文中宋" pitchFamily="2" charset="-122"/>
                          <a:cs typeface="Times New Roman" pitchFamily="18" charset="0"/>
                        </a:rPr>
                        <a:t>1</a:t>
                      </a:r>
                      <a:endParaRPr kumimoji="0" lang="en-US" altLang="zh-CN" sz="1600" b="1" i="0" u="none" strike="noStrike" cap="none" normalizeH="0" baseline="0" smtClean="0">
                        <a:ln>
                          <a:noFill/>
                        </a:ln>
                        <a:solidFill>
                          <a:schemeClr val="tx1"/>
                        </a:solidFill>
                        <a:effectLst/>
                        <a:latin typeface="Arial" charset="0"/>
                        <a:ea typeface="华文中宋" pitchFamily="2" charset="-122"/>
                      </a:endParaRP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40000"/>
                        </a:spcBef>
                        <a:spcAft>
                          <a:spcPct val="10000"/>
                        </a:spcAft>
                        <a:buClr>
                          <a:schemeClr val="tx2"/>
                        </a:buClr>
                        <a:buSzPct val="70000"/>
                        <a:buFont typeface="Wingdings" pitchFamily="2" charset="2"/>
                        <a:buNone/>
                        <a:tabLst/>
                      </a:pPr>
                      <a:endParaRPr kumimoji="0" lang="zh-CN" altLang="zh-CN" sz="1600" b="1" i="0" u="none" strike="noStrike" cap="none" normalizeH="0" baseline="0" smtClean="0">
                        <a:ln>
                          <a:noFill/>
                        </a:ln>
                        <a:solidFill>
                          <a:schemeClr val="tx1"/>
                        </a:solidFill>
                        <a:effectLst/>
                        <a:latin typeface="Arial" charset="0"/>
                        <a:ea typeface="华文中宋" pitchFamily="2" charset="-122"/>
                      </a:endParaRP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0"/>
                        </a:spcBef>
                        <a:spcAft>
                          <a:spcPct val="10000"/>
                        </a:spcAft>
                        <a:buClrTx/>
                        <a:buSzTx/>
                        <a:buFontTx/>
                        <a:buNone/>
                        <a:tabLst/>
                      </a:pPr>
                      <a:r>
                        <a:rPr kumimoji="0" lang="en-US" altLang="zh-CN" sz="1600" b="1" i="0" u="none" strike="noStrike" cap="none" normalizeH="0" baseline="0" smtClean="0">
                          <a:ln>
                            <a:noFill/>
                          </a:ln>
                          <a:solidFill>
                            <a:schemeClr val="tx1"/>
                          </a:solidFill>
                          <a:effectLst/>
                          <a:latin typeface="Arial" charset="0"/>
                          <a:ea typeface="华文中宋" pitchFamily="2" charset="-122"/>
                          <a:cs typeface="Times New Roman" pitchFamily="18" charset="0"/>
                        </a:rPr>
                        <a:t>1</a:t>
                      </a:r>
                      <a:endParaRPr kumimoji="0" lang="en-US" altLang="zh-CN" sz="1600" b="1" i="0" u="none" strike="noStrike" cap="none" normalizeH="0" baseline="0" smtClean="0">
                        <a:ln>
                          <a:noFill/>
                        </a:ln>
                        <a:solidFill>
                          <a:schemeClr val="tx1"/>
                        </a:solidFill>
                        <a:effectLst/>
                        <a:latin typeface="Arial" charset="0"/>
                        <a:ea typeface="华文中宋" pitchFamily="2" charset="-122"/>
                      </a:endParaRP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40000"/>
                        </a:spcBef>
                        <a:spcAft>
                          <a:spcPct val="10000"/>
                        </a:spcAft>
                        <a:buClr>
                          <a:schemeClr val="tx2"/>
                        </a:buClr>
                        <a:buSzPct val="70000"/>
                        <a:buFont typeface="Wingdings" pitchFamily="2" charset="2"/>
                        <a:buNone/>
                        <a:tabLst/>
                      </a:pPr>
                      <a:endParaRPr kumimoji="0" lang="zh-CN" altLang="zh-CN" sz="1600" b="1" i="0" u="none" strike="noStrike" cap="none" normalizeH="0" baseline="0" smtClean="0">
                        <a:ln>
                          <a:noFill/>
                        </a:ln>
                        <a:solidFill>
                          <a:schemeClr val="tx1"/>
                        </a:solidFill>
                        <a:effectLst/>
                        <a:latin typeface="Arial" charset="0"/>
                        <a:ea typeface="华文中宋" pitchFamily="2" charset="-122"/>
                      </a:endParaRP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98475">
                <a:tc>
                  <a:txBody>
                    <a:bodyPr/>
                    <a:lstStyle/>
                    <a:p>
                      <a:pPr marL="0" marR="0" lvl="0" indent="0" algn="l" defTabSz="914400" rtl="0" eaLnBrk="1" fontAlgn="base" latinLnBrk="0" hangingPunct="1">
                        <a:lnSpc>
                          <a:spcPct val="120000"/>
                        </a:lnSpc>
                        <a:spcBef>
                          <a:spcPct val="0"/>
                        </a:spcBef>
                        <a:spcAft>
                          <a:spcPct val="10000"/>
                        </a:spcAft>
                        <a:buClrTx/>
                        <a:buSzTx/>
                        <a:buFontTx/>
                        <a:buNone/>
                        <a:tabLst/>
                      </a:pPr>
                      <a:r>
                        <a:rPr kumimoji="0" lang="en-US" altLang="zh-CN" sz="1600" b="1" i="0" u="none" strike="noStrike" cap="none" normalizeH="0" baseline="0" smtClean="0">
                          <a:ln>
                            <a:noFill/>
                          </a:ln>
                          <a:solidFill>
                            <a:schemeClr val="tx1"/>
                          </a:solidFill>
                          <a:effectLst/>
                          <a:latin typeface="宋体" charset="-122"/>
                          <a:ea typeface="华文中宋" pitchFamily="2" charset="-122"/>
                          <a:cs typeface="Times New Roman" pitchFamily="18" charset="0"/>
                        </a:rPr>
                        <a:t>B</a:t>
                      </a:r>
                      <a:r>
                        <a:rPr kumimoji="0" lang="zh-CN" altLang="en-US" sz="1600" b="1" i="0" u="none" strike="noStrike" cap="none" normalizeH="0" baseline="0" smtClean="0">
                          <a:ln>
                            <a:noFill/>
                          </a:ln>
                          <a:solidFill>
                            <a:schemeClr val="tx1"/>
                          </a:solidFill>
                          <a:effectLst/>
                          <a:latin typeface="宋体" charset="-122"/>
                          <a:ea typeface="华文中宋" pitchFamily="2" charset="-122"/>
                          <a:cs typeface="Times New Roman" pitchFamily="18" charset="0"/>
                        </a:rPr>
                        <a:t>公布部分滤光器设置正确位对应的比特</a:t>
                      </a:r>
                      <a:endParaRPr kumimoji="0" lang="zh-CN" altLang="en-US" sz="1600" b="1" i="0" u="none" strike="noStrike" cap="none" normalizeH="0" baseline="0" smtClean="0">
                        <a:ln>
                          <a:noFill/>
                        </a:ln>
                        <a:solidFill>
                          <a:schemeClr val="tx1"/>
                        </a:solidFill>
                        <a:effectLst/>
                        <a:latin typeface="Arial" charset="0"/>
                        <a:ea typeface="华文中宋" pitchFamily="2"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0"/>
                        </a:spcBef>
                        <a:spcAft>
                          <a:spcPct val="10000"/>
                        </a:spcAft>
                        <a:buClrTx/>
                        <a:buSzTx/>
                        <a:buFontTx/>
                        <a:buNone/>
                        <a:tabLst/>
                      </a:pPr>
                      <a:r>
                        <a:rPr kumimoji="0" lang="en-US" altLang="zh-CN" sz="1600" b="1" i="0" u="none" strike="noStrike" cap="none" normalizeH="0" baseline="0" smtClean="0">
                          <a:ln>
                            <a:noFill/>
                          </a:ln>
                          <a:solidFill>
                            <a:schemeClr val="tx1"/>
                          </a:solidFill>
                          <a:effectLst/>
                          <a:latin typeface="Arial" charset="0"/>
                          <a:ea typeface="华文中宋" pitchFamily="2" charset="-122"/>
                          <a:cs typeface="Times New Roman" pitchFamily="18" charset="0"/>
                        </a:rPr>
                        <a:t>0</a:t>
                      </a:r>
                      <a:endParaRPr kumimoji="0" lang="en-US" altLang="zh-CN" sz="1600" b="1" i="0" u="none" strike="noStrike" cap="none" normalizeH="0" baseline="0" smtClean="0">
                        <a:ln>
                          <a:noFill/>
                        </a:ln>
                        <a:solidFill>
                          <a:schemeClr val="tx1"/>
                        </a:solidFill>
                        <a:effectLst/>
                        <a:latin typeface="Arial" charset="0"/>
                        <a:ea typeface="华文中宋" pitchFamily="2" charset="-122"/>
                      </a:endParaRP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40000"/>
                        </a:spcBef>
                        <a:spcAft>
                          <a:spcPct val="10000"/>
                        </a:spcAft>
                        <a:buClr>
                          <a:schemeClr val="tx2"/>
                        </a:buClr>
                        <a:buSzPct val="70000"/>
                        <a:buFont typeface="Wingdings" pitchFamily="2" charset="2"/>
                        <a:buNone/>
                        <a:tabLst/>
                      </a:pPr>
                      <a:endParaRPr kumimoji="0" lang="zh-CN" altLang="zh-CN" sz="1600" b="1" i="0" u="none" strike="noStrike" cap="none" normalizeH="0" baseline="0" smtClean="0">
                        <a:ln>
                          <a:noFill/>
                        </a:ln>
                        <a:solidFill>
                          <a:schemeClr val="tx1"/>
                        </a:solidFill>
                        <a:effectLst/>
                        <a:latin typeface="Arial" charset="0"/>
                        <a:ea typeface="华文中宋" pitchFamily="2" charset="-122"/>
                      </a:endParaRP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40000"/>
                        </a:spcBef>
                        <a:spcAft>
                          <a:spcPct val="10000"/>
                        </a:spcAft>
                        <a:buClr>
                          <a:schemeClr val="tx2"/>
                        </a:buClr>
                        <a:buSzPct val="70000"/>
                        <a:buFont typeface="Wingdings" pitchFamily="2" charset="2"/>
                        <a:buNone/>
                        <a:tabLst/>
                      </a:pPr>
                      <a:endParaRPr kumimoji="0" lang="zh-CN" altLang="zh-CN" sz="1600" b="1" i="0" u="none" strike="noStrike" cap="none" normalizeH="0" baseline="0" smtClean="0">
                        <a:ln>
                          <a:noFill/>
                        </a:ln>
                        <a:solidFill>
                          <a:schemeClr val="tx1"/>
                        </a:solidFill>
                        <a:effectLst/>
                        <a:latin typeface="Arial" charset="0"/>
                        <a:ea typeface="华文中宋" pitchFamily="2" charset="-122"/>
                      </a:endParaRP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40000"/>
                        </a:spcBef>
                        <a:spcAft>
                          <a:spcPct val="10000"/>
                        </a:spcAft>
                        <a:buClr>
                          <a:schemeClr val="tx2"/>
                        </a:buClr>
                        <a:buSzPct val="70000"/>
                        <a:buFont typeface="Wingdings" pitchFamily="2" charset="2"/>
                        <a:buNone/>
                        <a:tabLst/>
                      </a:pPr>
                      <a:endParaRPr kumimoji="0" lang="zh-CN" altLang="zh-CN" sz="1600" b="1" i="0" u="none" strike="noStrike" cap="none" normalizeH="0" baseline="0" smtClean="0">
                        <a:ln>
                          <a:noFill/>
                        </a:ln>
                        <a:solidFill>
                          <a:schemeClr val="tx1"/>
                        </a:solidFill>
                        <a:effectLst/>
                        <a:latin typeface="Arial" charset="0"/>
                        <a:ea typeface="华文中宋" pitchFamily="2" charset="-122"/>
                      </a:endParaRP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40000"/>
                        </a:spcBef>
                        <a:spcAft>
                          <a:spcPct val="10000"/>
                        </a:spcAft>
                        <a:buClr>
                          <a:schemeClr val="tx2"/>
                        </a:buClr>
                        <a:buSzPct val="70000"/>
                        <a:buFont typeface="Wingdings" pitchFamily="2" charset="2"/>
                        <a:buNone/>
                        <a:tabLst/>
                      </a:pPr>
                      <a:endParaRPr kumimoji="0" lang="zh-CN" altLang="zh-CN" sz="1600" b="1" i="0" u="none" strike="noStrike" cap="none" normalizeH="0" baseline="0" smtClean="0">
                        <a:ln>
                          <a:noFill/>
                        </a:ln>
                        <a:solidFill>
                          <a:schemeClr val="tx1"/>
                        </a:solidFill>
                        <a:effectLst/>
                        <a:latin typeface="Arial" charset="0"/>
                        <a:ea typeface="华文中宋" pitchFamily="2" charset="-122"/>
                      </a:endParaRP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0"/>
                        </a:spcBef>
                        <a:spcAft>
                          <a:spcPct val="10000"/>
                        </a:spcAft>
                        <a:buClrTx/>
                        <a:buSzTx/>
                        <a:buFontTx/>
                        <a:buNone/>
                        <a:tabLst/>
                      </a:pPr>
                      <a:r>
                        <a:rPr kumimoji="0" lang="en-US" altLang="zh-CN" sz="1600" b="1" i="0" u="none" strike="noStrike" cap="none" normalizeH="0" baseline="0" smtClean="0">
                          <a:ln>
                            <a:noFill/>
                          </a:ln>
                          <a:solidFill>
                            <a:schemeClr val="tx1"/>
                          </a:solidFill>
                          <a:effectLst/>
                          <a:latin typeface="Arial" charset="0"/>
                          <a:ea typeface="华文中宋" pitchFamily="2" charset="-122"/>
                          <a:cs typeface="Times New Roman" pitchFamily="18" charset="0"/>
                        </a:rPr>
                        <a:t>1</a:t>
                      </a:r>
                      <a:endParaRPr kumimoji="0" lang="en-US" altLang="zh-CN" sz="1600" b="1" i="0" u="none" strike="noStrike" cap="none" normalizeH="0" baseline="0" smtClean="0">
                        <a:ln>
                          <a:noFill/>
                        </a:ln>
                        <a:solidFill>
                          <a:schemeClr val="tx1"/>
                        </a:solidFill>
                        <a:effectLst/>
                        <a:latin typeface="Arial" charset="0"/>
                        <a:ea typeface="华文中宋" pitchFamily="2" charset="-122"/>
                      </a:endParaRP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40000"/>
                        </a:spcBef>
                        <a:spcAft>
                          <a:spcPct val="10000"/>
                        </a:spcAft>
                        <a:buClr>
                          <a:schemeClr val="tx2"/>
                        </a:buClr>
                        <a:buSzPct val="70000"/>
                        <a:buFont typeface="Wingdings" pitchFamily="2" charset="2"/>
                        <a:buNone/>
                        <a:tabLst/>
                      </a:pPr>
                      <a:endParaRPr kumimoji="0" lang="zh-CN" altLang="zh-CN" sz="1600" b="1" i="0" u="none" strike="noStrike" cap="none" normalizeH="0" baseline="0" smtClean="0">
                        <a:ln>
                          <a:noFill/>
                        </a:ln>
                        <a:solidFill>
                          <a:schemeClr val="tx1"/>
                        </a:solidFill>
                        <a:effectLst/>
                        <a:latin typeface="Arial" charset="0"/>
                        <a:ea typeface="华文中宋" pitchFamily="2" charset="-122"/>
                      </a:endParaRP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0"/>
                        </a:spcBef>
                        <a:spcAft>
                          <a:spcPct val="10000"/>
                        </a:spcAft>
                        <a:buClrTx/>
                        <a:buSzTx/>
                        <a:buFontTx/>
                        <a:buNone/>
                        <a:tabLst/>
                      </a:pPr>
                      <a:r>
                        <a:rPr kumimoji="0" lang="en-US" altLang="zh-CN" sz="1600" b="1" i="0" u="none" strike="noStrike" cap="none" normalizeH="0" baseline="0" smtClean="0">
                          <a:ln>
                            <a:noFill/>
                          </a:ln>
                          <a:solidFill>
                            <a:schemeClr val="tx1"/>
                          </a:solidFill>
                          <a:effectLst/>
                          <a:latin typeface="Arial" charset="0"/>
                          <a:ea typeface="华文中宋" pitchFamily="2" charset="-122"/>
                          <a:cs typeface="Times New Roman" pitchFamily="18" charset="0"/>
                        </a:rPr>
                        <a:t>1</a:t>
                      </a:r>
                      <a:endParaRPr kumimoji="0" lang="en-US" altLang="zh-CN" sz="1600" b="1" i="0" u="none" strike="noStrike" cap="none" normalizeH="0" baseline="0" smtClean="0">
                        <a:ln>
                          <a:noFill/>
                        </a:ln>
                        <a:solidFill>
                          <a:schemeClr val="tx1"/>
                        </a:solidFill>
                        <a:effectLst/>
                        <a:latin typeface="Arial" charset="0"/>
                        <a:ea typeface="华文中宋" pitchFamily="2" charset="-122"/>
                      </a:endParaRP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40000"/>
                        </a:spcBef>
                        <a:spcAft>
                          <a:spcPct val="10000"/>
                        </a:spcAft>
                        <a:buClr>
                          <a:schemeClr val="tx2"/>
                        </a:buClr>
                        <a:buSzPct val="70000"/>
                        <a:buFont typeface="Wingdings" pitchFamily="2" charset="2"/>
                        <a:buNone/>
                        <a:tabLst/>
                      </a:pPr>
                      <a:endParaRPr kumimoji="0" lang="zh-CN" altLang="zh-CN" sz="1600" b="1" i="0" u="none" strike="noStrike" cap="none" normalizeH="0" baseline="0" smtClean="0">
                        <a:ln>
                          <a:noFill/>
                        </a:ln>
                        <a:solidFill>
                          <a:schemeClr val="tx1"/>
                        </a:solidFill>
                        <a:effectLst/>
                        <a:latin typeface="Arial" charset="0"/>
                        <a:ea typeface="华文中宋" pitchFamily="2" charset="-122"/>
                      </a:endParaRP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l" defTabSz="914400" rtl="0" eaLnBrk="1" fontAlgn="base" latinLnBrk="0" hangingPunct="1">
                        <a:lnSpc>
                          <a:spcPct val="120000"/>
                        </a:lnSpc>
                        <a:spcBef>
                          <a:spcPct val="0"/>
                        </a:spcBef>
                        <a:spcAft>
                          <a:spcPct val="10000"/>
                        </a:spcAft>
                        <a:buClrTx/>
                        <a:buSzTx/>
                        <a:buFontTx/>
                        <a:buNone/>
                        <a:tabLst/>
                      </a:pPr>
                      <a:r>
                        <a:rPr kumimoji="0" lang="en-US" altLang="zh-CN" sz="1600" b="1" i="0" u="none" strike="noStrike" cap="none" normalizeH="0" baseline="0" smtClean="0">
                          <a:ln>
                            <a:noFill/>
                          </a:ln>
                          <a:solidFill>
                            <a:schemeClr val="tx1"/>
                          </a:solidFill>
                          <a:effectLst/>
                          <a:latin typeface="宋体" charset="-122"/>
                          <a:ea typeface="华文中宋" pitchFamily="2" charset="-122"/>
                          <a:cs typeface="Times New Roman" pitchFamily="18" charset="0"/>
                        </a:rPr>
                        <a:t>A</a:t>
                      </a:r>
                      <a:r>
                        <a:rPr kumimoji="0" lang="zh-CN" altLang="en-US" sz="1600" b="1" i="0" u="none" strike="noStrike" cap="none" normalizeH="0" baseline="0" smtClean="0">
                          <a:ln>
                            <a:noFill/>
                          </a:ln>
                          <a:solidFill>
                            <a:schemeClr val="tx1"/>
                          </a:solidFill>
                          <a:effectLst/>
                          <a:latin typeface="宋体" charset="-122"/>
                          <a:ea typeface="华文中宋" pitchFamily="2" charset="-122"/>
                          <a:cs typeface="Times New Roman" pitchFamily="18" charset="0"/>
                        </a:rPr>
                        <a:t>验证</a:t>
                      </a:r>
                      <a:endParaRPr kumimoji="0" lang="zh-CN" altLang="en-US" sz="1600" b="1" i="0" u="none" strike="noStrike" cap="none" normalizeH="0" baseline="0" smtClean="0">
                        <a:ln>
                          <a:noFill/>
                        </a:ln>
                        <a:solidFill>
                          <a:schemeClr val="tx1"/>
                        </a:solidFill>
                        <a:effectLst/>
                        <a:latin typeface="Arial" charset="0"/>
                        <a:ea typeface="华文中宋" pitchFamily="2"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0"/>
                        </a:spcBef>
                        <a:spcAft>
                          <a:spcPct val="10000"/>
                        </a:spcAft>
                        <a:buClrTx/>
                        <a:buSzTx/>
                        <a:buFontTx/>
                        <a:buNone/>
                        <a:tabLst/>
                      </a:pPr>
                      <a:r>
                        <a:rPr kumimoji="0" lang="en-US" altLang="zh-CN" sz="1600" b="1" i="0" u="none" strike="noStrike" cap="none" normalizeH="0" baseline="0" smtClean="0">
                          <a:ln>
                            <a:noFill/>
                          </a:ln>
                          <a:solidFill>
                            <a:schemeClr val="tx1"/>
                          </a:solidFill>
                          <a:effectLst/>
                          <a:latin typeface="Arial" charset="0"/>
                          <a:ea typeface="华文中宋" pitchFamily="2" charset="-122"/>
                          <a:cs typeface="Times New Roman" pitchFamily="18" charset="0"/>
                        </a:rPr>
                        <a:t>√</a:t>
                      </a:r>
                      <a:endParaRPr kumimoji="0" lang="en-US" altLang="zh-CN" sz="1600" b="1" i="0" u="none" strike="noStrike" cap="none" normalizeH="0" baseline="0" smtClean="0">
                        <a:ln>
                          <a:noFill/>
                        </a:ln>
                        <a:solidFill>
                          <a:schemeClr val="tx1"/>
                        </a:solidFill>
                        <a:effectLst/>
                        <a:latin typeface="Arial" charset="0"/>
                        <a:ea typeface="华文中宋" pitchFamily="2" charset="-122"/>
                      </a:endParaRP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40000"/>
                        </a:spcBef>
                        <a:spcAft>
                          <a:spcPct val="10000"/>
                        </a:spcAft>
                        <a:buClr>
                          <a:schemeClr val="tx2"/>
                        </a:buClr>
                        <a:buSzPct val="70000"/>
                        <a:buFont typeface="Wingdings" pitchFamily="2" charset="2"/>
                        <a:buNone/>
                        <a:tabLst/>
                      </a:pPr>
                      <a:endParaRPr kumimoji="0" lang="zh-CN" altLang="zh-CN" sz="1600" b="1" i="0" u="none" strike="noStrike" cap="none" normalizeH="0" baseline="0" smtClean="0">
                        <a:ln>
                          <a:noFill/>
                        </a:ln>
                        <a:solidFill>
                          <a:schemeClr val="tx1"/>
                        </a:solidFill>
                        <a:effectLst/>
                        <a:latin typeface="Arial" charset="0"/>
                        <a:ea typeface="华文中宋" pitchFamily="2" charset="-122"/>
                      </a:endParaRP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40000"/>
                        </a:spcBef>
                        <a:spcAft>
                          <a:spcPct val="10000"/>
                        </a:spcAft>
                        <a:buClr>
                          <a:schemeClr val="tx2"/>
                        </a:buClr>
                        <a:buSzPct val="70000"/>
                        <a:buFont typeface="Wingdings" pitchFamily="2" charset="2"/>
                        <a:buNone/>
                        <a:tabLst/>
                      </a:pPr>
                      <a:endParaRPr kumimoji="0" lang="zh-CN" altLang="zh-CN" sz="1600" b="1" i="0" u="none" strike="noStrike" cap="none" normalizeH="0" baseline="0" smtClean="0">
                        <a:ln>
                          <a:noFill/>
                        </a:ln>
                        <a:solidFill>
                          <a:schemeClr val="tx1"/>
                        </a:solidFill>
                        <a:effectLst/>
                        <a:latin typeface="Arial" charset="0"/>
                        <a:ea typeface="华文中宋" pitchFamily="2" charset="-122"/>
                      </a:endParaRP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40000"/>
                        </a:spcBef>
                        <a:spcAft>
                          <a:spcPct val="10000"/>
                        </a:spcAft>
                        <a:buClr>
                          <a:schemeClr val="tx2"/>
                        </a:buClr>
                        <a:buSzPct val="70000"/>
                        <a:buFont typeface="Wingdings" pitchFamily="2" charset="2"/>
                        <a:buNone/>
                        <a:tabLst/>
                      </a:pPr>
                      <a:endParaRPr kumimoji="0" lang="zh-CN" altLang="zh-CN" sz="1600" b="1" i="0" u="none" strike="noStrike" cap="none" normalizeH="0" baseline="0" smtClean="0">
                        <a:ln>
                          <a:noFill/>
                        </a:ln>
                        <a:solidFill>
                          <a:schemeClr val="tx1"/>
                        </a:solidFill>
                        <a:effectLst/>
                        <a:latin typeface="Arial" charset="0"/>
                        <a:ea typeface="华文中宋" pitchFamily="2" charset="-122"/>
                      </a:endParaRP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40000"/>
                        </a:spcBef>
                        <a:spcAft>
                          <a:spcPct val="10000"/>
                        </a:spcAft>
                        <a:buClr>
                          <a:schemeClr val="tx2"/>
                        </a:buClr>
                        <a:buSzPct val="70000"/>
                        <a:buFont typeface="Wingdings" pitchFamily="2" charset="2"/>
                        <a:buNone/>
                        <a:tabLst/>
                      </a:pPr>
                      <a:endParaRPr kumimoji="0" lang="zh-CN" altLang="zh-CN" sz="1600" b="1" i="0" u="none" strike="noStrike" cap="none" normalizeH="0" baseline="0" smtClean="0">
                        <a:ln>
                          <a:noFill/>
                        </a:ln>
                        <a:solidFill>
                          <a:schemeClr val="tx1"/>
                        </a:solidFill>
                        <a:effectLst/>
                        <a:latin typeface="Arial" charset="0"/>
                        <a:ea typeface="华文中宋" pitchFamily="2" charset="-122"/>
                      </a:endParaRP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0"/>
                        </a:spcBef>
                        <a:spcAft>
                          <a:spcPct val="10000"/>
                        </a:spcAft>
                        <a:buClrTx/>
                        <a:buSzTx/>
                        <a:buFontTx/>
                        <a:buNone/>
                        <a:tabLst/>
                      </a:pPr>
                      <a:r>
                        <a:rPr kumimoji="0" lang="en-US" altLang="zh-CN" sz="1600" b="1" i="0" u="none" strike="noStrike" cap="none" normalizeH="0" baseline="0" smtClean="0">
                          <a:ln>
                            <a:noFill/>
                          </a:ln>
                          <a:solidFill>
                            <a:schemeClr val="tx1"/>
                          </a:solidFill>
                          <a:effectLst/>
                          <a:latin typeface="宋体" charset="-122"/>
                          <a:ea typeface="华文中宋" pitchFamily="2" charset="-122"/>
                          <a:cs typeface="Times New Roman" pitchFamily="18" charset="0"/>
                        </a:rPr>
                        <a:t>×</a:t>
                      </a:r>
                      <a:endParaRPr kumimoji="0" lang="en-US" altLang="zh-CN" sz="1600" b="1" i="0" u="none" strike="noStrike" cap="none" normalizeH="0" baseline="0" smtClean="0">
                        <a:ln>
                          <a:noFill/>
                        </a:ln>
                        <a:solidFill>
                          <a:schemeClr val="tx1"/>
                        </a:solidFill>
                        <a:effectLst/>
                        <a:latin typeface="Arial" charset="0"/>
                        <a:ea typeface="华文中宋" pitchFamily="2" charset="-122"/>
                      </a:endParaRP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40000"/>
                        </a:spcBef>
                        <a:spcAft>
                          <a:spcPct val="10000"/>
                        </a:spcAft>
                        <a:buClr>
                          <a:schemeClr val="tx2"/>
                        </a:buClr>
                        <a:buSzPct val="70000"/>
                        <a:buFont typeface="Wingdings" pitchFamily="2" charset="2"/>
                        <a:buNone/>
                        <a:tabLst/>
                      </a:pPr>
                      <a:endParaRPr kumimoji="0" lang="zh-CN" altLang="zh-CN" sz="1600" b="1" i="0" u="none" strike="noStrike" cap="none" normalizeH="0" baseline="0" smtClean="0">
                        <a:ln>
                          <a:noFill/>
                        </a:ln>
                        <a:solidFill>
                          <a:schemeClr val="tx1"/>
                        </a:solidFill>
                        <a:effectLst/>
                        <a:latin typeface="Arial" charset="0"/>
                        <a:ea typeface="华文中宋" pitchFamily="2" charset="-122"/>
                      </a:endParaRP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0"/>
                        </a:spcBef>
                        <a:spcAft>
                          <a:spcPct val="10000"/>
                        </a:spcAft>
                        <a:buClrTx/>
                        <a:buSzTx/>
                        <a:buFontTx/>
                        <a:buNone/>
                        <a:tabLst/>
                      </a:pPr>
                      <a:r>
                        <a:rPr kumimoji="0" lang="en-US" altLang="zh-CN" sz="1600" b="1" i="0" u="none" strike="noStrike" cap="none" normalizeH="0" baseline="0" smtClean="0">
                          <a:ln>
                            <a:noFill/>
                          </a:ln>
                          <a:solidFill>
                            <a:schemeClr val="tx1"/>
                          </a:solidFill>
                          <a:effectLst/>
                          <a:latin typeface="Arial" charset="0"/>
                          <a:ea typeface="华文中宋" pitchFamily="2" charset="-122"/>
                          <a:cs typeface="Times New Roman" pitchFamily="18" charset="0"/>
                        </a:rPr>
                        <a:t>√</a:t>
                      </a:r>
                      <a:endParaRPr kumimoji="0" lang="en-US" altLang="zh-CN" sz="1600" b="1" i="0" u="none" strike="noStrike" cap="none" normalizeH="0" baseline="0" smtClean="0">
                        <a:ln>
                          <a:noFill/>
                        </a:ln>
                        <a:solidFill>
                          <a:schemeClr val="tx1"/>
                        </a:solidFill>
                        <a:effectLst/>
                        <a:latin typeface="Arial" charset="0"/>
                        <a:ea typeface="华文中宋" pitchFamily="2" charset="-122"/>
                      </a:endParaRP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40000"/>
                        </a:spcBef>
                        <a:spcAft>
                          <a:spcPct val="10000"/>
                        </a:spcAft>
                        <a:buClr>
                          <a:schemeClr val="tx2"/>
                        </a:buClr>
                        <a:buSzPct val="70000"/>
                        <a:buFont typeface="Wingdings" pitchFamily="2" charset="2"/>
                        <a:buNone/>
                        <a:tabLst/>
                      </a:pPr>
                      <a:endParaRPr kumimoji="0" lang="zh-CN" altLang="zh-CN" sz="1600" b="1" i="0" u="none" strike="noStrike" cap="none" normalizeH="0" baseline="0" smtClean="0">
                        <a:ln>
                          <a:noFill/>
                        </a:ln>
                        <a:solidFill>
                          <a:schemeClr val="tx1"/>
                        </a:solidFill>
                        <a:effectLst/>
                        <a:latin typeface="Arial" charset="0"/>
                        <a:ea typeface="华文中宋" pitchFamily="2" charset="-122"/>
                      </a:endParaRP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5" name="灯片编号占位符 3"/>
          <p:cNvSpPr>
            <a:spLocks noGrp="1"/>
          </p:cNvSpPr>
          <p:nvPr>
            <p:ph type="sldNum" sz="quarter" idx="12"/>
          </p:nvPr>
        </p:nvSpPr>
        <p:spPr>
          <a:xfrm>
            <a:off x="7391400" y="6477000"/>
            <a:ext cx="1295400" cy="304800"/>
          </a:xfrm>
        </p:spPr>
        <p:txBody>
          <a:bodyPr/>
          <a:lstStyle/>
          <a:p>
            <a:pPr>
              <a:defRPr/>
            </a:pPr>
            <a:fld id="{896E1043-1F2A-4C9B-855A-0B3264F68AF7}" type="slidenum">
              <a:rPr lang="en-US" altLang="zh-CN" smtClean="0"/>
              <a:pPr>
                <a:defRPr/>
              </a:pPr>
              <a:t>79</a:t>
            </a:fld>
            <a:r>
              <a:rPr lang="en-US" altLang="zh-CN" dirty="0" smtClean="0"/>
              <a:t>/</a:t>
            </a:r>
            <a:endParaRPr lang="en-US" altLang="zh-CN"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7.2.2 </a:t>
            </a:r>
            <a:r>
              <a:rPr lang="en-US" altLang="zh-CN" dirty="0" err="1" smtClean="0"/>
              <a:t>Daolev</a:t>
            </a:r>
            <a:r>
              <a:rPr lang="en-US" altLang="zh-CN" dirty="0" smtClean="0"/>
              <a:t>-Yao</a:t>
            </a:r>
            <a:r>
              <a:rPr lang="zh-CN" altLang="en-US" dirty="0" smtClean="0"/>
              <a:t>威胁模型与常见攻击</a:t>
            </a:r>
            <a:endParaRPr lang="zh-CN" altLang="en-US" dirty="0"/>
          </a:p>
        </p:txBody>
      </p:sp>
      <p:sp>
        <p:nvSpPr>
          <p:cNvPr id="3" name="内容占位符 2"/>
          <p:cNvSpPr>
            <a:spLocks noGrp="1"/>
          </p:cNvSpPr>
          <p:nvPr>
            <p:ph idx="1"/>
          </p:nvPr>
        </p:nvSpPr>
        <p:spPr>
          <a:xfrm>
            <a:off x="457200" y="990600"/>
            <a:ext cx="8382000" cy="5486400"/>
          </a:xfrm>
        </p:spPr>
        <p:txBody>
          <a:bodyPr/>
          <a:lstStyle/>
          <a:p>
            <a:pPr eaLnBrk="1" hangingPunct="1"/>
            <a:r>
              <a:rPr lang="zh-CN" altLang="en-US" dirty="0" smtClean="0"/>
              <a:t>协议的安全性及形式化分析方法</a:t>
            </a:r>
          </a:p>
          <a:p>
            <a:pPr lvl="1" eaLnBrk="1" hangingPunct="1"/>
            <a:r>
              <a:rPr lang="zh-CN" altLang="en-US" dirty="0" smtClean="0"/>
              <a:t>协议的安全威胁模型：对敌手能力的建模</a:t>
            </a:r>
          </a:p>
          <a:p>
            <a:pPr lvl="2" eaLnBrk="1" hangingPunct="1"/>
            <a:r>
              <a:rPr lang="en-US" altLang="zh-CN" dirty="0" err="1" smtClean="0"/>
              <a:t>Dolev</a:t>
            </a:r>
            <a:r>
              <a:rPr lang="en-US" altLang="zh-CN" dirty="0" smtClean="0"/>
              <a:t>-Yao</a:t>
            </a:r>
            <a:r>
              <a:rPr lang="zh-CN" altLang="en-US" dirty="0" smtClean="0"/>
              <a:t>安全威胁模型</a:t>
            </a:r>
          </a:p>
          <a:p>
            <a:pPr lvl="2" eaLnBrk="1" hangingPunct="1"/>
            <a:r>
              <a:rPr lang="en-US" altLang="zh-CN" dirty="0" smtClean="0"/>
              <a:t>Canetti-</a:t>
            </a:r>
            <a:r>
              <a:rPr lang="en-US" altLang="zh-CN" dirty="0" err="1" smtClean="0"/>
              <a:t>Krawczyk</a:t>
            </a:r>
            <a:r>
              <a:rPr lang="en-US" altLang="zh-CN" dirty="0" smtClean="0"/>
              <a:t>(CK) </a:t>
            </a:r>
            <a:r>
              <a:rPr lang="zh-CN" altLang="en-US" dirty="0" smtClean="0"/>
              <a:t>模型</a:t>
            </a:r>
          </a:p>
          <a:p>
            <a:pPr lvl="1" eaLnBrk="1" hangingPunct="1"/>
            <a:r>
              <a:rPr lang="zh-CN" altLang="en-US" dirty="0" smtClean="0"/>
              <a:t>协议的安全模型：定义协议的各种安全目标</a:t>
            </a:r>
            <a:endParaRPr lang="en-US" altLang="zh-CN" dirty="0" smtClean="0"/>
          </a:p>
          <a:p>
            <a:pPr lvl="2" eaLnBrk="1" hangingPunct="1"/>
            <a:r>
              <a:rPr lang="zh-CN" altLang="en-US" dirty="0" smtClean="0"/>
              <a:t>如机密性，完整性等等</a:t>
            </a:r>
            <a:endParaRPr lang="en-US" altLang="zh-CN" dirty="0" smtClean="0"/>
          </a:p>
        </p:txBody>
      </p:sp>
      <p:sp>
        <p:nvSpPr>
          <p:cNvPr id="4" name="灯片编号占位符 3"/>
          <p:cNvSpPr>
            <a:spLocks noGrp="1"/>
          </p:cNvSpPr>
          <p:nvPr>
            <p:ph type="sldNum" sz="quarter" idx="12"/>
          </p:nvPr>
        </p:nvSpPr>
        <p:spPr>
          <a:xfrm>
            <a:off x="7391400" y="6477000"/>
            <a:ext cx="1295400" cy="304800"/>
          </a:xfrm>
        </p:spPr>
        <p:txBody>
          <a:bodyPr/>
          <a:lstStyle/>
          <a:p>
            <a:pPr>
              <a:defRPr/>
            </a:pPr>
            <a:fld id="{896E1043-1F2A-4C9B-855A-0B3264F68AF7}" type="slidenum">
              <a:rPr lang="en-US" altLang="zh-CN" smtClean="0"/>
              <a:pPr>
                <a:defRPr/>
              </a:pPr>
              <a:t>8</a:t>
            </a:fld>
            <a:r>
              <a:rPr lang="en-US" altLang="zh-CN" dirty="0" smtClean="0"/>
              <a:t>/</a:t>
            </a:r>
            <a:endParaRPr lang="en-US" altLang="zh-CN" dirty="0"/>
          </a:p>
        </p:txBody>
      </p:sp>
      <p:sp>
        <p:nvSpPr>
          <p:cNvPr id="5" name="标题 1"/>
          <p:cNvSpPr txBox="1">
            <a:spLocks/>
          </p:cNvSpPr>
          <p:nvPr/>
        </p:nvSpPr>
        <p:spPr bwMode="auto">
          <a:xfrm>
            <a:off x="533400" y="0"/>
            <a:ext cx="7696200" cy="304800"/>
          </a:xfrm>
          <a:prstGeom prst="rect">
            <a:avLst/>
          </a:prstGeom>
          <a:solidFill>
            <a:schemeClr val="accent5"/>
          </a:solidFill>
          <a:ln w="9525">
            <a:noFill/>
            <a:miter lim="800000"/>
            <a:headEnd/>
            <a:tailEnd/>
          </a:ln>
        </p:spPr>
        <p:txBody>
          <a:bodyPr vert="horz" wrap="square" lIns="91440" tIns="45720" rIns="91440" bIns="45720" numCol="1" anchor="b" anchorCtr="0" compatLnSpc="1">
            <a:prstTxWarp prst="textNoShape">
              <a:avLst/>
            </a:prstTxWarp>
          </a:bodyPr>
          <a:lstStyle/>
          <a:p>
            <a:pPr algn="l" eaLnBrk="0" hangingPunct="0">
              <a:defRPr/>
            </a:pPr>
            <a:r>
              <a:rPr lang="zh-CN" altLang="en-US" sz="1800" kern="0" dirty="0" smtClean="0">
                <a:solidFill>
                  <a:srgbClr val="004C00"/>
                </a:solidFill>
                <a:effectLst>
                  <a:outerShdw blurRad="38100" dist="38100" dir="2700000" algn="tl">
                    <a:srgbClr val="000000">
                      <a:alpha val="43137"/>
                    </a:srgbClr>
                  </a:outerShdw>
                </a:effectLst>
                <a:latin typeface="+mj-lt"/>
                <a:ea typeface="+mj-ea"/>
                <a:cs typeface="+mj-cs"/>
              </a:rPr>
              <a:t>第七章 密码协议：</a:t>
            </a:r>
            <a:r>
              <a:rPr lang="en-US" altLang="zh-CN" sz="1800" kern="0" dirty="0" smtClean="0">
                <a:solidFill>
                  <a:srgbClr val="004C00"/>
                </a:solidFill>
                <a:effectLst>
                  <a:outerShdw blurRad="38100" dist="38100" dir="2700000" algn="tl">
                    <a:srgbClr val="000000">
                      <a:alpha val="43137"/>
                    </a:srgbClr>
                  </a:outerShdw>
                </a:effectLst>
              </a:rPr>
              <a:t>7.2 </a:t>
            </a:r>
            <a:r>
              <a:rPr lang="zh-CN" altLang="en-US" sz="1800" kern="0" dirty="0" smtClean="0">
                <a:solidFill>
                  <a:srgbClr val="004C00"/>
                </a:solidFill>
                <a:effectLst>
                  <a:outerShdw blurRad="38100" dist="38100" dir="2700000" algn="tl">
                    <a:srgbClr val="000000">
                      <a:alpha val="43137"/>
                    </a:srgbClr>
                  </a:outerShdw>
                </a:effectLst>
              </a:rPr>
              <a:t>认证协议概述</a:t>
            </a:r>
            <a:endParaRPr lang="zh-CN" altLang="en-US" sz="1800" kern="0" dirty="0">
              <a:solidFill>
                <a:srgbClr val="004C00"/>
              </a:solidFill>
              <a:effectLst>
                <a:outerShdw blurRad="38100" dist="38100" dir="2700000" algn="tl">
                  <a:srgbClr val="000000">
                    <a:alpha val="43137"/>
                  </a:srgbClr>
                </a:outerShdw>
              </a:effectLst>
            </a:endParaRPr>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4659" name="Rectangle 3"/>
          <p:cNvSpPr>
            <a:spLocks noGrp="1" noChangeArrowheads="1"/>
          </p:cNvSpPr>
          <p:nvPr>
            <p:ph type="body" idx="1"/>
          </p:nvPr>
        </p:nvSpPr>
        <p:spPr>
          <a:xfrm>
            <a:off x="457200" y="1066800"/>
            <a:ext cx="8001000" cy="5410200"/>
          </a:xfrm>
        </p:spPr>
        <p:txBody>
          <a:bodyPr/>
          <a:lstStyle/>
          <a:p>
            <a:pPr>
              <a:lnSpc>
                <a:spcPct val="80000"/>
              </a:lnSpc>
            </a:pPr>
            <a:r>
              <a:rPr lang="zh-CN" altLang="en-US" sz="2400" dirty="0" smtClean="0"/>
              <a:t>现有密码系统存在的缺点：</a:t>
            </a:r>
          </a:p>
          <a:p>
            <a:pPr lvl="1">
              <a:lnSpc>
                <a:spcPct val="80000"/>
              </a:lnSpc>
              <a:spcBef>
                <a:spcPct val="50000"/>
              </a:spcBef>
              <a:buNone/>
            </a:pPr>
            <a:r>
              <a:rPr lang="zh-CN" altLang="en-US" sz="2000" dirty="0" smtClean="0"/>
              <a:t>（</a:t>
            </a:r>
            <a:r>
              <a:rPr lang="en-US" altLang="zh-CN" sz="2000" dirty="0" smtClean="0"/>
              <a:t>1</a:t>
            </a:r>
            <a:r>
              <a:rPr lang="zh-CN" altLang="en-US" sz="2000" dirty="0" smtClean="0"/>
              <a:t>）单向函数逆计算的安全性没有得到理论证明</a:t>
            </a:r>
          </a:p>
          <a:p>
            <a:pPr lvl="1">
              <a:lnSpc>
                <a:spcPct val="80000"/>
              </a:lnSpc>
              <a:spcBef>
                <a:spcPct val="50000"/>
              </a:spcBef>
              <a:buNone/>
            </a:pPr>
            <a:r>
              <a:rPr lang="zh-CN" altLang="en-US" sz="2000" dirty="0" smtClean="0"/>
              <a:t>（</a:t>
            </a:r>
            <a:r>
              <a:rPr lang="en-US" altLang="zh-CN" sz="2000" dirty="0" smtClean="0"/>
              <a:t>2</a:t>
            </a:r>
            <a:r>
              <a:rPr lang="zh-CN" altLang="en-US" sz="2000" dirty="0" smtClean="0"/>
              <a:t>）计算能力增强，所有单向函数都显得脆弱</a:t>
            </a:r>
          </a:p>
          <a:p>
            <a:pPr lvl="1">
              <a:lnSpc>
                <a:spcPct val="80000"/>
              </a:lnSpc>
              <a:spcBef>
                <a:spcPct val="50000"/>
              </a:spcBef>
              <a:buNone/>
            </a:pPr>
            <a:r>
              <a:rPr lang="zh-CN" altLang="en-US" sz="2000" dirty="0" smtClean="0"/>
              <a:t>（</a:t>
            </a:r>
            <a:r>
              <a:rPr lang="en-US" altLang="zh-CN" sz="2000" dirty="0" smtClean="0"/>
              <a:t>3</a:t>
            </a:r>
            <a:r>
              <a:rPr lang="zh-CN" altLang="en-US" sz="2000" dirty="0" smtClean="0"/>
              <a:t>）密钥生成期间，密钥的安全性不能绝对保证</a:t>
            </a:r>
            <a:endParaRPr lang="en-US" altLang="zh-CN" sz="2000" dirty="0" smtClean="0"/>
          </a:p>
          <a:p>
            <a:pPr lvl="1">
              <a:lnSpc>
                <a:spcPct val="80000"/>
              </a:lnSpc>
              <a:spcBef>
                <a:spcPct val="50000"/>
              </a:spcBef>
              <a:buNone/>
            </a:pPr>
            <a:r>
              <a:rPr lang="zh-CN" altLang="en-US" sz="2000" dirty="0" smtClean="0"/>
              <a:t>（</a:t>
            </a:r>
            <a:r>
              <a:rPr lang="en-US" altLang="zh-CN" sz="2000" dirty="0" smtClean="0"/>
              <a:t>4</a:t>
            </a:r>
            <a:r>
              <a:rPr lang="zh-CN" altLang="en-US" sz="2000" dirty="0" smtClean="0"/>
              <a:t>）密钥分发期间，密钥的安全性不能绝对保证</a:t>
            </a:r>
            <a:endParaRPr lang="en-US" altLang="zh-CN" sz="2000" dirty="0" smtClean="0"/>
          </a:p>
          <a:p>
            <a:pPr lvl="1">
              <a:lnSpc>
                <a:spcPct val="80000"/>
              </a:lnSpc>
              <a:spcBef>
                <a:spcPct val="50000"/>
              </a:spcBef>
              <a:buNone/>
            </a:pPr>
            <a:r>
              <a:rPr lang="zh-CN" altLang="en-US" sz="2000" dirty="0" smtClean="0"/>
              <a:t>（</a:t>
            </a:r>
            <a:r>
              <a:rPr lang="en-US" altLang="zh-CN" sz="2000" dirty="0" smtClean="0"/>
              <a:t>5</a:t>
            </a:r>
            <a:r>
              <a:rPr lang="zh-CN" altLang="en-US" sz="2000" dirty="0" smtClean="0"/>
              <a:t>）密钥存储期间，密钥的安全性不能绝对保证</a:t>
            </a:r>
          </a:p>
          <a:p>
            <a:pPr lvl="1">
              <a:lnSpc>
                <a:spcPct val="80000"/>
              </a:lnSpc>
              <a:spcBef>
                <a:spcPct val="50000"/>
              </a:spcBef>
              <a:buNone/>
            </a:pPr>
            <a:r>
              <a:rPr lang="zh-CN" altLang="en-US" sz="2000" dirty="0" smtClean="0"/>
              <a:t>（</a:t>
            </a:r>
            <a:r>
              <a:rPr lang="en-US" altLang="zh-CN" sz="2000" dirty="0" smtClean="0"/>
              <a:t>4</a:t>
            </a:r>
            <a:r>
              <a:rPr lang="zh-CN" altLang="en-US" sz="2000" dirty="0" smtClean="0"/>
              <a:t>）不能通过一个明确的方法来发现威胁的发生</a:t>
            </a:r>
          </a:p>
          <a:p>
            <a:pPr lvl="1">
              <a:lnSpc>
                <a:spcPct val="80000"/>
              </a:lnSpc>
              <a:buNone/>
            </a:pPr>
            <a:endParaRPr lang="zh-CN" altLang="en-US" sz="2000" dirty="0" smtClean="0">
              <a:solidFill>
                <a:srgbClr val="0000FF"/>
              </a:solidFill>
            </a:endParaRPr>
          </a:p>
          <a:p>
            <a:pPr lvl="1">
              <a:lnSpc>
                <a:spcPct val="80000"/>
              </a:lnSpc>
            </a:pPr>
            <a:r>
              <a:rPr lang="zh-CN" altLang="en-US" sz="2000" dirty="0" smtClean="0"/>
              <a:t>（</a:t>
            </a:r>
            <a:r>
              <a:rPr lang="en-US" altLang="zh-CN" sz="2000" dirty="0" smtClean="0"/>
              <a:t>1</a:t>
            </a:r>
            <a:r>
              <a:rPr lang="zh-CN" altLang="en-US" sz="2000" dirty="0" smtClean="0"/>
              <a:t>）和（</a:t>
            </a:r>
            <a:r>
              <a:rPr lang="en-US" altLang="zh-CN" sz="2000" dirty="0" smtClean="0"/>
              <a:t>2</a:t>
            </a:r>
            <a:r>
              <a:rPr lang="zh-CN" altLang="en-US" sz="2000" dirty="0" smtClean="0"/>
              <a:t>）存在的问题在量子密码系统中并不存在 </a:t>
            </a:r>
          </a:p>
          <a:p>
            <a:pPr lvl="1">
              <a:lnSpc>
                <a:spcPct val="80000"/>
              </a:lnSpc>
            </a:pPr>
            <a:r>
              <a:rPr lang="zh-CN" altLang="en-US" sz="2000" dirty="0" smtClean="0"/>
              <a:t>密钥的生成和分发同时进行解决了（</a:t>
            </a:r>
            <a:r>
              <a:rPr lang="en-US" altLang="zh-CN" sz="2000" dirty="0" smtClean="0"/>
              <a:t>3</a:t>
            </a:r>
            <a:r>
              <a:rPr lang="zh-CN" altLang="en-US" sz="2000" dirty="0" smtClean="0"/>
              <a:t>）和（</a:t>
            </a:r>
            <a:r>
              <a:rPr lang="en-US" altLang="zh-CN" sz="2000" dirty="0" smtClean="0"/>
              <a:t>4</a:t>
            </a:r>
            <a:r>
              <a:rPr lang="zh-CN" altLang="en-US" sz="2000" dirty="0" smtClean="0"/>
              <a:t>）</a:t>
            </a:r>
          </a:p>
          <a:p>
            <a:pPr lvl="1">
              <a:lnSpc>
                <a:spcPct val="80000"/>
              </a:lnSpc>
            </a:pPr>
            <a:r>
              <a:rPr lang="zh-CN" altLang="en-US" sz="2000" dirty="0" smtClean="0"/>
              <a:t>量子密钥分发协议与一次一密结合使用解决（</a:t>
            </a:r>
            <a:r>
              <a:rPr lang="en-US" altLang="zh-CN" sz="2000" dirty="0" smtClean="0"/>
              <a:t>5</a:t>
            </a:r>
            <a:r>
              <a:rPr lang="zh-CN" altLang="en-US" sz="2000" dirty="0" smtClean="0"/>
              <a:t>）</a:t>
            </a:r>
          </a:p>
          <a:p>
            <a:pPr lvl="1">
              <a:lnSpc>
                <a:spcPct val="80000"/>
              </a:lnSpc>
            </a:pPr>
            <a:r>
              <a:rPr lang="zh-CN" altLang="en-US" sz="2000" dirty="0" smtClean="0"/>
              <a:t>（</a:t>
            </a:r>
            <a:r>
              <a:rPr lang="en-US" altLang="zh-CN" sz="2000" dirty="0" smtClean="0"/>
              <a:t>6</a:t>
            </a:r>
            <a:r>
              <a:rPr lang="zh-CN" altLang="en-US" sz="2000" dirty="0" smtClean="0"/>
              <a:t>）是量子密码的特有优势</a:t>
            </a:r>
            <a:endParaRPr lang="en-US" altLang="zh-CN" sz="2000" dirty="0" smtClean="0"/>
          </a:p>
        </p:txBody>
      </p:sp>
      <p:sp>
        <p:nvSpPr>
          <p:cNvPr id="6" name="标题 1"/>
          <p:cNvSpPr txBox="1">
            <a:spLocks/>
          </p:cNvSpPr>
          <p:nvPr/>
        </p:nvSpPr>
        <p:spPr bwMode="auto">
          <a:xfrm>
            <a:off x="533400" y="381000"/>
            <a:ext cx="7696200" cy="5334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lgn="l" eaLnBrk="0" hangingPunct="0"/>
            <a:r>
              <a:rPr lang="en-US" altLang="zh-CN" sz="3200" kern="0" dirty="0" smtClean="0">
                <a:solidFill>
                  <a:srgbClr val="C3093E"/>
                </a:solidFill>
                <a:effectLst>
                  <a:outerShdw blurRad="38100" dist="38100" dir="2700000" algn="tl">
                    <a:srgbClr val="000000">
                      <a:alpha val="43137"/>
                    </a:srgbClr>
                  </a:outerShdw>
                </a:effectLst>
                <a:latin typeface="+mj-lt"/>
                <a:ea typeface="+mj-ea"/>
                <a:cs typeface="+mj-cs"/>
              </a:rPr>
              <a:t>7.7.4</a:t>
            </a:r>
            <a:r>
              <a:rPr lang="zh-CN" altLang="en-US" sz="3200" kern="0" dirty="0" smtClean="0">
                <a:solidFill>
                  <a:srgbClr val="C3093E"/>
                </a:solidFill>
                <a:effectLst>
                  <a:outerShdw blurRad="38100" dist="38100" dir="2700000" algn="tl">
                    <a:srgbClr val="000000">
                      <a:alpha val="43137"/>
                    </a:srgbClr>
                  </a:outerShdw>
                </a:effectLst>
                <a:latin typeface="+mj-lt"/>
                <a:ea typeface="+mj-ea"/>
                <a:cs typeface="+mj-cs"/>
              </a:rPr>
              <a:t> 量子密码学的优点和局限性</a:t>
            </a:r>
            <a:endParaRPr lang="zh-CN" altLang="en-US" sz="3200" kern="0" dirty="0">
              <a:solidFill>
                <a:srgbClr val="C3093E"/>
              </a:solidFill>
              <a:effectLst>
                <a:outerShdw blurRad="38100" dist="38100" dir="2700000" algn="tl">
                  <a:srgbClr val="000000">
                    <a:alpha val="43137"/>
                  </a:srgbClr>
                </a:outerShdw>
              </a:effectLst>
              <a:latin typeface="+mj-lt"/>
              <a:ea typeface="+mj-ea"/>
              <a:cs typeface="+mj-cs"/>
            </a:endParaRPr>
          </a:p>
        </p:txBody>
      </p:sp>
      <p:sp>
        <p:nvSpPr>
          <p:cNvPr id="8" name="标题 1"/>
          <p:cNvSpPr txBox="1">
            <a:spLocks/>
          </p:cNvSpPr>
          <p:nvPr/>
        </p:nvSpPr>
        <p:spPr bwMode="auto">
          <a:xfrm>
            <a:off x="533400" y="0"/>
            <a:ext cx="7696200" cy="304800"/>
          </a:xfrm>
          <a:prstGeom prst="rect">
            <a:avLst/>
          </a:prstGeom>
          <a:solidFill>
            <a:schemeClr val="accent5"/>
          </a:solidFill>
          <a:ln w="9525">
            <a:noFill/>
            <a:miter lim="800000"/>
            <a:headEnd/>
            <a:tailEnd/>
          </a:ln>
        </p:spPr>
        <p:txBody>
          <a:bodyPr vert="horz" wrap="square" lIns="91440" tIns="45720" rIns="91440" bIns="45720" numCol="1" anchor="b" anchorCtr="0" compatLnSpc="1">
            <a:prstTxWarp prst="textNoShape">
              <a:avLst/>
            </a:prstTxWarp>
          </a:bodyPr>
          <a:lstStyle/>
          <a:p>
            <a:pPr algn="l" eaLnBrk="0" hangingPunct="0">
              <a:defRPr/>
            </a:pPr>
            <a:r>
              <a:rPr lang="zh-CN" altLang="en-US" sz="1800" kern="0" dirty="0" smtClean="0">
                <a:solidFill>
                  <a:srgbClr val="004C00"/>
                </a:solidFill>
                <a:effectLst>
                  <a:outerShdw blurRad="38100" dist="38100" dir="2700000" algn="tl">
                    <a:srgbClr val="000000">
                      <a:alpha val="43137"/>
                    </a:srgbClr>
                  </a:outerShdw>
                </a:effectLst>
                <a:latin typeface="+mj-lt"/>
                <a:ea typeface="+mj-ea"/>
                <a:cs typeface="+mj-cs"/>
              </a:rPr>
              <a:t>第七章 密码协议：</a:t>
            </a:r>
            <a:r>
              <a:rPr lang="en-US" altLang="zh-CN" sz="1800" kern="0" dirty="0" smtClean="0">
                <a:solidFill>
                  <a:srgbClr val="004C00"/>
                </a:solidFill>
                <a:effectLst>
                  <a:outerShdw blurRad="38100" dist="38100" dir="2700000" algn="tl">
                    <a:srgbClr val="000000">
                      <a:alpha val="43137"/>
                    </a:srgbClr>
                  </a:outerShdw>
                </a:effectLst>
                <a:latin typeface="+mj-lt"/>
                <a:ea typeface="+mj-ea"/>
                <a:cs typeface="+mj-cs"/>
              </a:rPr>
              <a:t>7.7 </a:t>
            </a:r>
            <a:r>
              <a:rPr lang="zh-CN" altLang="en-US" sz="1800" kern="0" dirty="0" smtClean="0">
                <a:solidFill>
                  <a:srgbClr val="004C00"/>
                </a:solidFill>
                <a:effectLst>
                  <a:outerShdw blurRad="38100" dist="38100" dir="2700000" algn="tl">
                    <a:srgbClr val="000000">
                      <a:alpha val="43137"/>
                    </a:srgbClr>
                  </a:outerShdw>
                </a:effectLst>
                <a:latin typeface="+mj-lt"/>
                <a:ea typeface="+mj-ea"/>
                <a:cs typeface="+mj-cs"/>
              </a:rPr>
              <a:t>量子密钥分发协议</a:t>
            </a:r>
          </a:p>
        </p:txBody>
      </p:sp>
      <p:sp>
        <p:nvSpPr>
          <p:cNvPr id="9" name="灯片编号占位符 3"/>
          <p:cNvSpPr>
            <a:spLocks noGrp="1"/>
          </p:cNvSpPr>
          <p:nvPr>
            <p:ph type="sldNum" sz="quarter" idx="12"/>
          </p:nvPr>
        </p:nvSpPr>
        <p:spPr>
          <a:xfrm>
            <a:off x="7391400" y="6477000"/>
            <a:ext cx="1295400" cy="304800"/>
          </a:xfrm>
        </p:spPr>
        <p:txBody>
          <a:bodyPr/>
          <a:lstStyle/>
          <a:p>
            <a:pPr>
              <a:defRPr/>
            </a:pPr>
            <a:fld id="{896E1043-1F2A-4C9B-855A-0B3264F68AF7}" type="slidenum">
              <a:rPr lang="en-US" altLang="zh-CN" smtClean="0"/>
              <a:pPr>
                <a:defRPr/>
              </a:pPr>
              <a:t>80</a:t>
            </a:fld>
            <a:r>
              <a:rPr lang="en-US" altLang="zh-CN" dirty="0" smtClean="0"/>
              <a:t>/</a:t>
            </a:r>
            <a:endParaRPr lang="en-US" altLang="zh-CN" dirty="0"/>
          </a:p>
        </p:txBody>
      </p:sp>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4659" name="Rectangle 3"/>
          <p:cNvSpPr>
            <a:spLocks noGrp="1" noChangeArrowheads="1"/>
          </p:cNvSpPr>
          <p:nvPr>
            <p:ph type="body" idx="1"/>
          </p:nvPr>
        </p:nvSpPr>
        <p:spPr>
          <a:xfrm>
            <a:off x="457200" y="1066800"/>
            <a:ext cx="8001000" cy="5410200"/>
          </a:xfrm>
        </p:spPr>
        <p:txBody>
          <a:bodyPr/>
          <a:lstStyle/>
          <a:p>
            <a:pPr>
              <a:lnSpc>
                <a:spcPct val="80000"/>
              </a:lnSpc>
            </a:pPr>
            <a:r>
              <a:rPr lang="zh-CN" altLang="en-US" sz="2400" dirty="0" smtClean="0"/>
              <a:t>局限性</a:t>
            </a:r>
            <a:endParaRPr lang="en-US" altLang="zh-CN" sz="2400" dirty="0" smtClean="0"/>
          </a:p>
          <a:p>
            <a:pPr lvl="1">
              <a:lnSpc>
                <a:spcPct val="90000"/>
              </a:lnSpc>
              <a:spcBef>
                <a:spcPct val="50000"/>
              </a:spcBef>
            </a:pPr>
            <a:r>
              <a:rPr lang="zh-CN" altLang="en-US" sz="2000" dirty="0" smtClean="0">
                <a:effectLst>
                  <a:outerShdw blurRad="38100" dist="38100" dir="2700000" algn="tl">
                    <a:srgbClr val="000000">
                      <a:alpha val="43137"/>
                    </a:srgbClr>
                  </a:outerShdw>
                </a:effectLst>
              </a:rPr>
              <a:t>光子源：</a:t>
            </a:r>
            <a:r>
              <a:rPr lang="en-US" altLang="zh-CN" sz="2000" dirty="0" smtClean="0">
                <a:effectLst>
                  <a:outerShdw blurRad="38100" dist="38100" dir="2700000" algn="tl">
                    <a:srgbClr val="000000">
                      <a:alpha val="43137"/>
                    </a:srgbClr>
                  </a:outerShdw>
                </a:effectLst>
              </a:rPr>
              <a:t>BB84</a:t>
            </a:r>
            <a:r>
              <a:rPr lang="zh-CN" altLang="en-US" sz="2000" dirty="0" smtClean="0">
                <a:effectLst>
                  <a:outerShdw blurRad="38100" dist="38100" dir="2700000" algn="tl">
                    <a:srgbClr val="000000">
                      <a:alpha val="43137"/>
                    </a:srgbClr>
                  </a:outerShdw>
                </a:effectLst>
              </a:rPr>
              <a:t>量子密钥协议的安全性取决于生成和处理单个光子的能力。可能被攻击者利用</a:t>
            </a:r>
          </a:p>
          <a:p>
            <a:pPr lvl="1">
              <a:lnSpc>
                <a:spcPct val="90000"/>
              </a:lnSpc>
              <a:spcBef>
                <a:spcPct val="50000"/>
              </a:spcBef>
            </a:pPr>
            <a:r>
              <a:rPr lang="zh-CN" altLang="en-US" sz="2000" dirty="0" smtClean="0">
                <a:effectLst>
                  <a:outerShdw blurRad="38100" dist="38100" dir="2700000" algn="tl">
                    <a:srgbClr val="000000">
                      <a:alpha val="43137"/>
                    </a:srgbClr>
                  </a:outerShdw>
                </a:effectLst>
              </a:rPr>
              <a:t>单光子探测：还不成熟</a:t>
            </a:r>
          </a:p>
          <a:p>
            <a:pPr lvl="1">
              <a:lnSpc>
                <a:spcPct val="90000"/>
              </a:lnSpc>
              <a:spcBef>
                <a:spcPct val="50000"/>
              </a:spcBef>
            </a:pPr>
            <a:r>
              <a:rPr lang="zh-CN" altLang="en-US" sz="2000" dirty="0" smtClean="0">
                <a:effectLst>
                  <a:outerShdw blurRad="38100" dist="38100" dir="2700000" algn="tl">
                    <a:srgbClr val="000000">
                      <a:alpha val="43137"/>
                    </a:srgbClr>
                  </a:outerShdw>
                </a:effectLst>
              </a:rPr>
              <a:t>量子通道</a:t>
            </a:r>
          </a:p>
          <a:p>
            <a:pPr lvl="1">
              <a:lnSpc>
                <a:spcPct val="90000"/>
              </a:lnSpc>
              <a:spcBef>
                <a:spcPct val="50000"/>
              </a:spcBef>
            </a:pPr>
            <a:r>
              <a:rPr lang="zh-CN" altLang="en-US" sz="2000" dirty="0" smtClean="0">
                <a:effectLst>
                  <a:outerShdw blurRad="38100" dist="38100" dir="2700000" algn="tl">
                    <a:srgbClr val="000000">
                      <a:alpha val="43137"/>
                    </a:srgbClr>
                  </a:outerShdw>
                </a:effectLst>
              </a:rPr>
              <a:t>随机数发生器：必须随机地设置所发出的光子的极化状态。但计算机是有限状态机</a:t>
            </a:r>
          </a:p>
          <a:p>
            <a:pPr lvl="1">
              <a:lnSpc>
                <a:spcPct val="90000"/>
              </a:lnSpc>
              <a:spcBef>
                <a:spcPct val="50000"/>
              </a:spcBef>
            </a:pPr>
            <a:r>
              <a:rPr lang="zh-CN" altLang="en-US" sz="2000" dirty="0" smtClean="0">
                <a:effectLst>
                  <a:outerShdw blurRad="38100" dist="38100" dir="2700000" algn="tl">
                    <a:srgbClr val="000000">
                      <a:alpha val="43137"/>
                    </a:srgbClr>
                  </a:outerShdw>
                </a:effectLst>
              </a:rPr>
              <a:t>量子中继器：由于存在探测器噪声和光纤损耗，当前量子密钥分发系统只能工作于</a:t>
            </a:r>
            <a:r>
              <a:rPr lang="en-US" altLang="zh-CN" sz="2000" dirty="0" smtClean="0">
                <a:effectLst>
                  <a:outerShdw blurRad="38100" dist="38100" dir="2700000" algn="tl">
                    <a:srgbClr val="000000">
                      <a:alpha val="43137"/>
                    </a:srgbClr>
                  </a:outerShdw>
                </a:effectLst>
              </a:rPr>
              <a:t>40</a:t>
            </a:r>
            <a:r>
              <a:rPr lang="zh-CN" altLang="en-US" sz="2000" dirty="0" smtClean="0">
                <a:effectLst>
                  <a:outerShdw blurRad="38100" dist="38100" dir="2700000" algn="tl">
                    <a:srgbClr val="000000">
                      <a:alpha val="43137"/>
                    </a:srgbClr>
                  </a:outerShdw>
                </a:effectLst>
              </a:rPr>
              <a:t>－</a:t>
            </a:r>
            <a:r>
              <a:rPr lang="en-US" altLang="zh-CN" sz="2000" dirty="0" smtClean="0">
                <a:effectLst>
                  <a:outerShdw blurRad="38100" dist="38100" dir="2700000" algn="tl">
                    <a:srgbClr val="000000">
                      <a:alpha val="43137"/>
                    </a:srgbClr>
                  </a:outerShdw>
                </a:effectLst>
              </a:rPr>
              <a:t>60</a:t>
            </a:r>
            <a:r>
              <a:rPr lang="zh-CN" altLang="en-US" sz="2000" dirty="0" smtClean="0">
                <a:effectLst>
                  <a:outerShdw blurRad="38100" dist="38100" dir="2700000" algn="tl">
                    <a:srgbClr val="000000">
                      <a:alpha val="43137"/>
                    </a:srgbClr>
                  </a:outerShdw>
                </a:effectLst>
              </a:rPr>
              <a:t>英里范围内。存在长距离通信实现困难性</a:t>
            </a:r>
          </a:p>
          <a:p>
            <a:pPr lvl="1">
              <a:lnSpc>
                <a:spcPct val="90000"/>
              </a:lnSpc>
              <a:spcBef>
                <a:spcPct val="50000"/>
              </a:spcBef>
            </a:pPr>
            <a:r>
              <a:rPr lang="zh-CN" altLang="en-US" sz="2000" dirty="0" smtClean="0">
                <a:effectLst>
                  <a:outerShdw blurRad="38100" dist="38100" dir="2700000" algn="tl">
                    <a:srgbClr val="000000">
                      <a:alpha val="43137"/>
                    </a:srgbClr>
                  </a:outerShdw>
                </a:effectLst>
              </a:rPr>
              <a:t>低传输率：量子密钥分发协议的工作原理决定了量子密码学的传输效率相对较低</a:t>
            </a:r>
          </a:p>
          <a:p>
            <a:pPr lvl="1">
              <a:lnSpc>
                <a:spcPct val="90000"/>
              </a:lnSpc>
              <a:spcBef>
                <a:spcPct val="50000"/>
              </a:spcBef>
            </a:pPr>
            <a:r>
              <a:rPr lang="zh-CN" altLang="en-US" sz="2000" dirty="0" smtClean="0">
                <a:effectLst>
                  <a:outerShdw blurRad="38100" dist="38100" dir="2700000" algn="tl">
                    <a:srgbClr val="000000">
                      <a:alpha val="43137"/>
                    </a:srgbClr>
                  </a:outerShdw>
                </a:effectLst>
              </a:rPr>
              <a:t>安全性：一个特定实现中的缺陷可能引起安全威胁</a:t>
            </a:r>
            <a:endParaRPr lang="en-US" altLang="zh-CN" sz="2000" dirty="0" smtClean="0">
              <a:effectLst>
                <a:outerShdw blurRad="38100" dist="38100" dir="2700000" algn="tl">
                  <a:srgbClr val="000000">
                    <a:alpha val="43137"/>
                  </a:srgbClr>
                </a:outerShdw>
              </a:effectLst>
            </a:endParaRPr>
          </a:p>
        </p:txBody>
      </p:sp>
      <p:sp>
        <p:nvSpPr>
          <p:cNvPr id="6" name="标题 1"/>
          <p:cNvSpPr txBox="1">
            <a:spLocks/>
          </p:cNvSpPr>
          <p:nvPr/>
        </p:nvSpPr>
        <p:spPr bwMode="auto">
          <a:xfrm>
            <a:off x="533400" y="381000"/>
            <a:ext cx="7696200" cy="5334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lgn="l" eaLnBrk="0" hangingPunct="0"/>
            <a:r>
              <a:rPr lang="en-US" altLang="zh-CN" sz="3200" kern="0" dirty="0" smtClean="0">
                <a:solidFill>
                  <a:srgbClr val="C3093E"/>
                </a:solidFill>
                <a:effectLst>
                  <a:outerShdw blurRad="38100" dist="38100" dir="2700000" algn="tl">
                    <a:srgbClr val="000000">
                      <a:alpha val="43137"/>
                    </a:srgbClr>
                  </a:outerShdw>
                </a:effectLst>
                <a:latin typeface="+mj-lt"/>
                <a:ea typeface="+mj-ea"/>
                <a:cs typeface="+mj-cs"/>
              </a:rPr>
              <a:t>7.7.4</a:t>
            </a:r>
            <a:r>
              <a:rPr lang="zh-CN" altLang="en-US" sz="3200" kern="0" dirty="0" smtClean="0">
                <a:solidFill>
                  <a:srgbClr val="C3093E"/>
                </a:solidFill>
                <a:effectLst>
                  <a:outerShdw blurRad="38100" dist="38100" dir="2700000" algn="tl">
                    <a:srgbClr val="000000">
                      <a:alpha val="43137"/>
                    </a:srgbClr>
                  </a:outerShdw>
                </a:effectLst>
                <a:latin typeface="+mj-lt"/>
                <a:ea typeface="+mj-ea"/>
                <a:cs typeface="+mj-cs"/>
              </a:rPr>
              <a:t> 量子密码学的优点和局限性</a:t>
            </a:r>
            <a:endParaRPr lang="zh-CN" altLang="en-US" sz="3200" kern="0" dirty="0">
              <a:solidFill>
                <a:srgbClr val="C3093E"/>
              </a:solidFill>
              <a:effectLst>
                <a:outerShdw blurRad="38100" dist="38100" dir="2700000" algn="tl">
                  <a:srgbClr val="000000">
                    <a:alpha val="43137"/>
                  </a:srgbClr>
                </a:outerShdw>
              </a:effectLst>
              <a:latin typeface="+mj-lt"/>
              <a:ea typeface="+mj-ea"/>
              <a:cs typeface="+mj-cs"/>
            </a:endParaRPr>
          </a:p>
        </p:txBody>
      </p:sp>
      <p:sp>
        <p:nvSpPr>
          <p:cNvPr id="8" name="标题 1"/>
          <p:cNvSpPr txBox="1">
            <a:spLocks/>
          </p:cNvSpPr>
          <p:nvPr/>
        </p:nvSpPr>
        <p:spPr bwMode="auto">
          <a:xfrm>
            <a:off x="533400" y="0"/>
            <a:ext cx="7696200" cy="304800"/>
          </a:xfrm>
          <a:prstGeom prst="rect">
            <a:avLst/>
          </a:prstGeom>
          <a:solidFill>
            <a:schemeClr val="accent5"/>
          </a:solidFill>
          <a:ln w="9525">
            <a:noFill/>
            <a:miter lim="800000"/>
            <a:headEnd/>
            <a:tailEnd/>
          </a:ln>
        </p:spPr>
        <p:txBody>
          <a:bodyPr vert="horz" wrap="square" lIns="91440" tIns="45720" rIns="91440" bIns="45720" numCol="1" anchor="b" anchorCtr="0" compatLnSpc="1">
            <a:prstTxWarp prst="textNoShape">
              <a:avLst/>
            </a:prstTxWarp>
          </a:bodyPr>
          <a:lstStyle/>
          <a:p>
            <a:pPr algn="l" eaLnBrk="0" hangingPunct="0">
              <a:defRPr/>
            </a:pPr>
            <a:r>
              <a:rPr lang="zh-CN" altLang="en-US" sz="1800" kern="0" dirty="0" smtClean="0">
                <a:solidFill>
                  <a:srgbClr val="004C00"/>
                </a:solidFill>
                <a:effectLst>
                  <a:outerShdw blurRad="38100" dist="38100" dir="2700000" algn="tl">
                    <a:srgbClr val="000000">
                      <a:alpha val="43137"/>
                    </a:srgbClr>
                  </a:outerShdw>
                </a:effectLst>
                <a:latin typeface="+mj-lt"/>
                <a:ea typeface="+mj-ea"/>
                <a:cs typeface="+mj-cs"/>
              </a:rPr>
              <a:t>第七章 密码协议：</a:t>
            </a:r>
            <a:r>
              <a:rPr lang="en-US" altLang="zh-CN" sz="1800" kern="0" dirty="0" smtClean="0">
                <a:solidFill>
                  <a:srgbClr val="004C00"/>
                </a:solidFill>
                <a:effectLst>
                  <a:outerShdw blurRad="38100" dist="38100" dir="2700000" algn="tl">
                    <a:srgbClr val="000000">
                      <a:alpha val="43137"/>
                    </a:srgbClr>
                  </a:outerShdw>
                </a:effectLst>
                <a:latin typeface="+mj-lt"/>
                <a:ea typeface="+mj-ea"/>
                <a:cs typeface="+mj-cs"/>
              </a:rPr>
              <a:t>7.7 </a:t>
            </a:r>
            <a:r>
              <a:rPr lang="zh-CN" altLang="en-US" sz="1800" kern="0" dirty="0" smtClean="0">
                <a:solidFill>
                  <a:srgbClr val="004C00"/>
                </a:solidFill>
                <a:effectLst>
                  <a:outerShdw blurRad="38100" dist="38100" dir="2700000" algn="tl">
                    <a:srgbClr val="000000">
                      <a:alpha val="43137"/>
                    </a:srgbClr>
                  </a:outerShdw>
                </a:effectLst>
                <a:latin typeface="+mj-lt"/>
                <a:ea typeface="+mj-ea"/>
                <a:cs typeface="+mj-cs"/>
              </a:rPr>
              <a:t>量子密钥分发协议</a:t>
            </a:r>
          </a:p>
        </p:txBody>
      </p:sp>
      <p:sp>
        <p:nvSpPr>
          <p:cNvPr id="9" name="灯片编号占位符 3"/>
          <p:cNvSpPr>
            <a:spLocks noGrp="1"/>
          </p:cNvSpPr>
          <p:nvPr>
            <p:ph type="sldNum" sz="quarter" idx="12"/>
          </p:nvPr>
        </p:nvSpPr>
        <p:spPr>
          <a:xfrm>
            <a:off x="7391400" y="6477000"/>
            <a:ext cx="1295400" cy="304800"/>
          </a:xfrm>
        </p:spPr>
        <p:txBody>
          <a:bodyPr/>
          <a:lstStyle/>
          <a:p>
            <a:pPr>
              <a:defRPr/>
            </a:pPr>
            <a:fld id="{896E1043-1F2A-4C9B-855A-0B3264F68AF7}" type="slidenum">
              <a:rPr lang="en-US" altLang="zh-CN" smtClean="0"/>
              <a:pPr>
                <a:defRPr/>
              </a:pPr>
              <a:t>81</a:t>
            </a:fld>
            <a:r>
              <a:rPr lang="en-US" altLang="zh-CN" dirty="0" smtClean="0"/>
              <a:t>/</a:t>
            </a:r>
            <a:endParaRPr lang="en-US" altLang="zh-CN" dirty="0"/>
          </a:p>
        </p:txBody>
      </p:sp>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7.8.1 Kerberos</a:t>
            </a:r>
            <a:r>
              <a:rPr lang="zh-CN" altLang="en-US" dirty="0" smtClean="0"/>
              <a:t>协议</a:t>
            </a:r>
            <a:endParaRPr lang="zh-CN" altLang="en-US" dirty="0"/>
          </a:p>
        </p:txBody>
      </p:sp>
      <p:sp>
        <p:nvSpPr>
          <p:cNvPr id="5" name="标题 1"/>
          <p:cNvSpPr txBox="1">
            <a:spLocks/>
          </p:cNvSpPr>
          <p:nvPr/>
        </p:nvSpPr>
        <p:spPr bwMode="auto">
          <a:xfrm>
            <a:off x="533400" y="0"/>
            <a:ext cx="7696200" cy="304800"/>
          </a:xfrm>
          <a:prstGeom prst="rect">
            <a:avLst/>
          </a:prstGeom>
          <a:solidFill>
            <a:schemeClr val="accent5"/>
          </a:solidFill>
          <a:ln w="9525">
            <a:noFill/>
            <a:miter lim="800000"/>
            <a:headEnd/>
            <a:tailEnd/>
          </a:ln>
        </p:spPr>
        <p:txBody>
          <a:bodyPr vert="horz" wrap="square" lIns="91440" tIns="45720" rIns="91440" bIns="45720" numCol="1" anchor="b" anchorCtr="0" compatLnSpc="1">
            <a:prstTxWarp prst="textNoShape">
              <a:avLst/>
            </a:prstTxWarp>
          </a:bodyPr>
          <a:lstStyle/>
          <a:p>
            <a:pPr algn="l" eaLnBrk="0" hangingPunct="0">
              <a:defRPr/>
            </a:pPr>
            <a:r>
              <a:rPr lang="zh-CN" altLang="en-US" sz="1800" kern="0" dirty="0" smtClean="0">
                <a:solidFill>
                  <a:srgbClr val="004C00"/>
                </a:solidFill>
                <a:effectLst>
                  <a:outerShdw blurRad="38100" dist="38100" dir="2700000" algn="tl">
                    <a:srgbClr val="000000">
                      <a:alpha val="43137"/>
                    </a:srgbClr>
                  </a:outerShdw>
                </a:effectLst>
                <a:latin typeface="+mj-lt"/>
                <a:ea typeface="+mj-ea"/>
                <a:cs typeface="+mj-cs"/>
              </a:rPr>
              <a:t>第七章 密码协议：</a:t>
            </a:r>
            <a:r>
              <a:rPr lang="en-US" altLang="zh-CN" sz="1800" kern="0" dirty="0" smtClean="0">
                <a:solidFill>
                  <a:srgbClr val="004C00"/>
                </a:solidFill>
                <a:effectLst>
                  <a:outerShdw blurRad="38100" dist="38100" dir="2700000" algn="tl">
                    <a:srgbClr val="000000">
                      <a:alpha val="43137"/>
                    </a:srgbClr>
                  </a:outerShdw>
                </a:effectLst>
                <a:latin typeface="+mj-lt"/>
                <a:ea typeface="+mj-ea"/>
                <a:cs typeface="+mj-cs"/>
              </a:rPr>
              <a:t>7.8 </a:t>
            </a:r>
            <a:r>
              <a:rPr lang="zh-CN" altLang="en-US" sz="1800" kern="0" dirty="0" smtClean="0">
                <a:solidFill>
                  <a:srgbClr val="004C00"/>
                </a:solidFill>
                <a:effectLst>
                  <a:outerShdw blurRad="38100" dist="38100" dir="2700000" algn="tl">
                    <a:srgbClr val="000000">
                      <a:alpha val="43137"/>
                    </a:srgbClr>
                  </a:outerShdw>
                </a:effectLst>
                <a:latin typeface="+mj-lt"/>
                <a:ea typeface="+mj-ea"/>
                <a:cs typeface="+mj-cs"/>
              </a:rPr>
              <a:t>安全协议标准</a:t>
            </a:r>
          </a:p>
        </p:txBody>
      </p:sp>
      <p:sp>
        <p:nvSpPr>
          <p:cNvPr id="8" name="内容占位符 7"/>
          <p:cNvSpPr>
            <a:spLocks noGrp="1"/>
          </p:cNvSpPr>
          <p:nvPr>
            <p:ph idx="1"/>
          </p:nvPr>
        </p:nvSpPr>
        <p:spPr>
          <a:xfrm>
            <a:off x="457200" y="990600"/>
            <a:ext cx="8534400" cy="5486400"/>
          </a:xfrm>
        </p:spPr>
        <p:txBody>
          <a:bodyPr/>
          <a:lstStyle/>
          <a:p>
            <a:pPr>
              <a:lnSpc>
                <a:spcPct val="110000"/>
              </a:lnSpc>
            </a:pPr>
            <a:r>
              <a:rPr kumimoji="1" lang="en-US" altLang="zh-CN" dirty="0" smtClean="0">
                <a:latin typeface="华文中宋" pitchFamily="2" charset="-122"/>
              </a:rPr>
              <a:t>Kerberos</a:t>
            </a:r>
            <a:r>
              <a:rPr kumimoji="1" lang="zh-CN" altLang="en-US" dirty="0" smtClean="0">
                <a:latin typeface="华文中宋" pitchFamily="2" charset="-122"/>
              </a:rPr>
              <a:t>协议是工作在应用层的认证协议</a:t>
            </a:r>
          </a:p>
          <a:p>
            <a:pPr>
              <a:lnSpc>
                <a:spcPct val="110000"/>
              </a:lnSpc>
            </a:pPr>
            <a:r>
              <a:rPr kumimoji="1" lang="zh-CN" altLang="en-US" dirty="0" smtClean="0">
                <a:latin typeface="华文中宋" pitchFamily="2" charset="-122"/>
              </a:rPr>
              <a:t>解决的问题：</a:t>
            </a:r>
          </a:p>
          <a:p>
            <a:pPr lvl="1">
              <a:lnSpc>
                <a:spcPct val="110000"/>
              </a:lnSpc>
            </a:pPr>
            <a:r>
              <a:rPr lang="zh-CN" altLang="en-US" dirty="0" smtClean="0">
                <a:solidFill>
                  <a:srgbClr val="020202"/>
                </a:solidFill>
                <a:effectLst>
                  <a:outerShdw blurRad="38100" dist="38100" dir="2700000" algn="tl">
                    <a:srgbClr val="C0C0C0"/>
                  </a:outerShdw>
                </a:effectLst>
              </a:rPr>
              <a:t>在一个公开的分布式环境中，工作站上的用户希望访问分布在网络中的服务器</a:t>
            </a:r>
            <a:r>
              <a:rPr lang="en-US" altLang="zh-CN" dirty="0" smtClean="0">
                <a:solidFill>
                  <a:srgbClr val="020202"/>
                </a:solidFill>
                <a:effectLst>
                  <a:outerShdw blurRad="38100" dist="38100" dir="2700000" algn="tl">
                    <a:srgbClr val="C0C0C0"/>
                  </a:outerShdw>
                </a:effectLst>
              </a:rPr>
              <a:t>(</a:t>
            </a:r>
            <a:r>
              <a:rPr lang="zh-CN" altLang="en-US" dirty="0" smtClean="0">
                <a:solidFill>
                  <a:srgbClr val="020202"/>
                </a:solidFill>
                <a:effectLst>
                  <a:outerShdw blurRad="38100" dist="38100" dir="2700000" algn="tl">
                    <a:srgbClr val="C0C0C0"/>
                  </a:outerShdw>
                </a:effectLst>
              </a:rPr>
              <a:t>可能是多个</a:t>
            </a:r>
            <a:r>
              <a:rPr lang="en-US" altLang="zh-CN" dirty="0" smtClean="0">
                <a:solidFill>
                  <a:srgbClr val="020202"/>
                </a:solidFill>
                <a:effectLst>
                  <a:outerShdw blurRad="38100" dist="38100" dir="2700000" algn="tl">
                    <a:srgbClr val="C0C0C0"/>
                  </a:outerShdw>
                </a:effectLst>
              </a:rPr>
              <a:t>)</a:t>
            </a:r>
            <a:r>
              <a:rPr lang="zh-CN" altLang="en-US" dirty="0" smtClean="0">
                <a:solidFill>
                  <a:srgbClr val="020202"/>
                </a:solidFill>
                <a:effectLst>
                  <a:outerShdw blurRad="38100" dist="38100" dir="2700000" algn="tl">
                    <a:srgbClr val="C0C0C0"/>
                  </a:outerShdw>
                </a:effectLst>
              </a:rPr>
              <a:t>上的服务</a:t>
            </a:r>
          </a:p>
          <a:p>
            <a:pPr lvl="1">
              <a:lnSpc>
                <a:spcPct val="110000"/>
              </a:lnSpc>
            </a:pPr>
            <a:r>
              <a:rPr lang="zh-CN" altLang="en-US" dirty="0" smtClean="0">
                <a:solidFill>
                  <a:srgbClr val="020202"/>
                </a:solidFill>
                <a:effectLst>
                  <a:outerShdw blurRad="38100" dist="38100" dir="2700000" algn="tl">
                    <a:srgbClr val="C0C0C0"/>
                  </a:outerShdw>
                </a:effectLst>
              </a:rPr>
              <a:t>服务器希望能够限制授权用户的访问，并能对服务请求进行鉴别</a:t>
            </a:r>
          </a:p>
          <a:p>
            <a:pPr lvl="1">
              <a:lnSpc>
                <a:spcPct val="110000"/>
              </a:lnSpc>
            </a:pPr>
            <a:r>
              <a:rPr lang="en-US" altLang="zh-CN" dirty="0" smtClean="0">
                <a:solidFill>
                  <a:srgbClr val="020202"/>
                </a:solidFill>
                <a:effectLst>
                  <a:outerShdw blurRad="38100" dist="38100" dir="2700000" algn="tl">
                    <a:srgbClr val="C0C0C0"/>
                  </a:outerShdw>
                </a:effectLst>
              </a:rPr>
              <a:t>Kerberos</a:t>
            </a:r>
            <a:r>
              <a:rPr lang="zh-CN" altLang="en-US" dirty="0" smtClean="0">
                <a:solidFill>
                  <a:srgbClr val="020202"/>
                </a:solidFill>
                <a:effectLst>
                  <a:outerShdw blurRad="38100" dist="38100" dir="2700000" algn="tl">
                    <a:srgbClr val="C0C0C0"/>
                  </a:outerShdw>
                </a:effectLst>
              </a:rPr>
              <a:t>的主要功能：认证、授权、记账与审计</a:t>
            </a:r>
          </a:p>
          <a:p>
            <a:pPr lvl="1">
              <a:lnSpc>
                <a:spcPct val="110000"/>
              </a:lnSpc>
              <a:spcAft>
                <a:spcPct val="35000"/>
              </a:spcAft>
            </a:pPr>
            <a:r>
              <a:rPr lang="en-US" altLang="zh-CN" dirty="0" smtClean="0">
                <a:solidFill>
                  <a:srgbClr val="020202"/>
                </a:solidFill>
                <a:effectLst>
                  <a:outerShdw blurRad="38100" dist="38100" dir="2700000" algn="tl">
                    <a:srgbClr val="C0C0C0"/>
                  </a:outerShdw>
                </a:effectLst>
              </a:rPr>
              <a:t>Kerberos</a:t>
            </a:r>
            <a:r>
              <a:rPr lang="zh-CN" altLang="en-US" dirty="0" smtClean="0">
                <a:solidFill>
                  <a:srgbClr val="020202"/>
                </a:solidFill>
                <a:effectLst>
                  <a:outerShdw blurRad="38100" dist="38100" dir="2700000" algn="tl">
                    <a:srgbClr val="C0C0C0"/>
                  </a:outerShdw>
                </a:effectLst>
              </a:rPr>
              <a:t>系统在一个分布式的</a:t>
            </a:r>
            <a:r>
              <a:rPr lang="en-US" altLang="zh-CN" dirty="0" smtClean="0">
                <a:solidFill>
                  <a:srgbClr val="020202"/>
                </a:solidFill>
                <a:effectLst>
                  <a:outerShdw blurRad="38100" dist="38100" dir="2700000" algn="tl">
                    <a:srgbClr val="C0C0C0"/>
                  </a:outerShdw>
                </a:effectLst>
              </a:rPr>
              <a:t>Client/Server</a:t>
            </a:r>
            <a:r>
              <a:rPr lang="zh-CN" altLang="en-US" dirty="0" smtClean="0">
                <a:solidFill>
                  <a:srgbClr val="020202"/>
                </a:solidFill>
                <a:effectLst>
                  <a:outerShdw blurRad="38100" dist="38100" dir="2700000" algn="tl">
                    <a:srgbClr val="C0C0C0"/>
                  </a:outerShdw>
                </a:effectLst>
              </a:rPr>
              <a:t>体系机构中采用一个或多个</a:t>
            </a:r>
            <a:r>
              <a:rPr lang="en-US" altLang="zh-CN" dirty="0" smtClean="0">
                <a:solidFill>
                  <a:srgbClr val="020202"/>
                </a:solidFill>
                <a:effectLst>
                  <a:outerShdw blurRad="38100" dist="38100" dir="2700000" algn="tl">
                    <a:srgbClr val="C0C0C0"/>
                  </a:outerShdw>
                </a:effectLst>
              </a:rPr>
              <a:t>Kerberos</a:t>
            </a:r>
            <a:r>
              <a:rPr lang="zh-CN" altLang="en-US" dirty="0" smtClean="0">
                <a:solidFill>
                  <a:srgbClr val="020202"/>
                </a:solidFill>
                <a:effectLst>
                  <a:outerShdw blurRad="38100" dist="38100" dir="2700000" algn="tl">
                    <a:srgbClr val="C0C0C0"/>
                  </a:outerShdw>
                </a:effectLst>
              </a:rPr>
              <a:t>服务器提供一个认证服务。</a:t>
            </a:r>
          </a:p>
          <a:p>
            <a:pPr lvl="2">
              <a:lnSpc>
                <a:spcPct val="110000"/>
              </a:lnSpc>
              <a:spcAft>
                <a:spcPct val="35000"/>
              </a:spcAft>
            </a:pPr>
            <a:r>
              <a:rPr lang="en-US" altLang="zh-CN" sz="2000" dirty="0" smtClean="0">
                <a:solidFill>
                  <a:srgbClr val="020202"/>
                </a:solidFill>
                <a:effectLst>
                  <a:outerShdw blurRad="38100" dist="38100" dir="2700000" algn="tl">
                    <a:srgbClr val="C0C0C0"/>
                  </a:outerShdw>
                </a:effectLst>
              </a:rPr>
              <a:t>Kerberos</a:t>
            </a:r>
            <a:r>
              <a:rPr lang="zh-CN" altLang="en-US" sz="2000" dirty="0" smtClean="0">
                <a:solidFill>
                  <a:srgbClr val="020202"/>
                </a:solidFill>
                <a:effectLst>
                  <a:outerShdw blurRad="38100" dist="38100" dir="2700000" algn="tl">
                    <a:srgbClr val="C0C0C0"/>
                  </a:outerShdw>
                </a:effectLst>
              </a:rPr>
              <a:t>系统基于对称密钥（</a:t>
            </a:r>
            <a:r>
              <a:rPr lang="en-US" altLang="zh-CN" sz="2000" dirty="0" smtClean="0">
                <a:solidFill>
                  <a:srgbClr val="020202"/>
                </a:solidFill>
                <a:effectLst>
                  <a:outerShdw blurRad="38100" dist="38100" dir="2700000" algn="tl">
                    <a:srgbClr val="C0C0C0"/>
                  </a:outerShdw>
                </a:effectLst>
              </a:rPr>
              <a:t>DES</a:t>
            </a:r>
            <a:r>
              <a:rPr lang="zh-CN" altLang="en-US" sz="2000" dirty="0" smtClean="0">
                <a:solidFill>
                  <a:srgbClr val="020202"/>
                </a:solidFill>
                <a:effectLst>
                  <a:outerShdw blurRad="38100" dist="38100" dir="2700000" algn="tl">
                    <a:srgbClr val="C0C0C0"/>
                  </a:outerShdw>
                </a:effectLst>
              </a:rPr>
              <a:t>算法）构建，提供一个基于可信第三方的认证服务</a:t>
            </a:r>
            <a:endParaRPr lang="zh-CN" altLang="en-US" sz="2000" dirty="0">
              <a:solidFill>
                <a:srgbClr val="020202"/>
              </a:solidFill>
              <a:effectLst>
                <a:outerShdw blurRad="38100" dist="38100" dir="2700000" algn="tl">
                  <a:srgbClr val="C0C0C0"/>
                </a:outerShdw>
              </a:effectLst>
            </a:endParaRPr>
          </a:p>
        </p:txBody>
      </p:sp>
      <p:sp>
        <p:nvSpPr>
          <p:cNvPr id="6" name="灯片编号占位符 3"/>
          <p:cNvSpPr>
            <a:spLocks noGrp="1"/>
          </p:cNvSpPr>
          <p:nvPr>
            <p:ph type="sldNum" sz="quarter" idx="12"/>
          </p:nvPr>
        </p:nvSpPr>
        <p:spPr>
          <a:xfrm>
            <a:off x="7391400" y="6477000"/>
            <a:ext cx="1295400" cy="304800"/>
          </a:xfrm>
        </p:spPr>
        <p:txBody>
          <a:bodyPr/>
          <a:lstStyle/>
          <a:p>
            <a:pPr>
              <a:defRPr/>
            </a:pPr>
            <a:fld id="{896E1043-1F2A-4C9B-855A-0B3264F68AF7}" type="slidenum">
              <a:rPr lang="en-US" altLang="zh-CN" smtClean="0"/>
              <a:pPr>
                <a:defRPr/>
              </a:pPr>
              <a:t>82</a:t>
            </a:fld>
            <a:r>
              <a:rPr lang="en-US" altLang="zh-CN" dirty="0" smtClean="0"/>
              <a:t>/</a:t>
            </a:r>
            <a:endParaRPr lang="en-US" altLang="zh-CN" dirty="0"/>
          </a:p>
        </p:txBody>
      </p:sp>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7.8.1 Kerberos</a:t>
            </a:r>
            <a:r>
              <a:rPr lang="zh-CN" altLang="en-US" dirty="0" smtClean="0"/>
              <a:t>协议</a:t>
            </a:r>
            <a:endParaRPr lang="zh-CN" altLang="en-US" dirty="0"/>
          </a:p>
        </p:txBody>
      </p:sp>
      <p:sp>
        <p:nvSpPr>
          <p:cNvPr id="5" name="标题 1"/>
          <p:cNvSpPr txBox="1">
            <a:spLocks/>
          </p:cNvSpPr>
          <p:nvPr/>
        </p:nvSpPr>
        <p:spPr bwMode="auto">
          <a:xfrm>
            <a:off x="533400" y="0"/>
            <a:ext cx="7696200" cy="304800"/>
          </a:xfrm>
          <a:prstGeom prst="rect">
            <a:avLst/>
          </a:prstGeom>
          <a:solidFill>
            <a:schemeClr val="accent5"/>
          </a:solidFill>
          <a:ln w="9525">
            <a:noFill/>
            <a:miter lim="800000"/>
            <a:headEnd/>
            <a:tailEnd/>
          </a:ln>
        </p:spPr>
        <p:txBody>
          <a:bodyPr vert="horz" wrap="square" lIns="91440" tIns="45720" rIns="91440" bIns="45720" numCol="1" anchor="b" anchorCtr="0" compatLnSpc="1">
            <a:prstTxWarp prst="textNoShape">
              <a:avLst/>
            </a:prstTxWarp>
          </a:bodyPr>
          <a:lstStyle/>
          <a:p>
            <a:pPr algn="l" eaLnBrk="0" hangingPunct="0">
              <a:defRPr/>
            </a:pPr>
            <a:r>
              <a:rPr lang="zh-CN" altLang="en-US" sz="1800" kern="0" dirty="0" smtClean="0">
                <a:solidFill>
                  <a:srgbClr val="004C00"/>
                </a:solidFill>
                <a:effectLst>
                  <a:outerShdw blurRad="38100" dist="38100" dir="2700000" algn="tl">
                    <a:srgbClr val="000000">
                      <a:alpha val="43137"/>
                    </a:srgbClr>
                  </a:outerShdw>
                </a:effectLst>
                <a:latin typeface="+mj-lt"/>
                <a:ea typeface="+mj-ea"/>
                <a:cs typeface="+mj-cs"/>
              </a:rPr>
              <a:t>第七章 密码协议：</a:t>
            </a:r>
            <a:r>
              <a:rPr lang="en-US" altLang="zh-CN" sz="1800" kern="0" dirty="0" smtClean="0">
                <a:solidFill>
                  <a:srgbClr val="004C00"/>
                </a:solidFill>
                <a:effectLst>
                  <a:outerShdw blurRad="38100" dist="38100" dir="2700000" algn="tl">
                    <a:srgbClr val="000000">
                      <a:alpha val="43137"/>
                    </a:srgbClr>
                  </a:outerShdw>
                </a:effectLst>
                <a:latin typeface="+mj-lt"/>
                <a:ea typeface="+mj-ea"/>
                <a:cs typeface="+mj-cs"/>
              </a:rPr>
              <a:t>7.8 </a:t>
            </a:r>
            <a:r>
              <a:rPr lang="zh-CN" altLang="en-US" sz="1800" kern="0" dirty="0" smtClean="0">
                <a:solidFill>
                  <a:srgbClr val="004C00"/>
                </a:solidFill>
                <a:effectLst>
                  <a:outerShdw blurRad="38100" dist="38100" dir="2700000" algn="tl">
                    <a:srgbClr val="000000">
                      <a:alpha val="43137"/>
                    </a:srgbClr>
                  </a:outerShdw>
                </a:effectLst>
                <a:latin typeface="+mj-lt"/>
                <a:ea typeface="+mj-ea"/>
                <a:cs typeface="+mj-cs"/>
              </a:rPr>
              <a:t>安全协议实践</a:t>
            </a:r>
          </a:p>
        </p:txBody>
      </p:sp>
      <p:sp>
        <p:nvSpPr>
          <p:cNvPr id="8" name="内容占位符 7"/>
          <p:cNvSpPr>
            <a:spLocks noGrp="1"/>
          </p:cNvSpPr>
          <p:nvPr>
            <p:ph idx="1"/>
          </p:nvPr>
        </p:nvSpPr>
        <p:spPr>
          <a:xfrm>
            <a:off x="381000" y="990600"/>
            <a:ext cx="8610600" cy="5486400"/>
          </a:xfrm>
        </p:spPr>
        <p:txBody>
          <a:bodyPr/>
          <a:lstStyle/>
          <a:p>
            <a:pPr>
              <a:lnSpc>
                <a:spcPct val="100000"/>
              </a:lnSpc>
            </a:pPr>
            <a:r>
              <a:rPr lang="en-US" altLang="zh-CN" sz="2000" dirty="0" smtClean="0">
                <a:solidFill>
                  <a:srgbClr val="020202"/>
                </a:solidFill>
                <a:effectLst>
                  <a:outerShdw blurRad="38100" dist="38100" dir="2700000" algn="tl">
                    <a:srgbClr val="C0C0C0"/>
                  </a:outerShdw>
                </a:effectLst>
              </a:rPr>
              <a:t>Kerberos</a:t>
            </a:r>
            <a:r>
              <a:rPr lang="zh-CN" altLang="en-US" sz="2000" dirty="0" smtClean="0">
                <a:solidFill>
                  <a:srgbClr val="020202"/>
                </a:solidFill>
                <a:effectLst>
                  <a:outerShdw blurRad="38100" dist="38100" dir="2700000" algn="tl">
                    <a:srgbClr val="C0C0C0"/>
                  </a:outerShdw>
                </a:effectLst>
              </a:rPr>
              <a:t>不是为每一个服务器构造一个身份认证协议，而是提供一个中心认证服务器，提供用户到服务器和服务器到用户的认证服务</a:t>
            </a:r>
          </a:p>
          <a:p>
            <a:pPr lvl="1">
              <a:lnSpc>
                <a:spcPct val="100000"/>
              </a:lnSpc>
            </a:pPr>
            <a:r>
              <a:rPr lang="zh-CN" altLang="en-US" sz="2000" dirty="0" smtClean="0">
                <a:solidFill>
                  <a:srgbClr val="020202"/>
                </a:solidFill>
                <a:effectLst>
                  <a:outerShdw blurRad="38100" dist="38100" dir="2700000" algn="tl">
                    <a:srgbClr val="C0C0C0"/>
                  </a:outerShdw>
                </a:effectLst>
              </a:rPr>
              <a:t>该中心认证服务器</a:t>
            </a:r>
            <a:r>
              <a:rPr lang="en-US" altLang="zh-CN" sz="2000" dirty="0" smtClean="0">
                <a:solidFill>
                  <a:srgbClr val="020202"/>
                </a:solidFill>
                <a:effectLst>
                  <a:outerShdw blurRad="38100" dist="38100" dir="2700000" algn="tl">
                    <a:srgbClr val="C0C0C0"/>
                  </a:outerShdw>
                </a:effectLst>
              </a:rPr>
              <a:t>(</a:t>
            </a:r>
            <a:r>
              <a:rPr lang="zh-CN" altLang="en-US" sz="2000" dirty="0" smtClean="0">
                <a:solidFill>
                  <a:srgbClr val="020202"/>
                </a:solidFill>
                <a:effectLst>
                  <a:outerShdw blurRad="38100" dist="38100" dir="2700000" algn="tl">
                    <a:srgbClr val="C0C0C0"/>
                  </a:outerShdw>
                </a:effectLst>
              </a:rPr>
              <a:t>可信第三方</a:t>
            </a:r>
            <a:r>
              <a:rPr lang="en-US" altLang="zh-CN" sz="2000" dirty="0" smtClean="0">
                <a:solidFill>
                  <a:srgbClr val="020202"/>
                </a:solidFill>
                <a:effectLst>
                  <a:outerShdw blurRad="38100" dist="38100" dir="2700000" algn="tl">
                    <a:srgbClr val="C0C0C0"/>
                  </a:outerShdw>
                </a:effectLst>
              </a:rPr>
              <a:t>)</a:t>
            </a:r>
            <a:r>
              <a:rPr lang="zh-CN" altLang="en-US" sz="2000" dirty="0" smtClean="0">
                <a:solidFill>
                  <a:srgbClr val="020202"/>
                </a:solidFill>
                <a:effectLst>
                  <a:outerShdw blurRad="38100" dist="38100" dir="2700000" algn="tl">
                    <a:srgbClr val="C0C0C0"/>
                  </a:outerShdw>
                </a:effectLst>
              </a:rPr>
              <a:t>执行密钥管理和控制的功能，维护一个保存所有客户密钥的数据库。</a:t>
            </a:r>
          </a:p>
          <a:p>
            <a:pPr lvl="1">
              <a:lnSpc>
                <a:spcPct val="100000"/>
              </a:lnSpc>
            </a:pPr>
            <a:r>
              <a:rPr lang="zh-CN" altLang="en-US" sz="2000" dirty="0" smtClean="0">
                <a:solidFill>
                  <a:srgbClr val="020202"/>
                </a:solidFill>
                <a:effectLst>
                  <a:outerShdw blurRad="38100" dist="38100" dir="2700000" algn="tl">
                    <a:srgbClr val="C0C0C0"/>
                  </a:outerShdw>
                </a:effectLst>
              </a:rPr>
              <a:t>每当两个用户要进行安全通信及认证请求时，</a:t>
            </a:r>
            <a:r>
              <a:rPr lang="en-US" altLang="zh-CN" sz="2000" dirty="0" smtClean="0">
                <a:solidFill>
                  <a:srgbClr val="020202"/>
                </a:solidFill>
                <a:effectLst>
                  <a:outerShdw blurRad="38100" dist="38100" dir="2700000" algn="tl">
                    <a:srgbClr val="C0C0C0"/>
                  </a:outerShdw>
                </a:effectLst>
              </a:rPr>
              <a:t>Kerberos</a:t>
            </a:r>
            <a:r>
              <a:rPr lang="zh-CN" altLang="en-US" sz="2000" dirty="0" smtClean="0">
                <a:solidFill>
                  <a:srgbClr val="020202"/>
                </a:solidFill>
                <a:effectLst>
                  <a:outerShdw blurRad="38100" dist="38100" dir="2700000" algn="tl">
                    <a:srgbClr val="C0C0C0"/>
                  </a:outerShdw>
                </a:effectLst>
              </a:rPr>
              <a:t>认证服务器就产生会话密钥</a:t>
            </a:r>
          </a:p>
          <a:p>
            <a:pPr>
              <a:lnSpc>
                <a:spcPct val="110000"/>
              </a:lnSpc>
            </a:pPr>
            <a:r>
              <a:rPr kumimoji="1" lang="en-US" altLang="zh-CN" sz="2000" dirty="0" smtClean="0">
                <a:solidFill>
                  <a:schemeClr val="tx2"/>
                </a:solidFill>
              </a:rPr>
              <a:t>Kerberos</a:t>
            </a:r>
            <a:r>
              <a:rPr kumimoji="1" lang="zh-CN" altLang="en-US" sz="2000" dirty="0" smtClean="0">
                <a:solidFill>
                  <a:schemeClr val="tx2"/>
                </a:solidFill>
              </a:rPr>
              <a:t>系统满足的要求</a:t>
            </a:r>
            <a:endParaRPr kumimoji="1" lang="zh-CN" altLang="en-US" sz="2000" dirty="0" smtClean="0"/>
          </a:p>
          <a:p>
            <a:pPr lvl="1">
              <a:lnSpc>
                <a:spcPct val="110000"/>
              </a:lnSpc>
            </a:pPr>
            <a:r>
              <a:rPr kumimoji="1" lang="zh-CN" altLang="en-US" sz="2000" dirty="0" smtClean="0"/>
              <a:t>安全：网络窃听者不能获得必要信息以假冒其它用户；</a:t>
            </a:r>
            <a:r>
              <a:rPr kumimoji="1" lang="en-US" altLang="zh-CN" sz="2000" dirty="0" smtClean="0"/>
              <a:t>Kerberos</a:t>
            </a:r>
            <a:r>
              <a:rPr kumimoji="1" lang="zh-CN" altLang="en-US" sz="2000" dirty="0" smtClean="0"/>
              <a:t>应足够强壮以至于潜在的敌人无法找到它的弱点连接</a:t>
            </a:r>
          </a:p>
          <a:p>
            <a:pPr lvl="1">
              <a:lnSpc>
                <a:spcPct val="110000"/>
              </a:lnSpc>
            </a:pPr>
            <a:r>
              <a:rPr kumimoji="1" lang="zh-CN" altLang="en-US" sz="2000" dirty="0" smtClean="0"/>
              <a:t>可靠：</a:t>
            </a:r>
            <a:r>
              <a:rPr kumimoji="1" lang="en-US" altLang="zh-CN" sz="2000" dirty="0" smtClean="0"/>
              <a:t>Kerberos</a:t>
            </a:r>
            <a:r>
              <a:rPr kumimoji="1" lang="zh-CN" altLang="en-US" sz="2000" dirty="0" smtClean="0"/>
              <a:t>应高度可靠，并且应借助于一 个分布式服务器体系结构，</a:t>
            </a:r>
            <a:r>
              <a:rPr kumimoji="1" lang="zh-CN" altLang="en-US" sz="2000" dirty="0" smtClean="0">
                <a:solidFill>
                  <a:srgbClr val="0000CC"/>
                </a:solidFill>
              </a:rPr>
              <a:t>使得一个系统能够备份另一个系统</a:t>
            </a:r>
            <a:r>
              <a:rPr kumimoji="1" lang="zh-CN" altLang="en-US" sz="2000" dirty="0" smtClean="0"/>
              <a:t>。</a:t>
            </a:r>
          </a:p>
          <a:p>
            <a:pPr lvl="1">
              <a:lnSpc>
                <a:spcPct val="110000"/>
              </a:lnSpc>
            </a:pPr>
            <a:r>
              <a:rPr kumimoji="1" lang="zh-CN" altLang="en-US" sz="2000" dirty="0" smtClean="0"/>
              <a:t>透明：理想情况下，用户除了要求输入口令以外应感觉不到认证的发生</a:t>
            </a:r>
          </a:p>
          <a:p>
            <a:pPr lvl="1">
              <a:lnSpc>
                <a:spcPct val="110000"/>
              </a:lnSpc>
            </a:pPr>
            <a:r>
              <a:rPr kumimoji="1" lang="zh-CN" altLang="en-US" sz="2000" dirty="0" smtClean="0"/>
              <a:t>可伸缩：系统应能够支持大数量的客户和服务器</a:t>
            </a:r>
            <a:endParaRPr lang="zh-CN" altLang="en-US" sz="2000" dirty="0">
              <a:solidFill>
                <a:srgbClr val="020202"/>
              </a:solidFill>
              <a:effectLst>
                <a:outerShdw blurRad="38100" dist="38100" dir="2700000" algn="tl">
                  <a:srgbClr val="C0C0C0"/>
                </a:outerShdw>
              </a:effectLst>
            </a:endParaRPr>
          </a:p>
        </p:txBody>
      </p:sp>
      <p:sp>
        <p:nvSpPr>
          <p:cNvPr id="6" name="灯片编号占位符 3"/>
          <p:cNvSpPr>
            <a:spLocks noGrp="1"/>
          </p:cNvSpPr>
          <p:nvPr>
            <p:ph type="sldNum" sz="quarter" idx="12"/>
          </p:nvPr>
        </p:nvSpPr>
        <p:spPr>
          <a:xfrm>
            <a:off x="7391400" y="6477000"/>
            <a:ext cx="1295400" cy="304800"/>
          </a:xfrm>
        </p:spPr>
        <p:txBody>
          <a:bodyPr/>
          <a:lstStyle/>
          <a:p>
            <a:pPr>
              <a:defRPr/>
            </a:pPr>
            <a:fld id="{896E1043-1F2A-4C9B-855A-0B3264F68AF7}" type="slidenum">
              <a:rPr lang="en-US" altLang="zh-CN" smtClean="0"/>
              <a:pPr>
                <a:defRPr/>
              </a:pPr>
              <a:t>83</a:t>
            </a:fld>
            <a:r>
              <a:rPr lang="en-US" altLang="zh-CN" dirty="0" smtClean="0"/>
              <a:t>/</a:t>
            </a:r>
            <a:endParaRPr lang="en-US" altLang="zh-CN" dirty="0"/>
          </a:p>
        </p:txBody>
      </p:sp>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4082" name="Rectangle 2"/>
          <p:cNvSpPr>
            <a:spLocks noChangeArrowheads="1"/>
          </p:cNvSpPr>
          <p:nvPr/>
        </p:nvSpPr>
        <p:spPr bwMode="auto">
          <a:xfrm>
            <a:off x="0" y="2400300"/>
            <a:ext cx="9144000" cy="0"/>
          </a:xfrm>
          <a:prstGeom prst="rect">
            <a:avLst/>
          </a:prstGeom>
          <a:noFill/>
          <a:ln w="28575">
            <a:noFill/>
            <a:miter lim="800000"/>
            <a:headEnd/>
            <a:tailEnd/>
          </a:ln>
          <a:effectLst/>
        </p:spPr>
        <p:txBody>
          <a:bodyPr wrap="none" anchor="ctr">
            <a:spAutoFit/>
          </a:bodyPr>
          <a:lstStyle/>
          <a:p>
            <a:endParaRPr lang="zh-CN" altLang="en-US"/>
          </a:p>
        </p:txBody>
      </p:sp>
      <p:pic>
        <p:nvPicPr>
          <p:cNvPr id="814083" name="Picture 3" descr="xd82"/>
          <p:cNvPicPr>
            <a:picLocks noChangeAspect="1" noChangeArrowheads="1"/>
          </p:cNvPicPr>
          <p:nvPr/>
        </p:nvPicPr>
        <p:blipFill>
          <a:blip r:embed="rId3" cstate="print"/>
          <a:srcRect/>
          <a:stretch>
            <a:fillRect/>
          </a:stretch>
        </p:blipFill>
        <p:spPr bwMode="auto">
          <a:xfrm>
            <a:off x="533400" y="2035175"/>
            <a:ext cx="7772400" cy="4213225"/>
          </a:xfrm>
          <a:prstGeom prst="rect">
            <a:avLst/>
          </a:prstGeom>
          <a:noFill/>
        </p:spPr>
      </p:pic>
      <p:sp>
        <p:nvSpPr>
          <p:cNvPr id="814084" name="Rectangle 4"/>
          <p:cNvSpPr>
            <a:spLocks noChangeArrowheads="1"/>
          </p:cNvSpPr>
          <p:nvPr/>
        </p:nvSpPr>
        <p:spPr bwMode="auto">
          <a:xfrm>
            <a:off x="533400" y="6172200"/>
            <a:ext cx="8229600" cy="396875"/>
          </a:xfrm>
          <a:prstGeom prst="rect">
            <a:avLst/>
          </a:prstGeom>
          <a:noFill/>
          <a:ln w="9525" algn="ctr">
            <a:noFill/>
            <a:miter lim="800000"/>
            <a:headEnd/>
            <a:tailEnd/>
          </a:ln>
          <a:effectLst/>
        </p:spPr>
        <p:txBody>
          <a:bodyPr anchor="b">
            <a:spAutoFit/>
          </a:bodyPr>
          <a:lstStyle/>
          <a:p>
            <a:pPr algn="l"/>
            <a:endParaRPr kumimoji="1" lang="zh-CN" altLang="zh-CN" sz="2000">
              <a:latin typeface="华文中宋" pitchFamily="2" charset="-122"/>
              <a:ea typeface="华文中宋" pitchFamily="2" charset="-122"/>
            </a:endParaRPr>
          </a:p>
        </p:txBody>
      </p:sp>
      <p:sp>
        <p:nvSpPr>
          <p:cNvPr id="814085" name="Rectangle 5"/>
          <p:cNvSpPr>
            <a:spLocks noChangeArrowheads="1"/>
          </p:cNvSpPr>
          <p:nvPr/>
        </p:nvSpPr>
        <p:spPr bwMode="auto">
          <a:xfrm>
            <a:off x="1143000" y="6096000"/>
            <a:ext cx="7162800" cy="609600"/>
          </a:xfrm>
          <a:prstGeom prst="rect">
            <a:avLst/>
          </a:prstGeom>
          <a:noFill/>
          <a:ln w="9525" algn="ctr">
            <a:noFill/>
            <a:miter lim="800000"/>
            <a:headEnd/>
            <a:tailEnd/>
          </a:ln>
          <a:effectLst/>
        </p:spPr>
        <p:txBody>
          <a:bodyPr anchor="ctr"/>
          <a:lstStyle/>
          <a:p>
            <a:pPr algn="ctr"/>
            <a:r>
              <a:rPr lang="en-US" altLang="zh-CN" sz="2000" dirty="0">
                <a:solidFill>
                  <a:srgbClr val="0000CC"/>
                </a:solidFill>
                <a:effectLst>
                  <a:outerShdw blurRad="38100" dist="38100" dir="2700000" algn="tl">
                    <a:srgbClr val="000000">
                      <a:alpha val="43137"/>
                    </a:srgbClr>
                  </a:outerShdw>
                </a:effectLst>
                <a:latin typeface="Arial" charset="0"/>
                <a:ea typeface="华文中宋" pitchFamily="2" charset="-122"/>
              </a:rPr>
              <a:t>Kerberos</a:t>
            </a:r>
            <a:r>
              <a:rPr lang="zh-CN" altLang="en-US" sz="2000" dirty="0">
                <a:solidFill>
                  <a:srgbClr val="0000CC"/>
                </a:solidFill>
                <a:effectLst>
                  <a:outerShdw blurRad="38100" dist="38100" dir="2700000" algn="tl">
                    <a:srgbClr val="000000">
                      <a:alpha val="43137"/>
                    </a:srgbClr>
                  </a:outerShdw>
                </a:effectLst>
                <a:latin typeface="Arial" charset="0"/>
                <a:ea typeface="华文中宋" pitchFamily="2" charset="-122"/>
              </a:rPr>
              <a:t>认证协议的体系结构图</a:t>
            </a:r>
          </a:p>
        </p:txBody>
      </p:sp>
      <p:sp>
        <p:nvSpPr>
          <p:cNvPr id="814086" name="Text Box 6"/>
          <p:cNvSpPr txBox="1">
            <a:spLocks noChangeArrowheads="1"/>
          </p:cNvSpPr>
          <p:nvPr/>
        </p:nvSpPr>
        <p:spPr bwMode="auto">
          <a:xfrm>
            <a:off x="533400" y="1584325"/>
            <a:ext cx="3048000" cy="396875"/>
          </a:xfrm>
          <a:prstGeom prst="rect">
            <a:avLst/>
          </a:prstGeom>
          <a:noFill/>
          <a:ln w="9525" algn="ctr">
            <a:noFill/>
            <a:miter lim="800000"/>
            <a:headEnd/>
            <a:tailEnd/>
          </a:ln>
          <a:effectLst/>
        </p:spPr>
        <p:txBody>
          <a:bodyPr anchor="b">
            <a:spAutoFit/>
          </a:bodyPr>
          <a:lstStyle/>
          <a:p>
            <a:pPr algn="l">
              <a:spcBef>
                <a:spcPct val="50000"/>
              </a:spcBef>
            </a:pPr>
            <a:r>
              <a:rPr lang="en-US" altLang="zh-CN" sz="2000" dirty="0">
                <a:latin typeface="华文中宋" pitchFamily="2" charset="-122"/>
                <a:ea typeface="华文中宋" pitchFamily="2" charset="-122"/>
              </a:rPr>
              <a:t>①</a:t>
            </a:r>
            <a:r>
              <a:rPr lang="zh-CN" altLang="en-US" sz="2000" dirty="0">
                <a:latin typeface="华文中宋" pitchFamily="2" charset="-122"/>
                <a:ea typeface="华文中宋" pitchFamily="2" charset="-122"/>
              </a:rPr>
              <a:t>和②每次登陆执行一次</a:t>
            </a:r>
          </a:p>
        </p:txBody>
      </p:sp>
      <p:sp>
        <p:nvSpPr>
          <p:cNvPr id="814087" name="Text Box 7"/>
          <p:cNvSpPr txBox="1">
            <a:spLocks noChangeArrowheads="1"/>
          </p:cNvSpPr>
          <p:nvPr/>
        </p:nvSpPr>
        <p:spPr bwMode="auto">
          <a:xfrm>
            <a:off x="533400" y="2025650"/>
            <a:ext cx="3048000" cy="396875"/>
          </a:xfrm>
          <a:prstGeom prst="rect">
            <a:avLst/>
          </a:prstGeom>
          <a:noFill/>
          <a:ln w="9525" algn="ctr">
            <a:noFill/>
            <a:miter lim="800000"/>
            <a:headEnd/>
            <a:tailEnd/>
          </a:ln>
          <a:effectLst/>
        </p:spPr>
        <p:txBody>
          <a:bodyPr anchor="b">
            <a:spAutoFit/>
          </a:bodyPr>
          <a:lstStyle/>
          <a:p>
            <a:pPr algn="l">
              <a:spcBef>
                <a:spcPct val="50000"/>
              </a:spcBef>
            </a:pPr>
            <a:r>
              <a:rPr lang="en-US" altLang="zh-CN" sz="2000">
                <a:latin typeface="华文中宋" pitchFamily="2" charset="-122"/>
                <a:ea typeface="华文中宋" pitchFamily="2" charset="-122"/>
              </a:rPr>
              <a:t>③</a:t>
            </a:r>
            <a:r>
              <a:rPr lang="zh-CN" altLang="en-US" sz="2000">
                <a:latin typeface="华文中宋" pitchFamily="2" charset="-122"/>
                <a:ea typeface="华文中宋" pitchFamily="2" charset="-122"/>
              </a:rPr>
              <a:t>和④每种服务执行一次</a:t>
            </a:r>
          </a:p>
        </p:txBody>
      </p:sp>
      <p:sp>
        <p:nvSpPr>
          <p:cNvPr id="814088" name="Text Box 8"/>
          <p:cNvSpPr txBox="1">
            <a:spLocks noChangeArrowheads="1"/>
          </p:cNvSpPr>
          <p:nvPr/>
        </p:nvSpPr>
        <p:spPr bwMode="auto">
          <a:xfrm>
            <a:off x="533400" y="2422525"/>
            <a:ext cx="4572000" cy="396875"/>
          </a:xfrm>
          <a:prstGeom prst="rect">
            <a:avLst/>
          </a:prstGeom>
          <a:noFill/>
          <a:ln w="9525" algn="ctr">
            <a:noFill/>
            <a:miter lim="800000"/>
            <a:headEnd/>
            <a:tailEnd/>
          </a:ln>
          <a:effectLst/>
        </p:spPr>
        <p:txBody>
          <a:bodyPr anchor="b">
            <a:spAutoFit/>
          </a:bodyPr>
          <a:lstStyle/>
          <a:p>
            <a:pPr algn="l">
              <a:spcBef>
                <a:spcPct val="50000"/>
              </a:spcBef>
            </a:pPr>
            <a:r>
              <a:rPr lang="en-US" altLang="zh-CN" sz="2000" dirty="0">
                <a:latin typeface="华文中宋" pitchFamily="2" charset="-122"/>
                <a:ea typeface="华文中宋" pitchFamily="2" charset="-122"/>
              </a:rPr>
              <a:t>⑤</a:t>
            </a:r>
            <a:r>
              <a:rPr lang="zh-CN" altLang="en-US" sz="2000" dirty="0">
                <a:latin typeface="华文中宋" pitchFamily="2" charset="-122"/>
                <a:ea typeface="华文中宋" pitchFamily="2" charset="-122"/>
              </a:rPr>
              <a:t>和⑥每个服务的每次会话执行一次</a:t>
            </a:r>
          </a:p>
        </p:txBody>
      </p:sp>
      <p:sp>
        <p:nvSpPr>
          <p:cNvPr id="10" name="标题 1"/>
          <p:cNvSpPr>
            <a:spLocks noGrp="1"/>
          </p:cNvSpPr>
          <p:nvPr>
            <p:ph type="title"/>
          </p:nvPr>
        </p:nvSpPr>
        <p:spPr>
          <a:xfrm>
            <a:off x="533400" y="381000"/>
            <a:ext cx="7696200" cy="533400"/>
          </a:xfrm>
        </p:spPr>
        <p:txBody>
          <a:bodyPr/>
          <a:lstStyle/>
          <a:p>
            <a:r>
              <a:rPr lang="en-US" altLang="zh-CN" dirty="0" smtClean="0"/>
              <a:t>7.8.1 Kerberos</a:t>
            </a:r>
            <a:r>
              <a:rPr lang="zh-CN" altLang="en-US" dirty="0" smtClean="0"/>
              <a:t>协议</a:t>
            </a:r>
            <a:endParaRPr lang="zh-CN" altLang="en-US" dirty="0"/>
          </a:p>
        </p:txBody>
      </p:sp>
      <p:sp>
        <p:nvSpPr>
          <p:cNvPr id="12" name="标题 1"/>
          <p:cNvSpPr txBox="1">
            <a:spLocks/>
          </p:cNvSpPr>
          <p:nvPr/>
        </p:nvSpPr>
        <p:spPr bwMode="auto">
          <a:xfrm>
            <a:off x="533400" y="0"/>
            <a:ext cx="7696200" cy="304800"/>
          </a:xfrm>
          <a:prstGeom prst="rect">
            <a:avLst/>
          </a:prstGeom>
          <a:solidFill>
            <a:schemeClr val="accent5"/>
          </a:solidFill>
          <a:ln w="9525">
            <a:noFill/>
            <a:miter lim="800000"/>
            <a:headEnd/>
            <a:tailEnd/>
          </a:ln>
        </p:spPr>
        <p:txBody>
          <a:bodyPr vert="horz" wrap="square" lIns="91440" tIns="45720" rIns="91440" bIns="45720" numCol="1" anchor="b" anchorCtr="0" compatLnSpc="1">
            <a:prstTxWarp prst="textNoShape">
              <a:avLst/>
            </a:prstTxWarp>
          </a:bodyPr>
          <a:lstStyle/>
          <a:p>
            <a:pPr algn="l" eaLnBrk="0" hangingPunct="0">
              <a:defRPr/>
            </a:pPr>
            <a:r>
              <a:rPr lang="zh-CN" altLang="en-US" sz="1800" kern="0" dirty="0" smtClean="0">
                <a:solidFill>
                  <a:srgbClr val="004C00"/>
                </a:solidFill>
                <a:effectLst>
                  <a:outerShdw blurRad="38100" dist="38100" dir="2700000" algn="tl">
                    <a:srgbClr val="000000">
                      <a:alpha val="43137"/>
                    </a:srgbClr>
                  </a:outerShdw>
                </a:effectLst>
                <a:latin typeface="+mj-lt"/>
                <a:ea typeface="+mj-ea"/>
                <a:cs typeface="+mj-cs"/>
              </a:rPr>
              <a:t>第七章 密码协议：</a:t>
            </a:r>
            <a:r>
              <a:rPr lang="en-US" altLang="zh-CN" sz="1800" kern="0" dirty="0" smtClean="0">
                <a:solidFill>
                  <a:srgbClr val="004C00"/>
                </a:solidFill>
                <a:effectLst>
                  <a:outerShdw blurRad="38100" dist="38100" dir="2700000" algn="tl">
                    <a:srgbClr val="000000">
                      <a:alpha val="43137"/>
                    </a:srgbClr>
                  </a:outerShdw>
                </a:effectLst>
                <a:latin typeface="+mj-lt"/>
                <a:ea typeface="+mj-ea"/>
                <a:cs typeface="+mj-cs"/>
              </a:rPr>
              <a:t>7.8 </a:t>
            </a:r>
            <a:r>
              <a:rPr lang="zh-CN" altLang="en-US" sz="1800" kern="0" dirty="0" smtClean="0">
                <a:solidFill>
                  <a:srgbClr val="004C00"/>
                </a:solidFill>
                <a:effectLst>
                  <a:outerShdw blurRad="38100" dist="38100" dir="2700000" algn="tl">
                    <a:srgbClr val="000000">
                      <a:alpha val="43137"/>
                    </a:srgbClr>
                  </a:outerShdw>
                </a:effectLst>
                <a:latin typeface="+mj-lt"/>
                <a:ea typeface="+mj-ea"/>
                <a:cs typeface="+mj-cs"/>
              </a:rPr>
              <a:t>安全协议实践</a:t>
            </a:r>
          </a:p>
        </p:txBody>
      </p:sp>
      <p:sp>
        <p:nvSpPr>
          <p:cNvPr id="2" name="矩形 1"/>
          <p:cNvSpPr/>
          <p:nvPr/>
        </p:nvSpPr>
        <p:spPr>
          <a:xfrm>
            <a:off x="206828" y="990600"/>
            <a:ext cx="8327572" cy="498598"/>
          </a:xfrm>
          <a:prstGeom prst="rect">
            <a:avLst/>
          </a:prstGeom>
        </p:spPr>
        <p:txBody>
          <a:bodyPr wrap="square">
            <a:spAutoFit/>
          </a:bodyPr>
          <a:lstStyle/>
          <a:p>
            <a:pPr marL="342900" lvl="0" indent="-342900" algn="l" eaLnBrk="0" hangingPunct="0">
              <a:lnSpc>
                <a:spcPct val="110000"/>
              </a:lnSpc>
              <a:spcBef>
                <a:spcPct val="40000"/>
              </a:spcBef>
              <a:spcAft>
                <a:spcPct val="10000"/>
              </a:spcAft>
              <a:buClr>
                <a:srgbClr val="330066"/>
              </a:buClr>
              <a:buSzPct val="70000"/>
              <a:buFont typeface="Wingdings" pitchFamily="2" charset="2"/>
              <a:buChar char="Ü"/>
            </a:pPr>
            <a:r>
              <a:rPr lang="en-US" altLang="zh-CN" sz="2400" kern="0" dirty="0">
                <a:solidFill>
                  <a:srgbClr val="020202"/>
                </a:solidFill>
                <a:effectLst>
                  <a:outerShdw blurRad="38100" dist="38100" dir="2700000" algn="tl">
                    <a:srgbClr val="C0C0C0"/>
                  </a:outerShdw>
                </a:effectLst>
                <a:latin typeface="Arial"/>
                <a:ea typeface="华文中宋"/>
              </a:rPr>
              <a:t>Kerberos</a:t>
            </a:r>
            <a:r>
              <a:rPr lang="zh-CN" altLang="en-US" sz="2400" kern="0" dirty="0">
                <a:solidFill>
                  <a:srgbClr val="020202"/>
                </a:solidFill>
                <a:effectLst>
                  <a:outerShdw blurRad="38100" dist="38100" dir="2700000" algn="tl">
                    <a:srgbClr val="C0C0C0"/>
                  </a:outerShdw>
                </a:effectLst>
                <a:latin typeface="Arial"/>
                <a:ea typeface="华文中宋"/>
              </a:rPr>
              <a:t>目前有</a:t>
            </a:r>
            <a:r>
              <a:rPr lang="en-US" altLang="zh-CN" sz="2400" kern="0" dirty="0">
                <a:solidFill>
                  <a:srgbClr val="020202"/>
                </a:solidFill>
                <a:effectLst>
                  <a:outerShdw blurRad="38100" dist="38100" dir="2700000" algn="tl">
                    <a:srgbClr val="C0C0C0"/>
                  </a:outerShdw>
                </a:effectLst>
                <a:latin typeface="Arial"/>
                <a:ea typeface="华文中宋"/>
              </a:rPr>
              <a:t>V4</a:t>
            </a:r>
            <a:r>
              <a:rPr lang="zh-CN" altLang="en-US" sz="2400" kern="0" dirty="0">
                <a:solidFill>
                  <a:srgbClr val="020202"/>
                </a:solidFill>
                <a:effectLst>
                  <a:outerShdw blurRad="38100" dist="38100" dir="2700000" algn="tl">
                    <a:srgbClr val="C0C0C0"/>
                  </a:outerShdw>
                </a:effectLst>
                <a:latin typeface="Arial"/>
                <a:ea typeface="华文中宋"/>
              </a:rPr>
              <a:t>和</a:t>
            </a:r>
            <a:r>
              <a:rPr lang="en-US" altLang="zh-CN" sz="2400" kern="0" dirty="0">
                <a:solidFill>
                  <a:srgbClr val="020202"/>
                </a:solidFill>
                <a:effectLst>
                  <a:outerShdw blurRad="38100" dist="38100" dir="2700000" algn="tl">
                    <a:srgbClr val="C0C0C0"/>
                  </a:outerShdw>
                </a:effectLst>
                <a:latin typeface="Arial"/>
                <a:ea typeface="华文中宋"/>
              </a:rPr>
              <a:t>V5</a:t>
            </a:r>
            <a:r>
              <a:rPr lang="zh-CN" altLang="en-US" sz="2400" kern="0" dirty="0">
                <a:solidFill>
                  <a:srgbClr val="020202"/>
                </a:solidFill>
                <a:effectLst>
                  <a:outerShdw blurRad="38100" dist="38100" dir="2700000" algn="tl">
                    <a:srgbClr val="C0C0C0"/>
                  </a:outerShdw>
                </a:effectLst>
                <a:latin typeface="Arial"/>
                <a:ea typeface="华文中宋"/>
              </a:rPr>
              <a:t>两个版本，以下以</a:t>
            </a:r>
            <a:r>
              <a:rPr lang="en-US" altLang="zh-CN" sz="2400" kern="0" dirty="0">
                <a:solidFill>
                  <a:srgbClr val="020202"/>
                </a:solidFill>
                <a:effectLst>
                  <a:outerShdw blurRad="38100" dist="38100" dir="2700000" algn="tl">
                    <a:srgbClr val="C0C0C0"/>
                  </a:outerShdw>
                </a:effectLst>
                <a:latin typeface="Arial"/>
                <a:ea typeface="华文中宋"/>
              </a:rPr>
              <a:t>v4</a:t>
            </a:r>
            <a:r>
              <a:rPr lang="zh-CN" altLang="en-US" sz="2400" kern="0" dirty="0">
                <a:solidFill>
                  <a:srgbClr val="020202"/>
                </a:solidFill>
                <a:effectLst>
                  <a:outerShdw blurRad="38100" dist="38100" dir="2700000" algn="tl">
                    <a:srgbClr val="C0C0C0"/>
                  </a:outerShdw>
                </a:effectLst>
                <a:latin typeface="Arial"/>
                <a:ea typeface="华文中宋"/>
              </a:rPr>
              <a:t>为例来说明</a:t>
            </a:r>
            <a:endParaRPr lang="en-US" altLang="zh-CN" sz="2400" kern="0" dirty="0">
              <a:solidFill>
                <a:srgbClr val="020202"/>
              </a:solidFill>
              <a:effectLst>
                <a:outerShdw blurRad="38100" dist="38100" dir="2700000" algn="tl">
                  <a:srgbClr val="C0C0C0"/>
                </a:outerShdw>
              </a:effectLst>
              <a:latin typeface="Arial"/>
              <a:ea typeface="华文中宋"/>
            </a:endParaRPr>
          </a:p>
        </p:txBody>
      </p:sp>
      <p:cxnSp>
        <p:nvCxnSpPr>
          <p:cNvPr id="4" name="直接连接符 3"/>
          <p:cNvCxnSpPr/>
          <p:nvPr/>
        </p:nvCxnSpPr>
        <p:spPr bwMode="auto">
          <a:xfrm>
            <a:off x="6629400" y="3200400"/>
            <a:ext cx="457200" cy="0"/>
          </a:xfrm>
          <a:prstGeom prst="line">
            <a:avLst/>
          </a:prstGeom>
          <a:noFill/>
          <a:ln w="9525" cap="flat" cmpd="sng" algn="ctr">
            <a:solidFill>
              <a:schemeClr val="tx1"/>
            </a:solidFill>
            <a:prstDash val="solid"/>
            <a:round/>
            <a:headEnd type="arrow" w="med" len="med"/>
            <a:tailEnd type="arrow" w="med" len="med"/>
          </a:ln>
          <a:effectLst/>
        </p:spPr>
      </p:cxnSp>
      <p:sp>
        <p:nvSpPr>
          <p:cNvPr id="19" name="灯片编号占位符 3"/>
          <p:cNvSpPr>
            <a:spLocks noGrp="1"/>
          </p:cNvSpPr>
          <p:nvPr>
            <p:ph type="sldNum" sz="quarter" idx="12"/>
          </p:nvPr>
        </p:nvSpPr>
        <p:spPr>
          <a:xfrm>
            <a:off x="7391400" y="6477000"/>
            <a:ext cx="1295400" cy="304800"/>
          </a:xfrm>
        </p:spPr>
        <p:txBody>
          <a:bodyPr/>
          <a:lstStyle/>
          <a:p>
            <a:pPr>
              <a:defRPr/>
            </a:pPr>
            <a:fld id="{896E1043-1F2A-4C9B-855A-0B3264F68AF7}" type="slidenum">
              <a:rPr lang="en-US" altLang="zh-CN" smtClean="0"/>
              <a:pPr>
                <a:defRPr/>
              </a:pPr>
              <a:t>84</a:t>
            </a:fld>
            <a:r>
              <a:rPr lang="en-US" altLang="zh-CN" dirty="0" smtClean="0"/>
              <a:t>/</a:t>
            </a:r>
            <a:endParaRPr lang="en-US" altLang="zh-CN" dirty="0"/>
          </a:p>
        </p:txBody>
      </p:sp>
    </p:spTree>
  </p:cSld>
  <p:clrMapOvr>
    <a:masterClrMapping/>
  </p:clrMapOvr>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7.8.1 Kerberos</a:t>
            </a:r>
            <a:r>
              <a:rPr lang="zh-CN" altLang="en-US" dirty="0" smtClean="0"/>
              <a:t>协议</a:t>
            </a:r>
            <a:endParaRPr lang="zh-CN" altLang="en-US" dirty="0"/>
          </a:p>
        </p:txBody>
      </p:sp>
      <p:sp>
        <p:nvSpPr>
          <p:cNvPr id="5" name="标题 1"/>
          <p:cNvSpPr txBox="1">
            <a:spLocks/>
          </p:cNvSpPr>
          <p:nvPr/>
        </p:nvSpPr>
        <p:spPr bwMode="auto">
          <a:xfrm>
            <a:off x="533400" y="0"/>
            <a:ext cx="7696200" cy="304800"/>
          </a:xfrm>
          <a:prstGeom prst="rect">
            <a:avLst/>
          </a:prstGeom>
          <a:solidFill>
            <a:schemeClr val="accent5"/>
          </a:solidFill>
          <a:ln w="9525">
            <a:noFill/>
            <a:miter lim="800000"/>
            <a:headEnd/>
            <a:tailEnd/>
          </a:ln>
        </p:spPr>
        <p:txBody>
          <a:bodyPr vert="horz" wrap="square" lIns="91440" tIns="45720" rIns="91440" bIns="45720" numCol="1" anchor="b" anchorCtr="0" compatLnSpc="1">
            <a:prstTxWarp prst="textNoShape">
              <a:avLst/>
            </a:prstTxWarp>
          </a:bodyPr>
          <a:lstStyle/>
          <a:p>
            <a:pPr algn="l" eaLnBrk="0" hangingPunct="0">
              <a:defRPr/>
            </a:pPr>
            <a:r>
              <a:rPr lang="zh-CN" altLang="en-US" sz="1800" kern="0" dirty="0" smtClean="0">
                <a:solidFill>
                  <a:srgbClr val="004C00"/>
                </a:solidFill>
                <a:effectLst>
                  <a:outerShdw blurRad="38100" dist="38100" dir="2700000" algn="tl">
                    <a:srgbClr val="000000">
                      <a:alpha val="43137"/>
                    </a:srgbClr>
                  </a:outerShdw>
                </a:effectLst>
                <a:latin typeface="+mj-lt"/>
                <a:ea typeface="+mj-ea"/>
                <a:cs typeface="+mj-cs"/>
              </a:rPr>
              <a:t>第七章 密码协议：</a:t>
            </a:r>
            <a:r>
              <a:rPr lang="en-US" altLang="zh-CN" sz="1800" kern="0" dirty="0" smtClean="0">
                <a:solidFill>
                  <a:srgbClr val="004C00"/>
                </a:solidFill>
                <a:effectLst>
                  <a:outerShdw blurRad="38100" dist="38100" dir="2700000" algn="tl">
                    <a:srgbClr val="000000">
                      <a:alpha val="43137"/>
                    </a:srgbClr>
                  </a:outerShdw>
                </a:effectLst>
                <a:latin typeface="+mj-lt"/>
                <a:ea typeface="+mj-ea"/>
                <a:cs typeface="+mj-cs"/>
              </a:rPr>
              <a:t>7.8 </a:t>
            </a:r>
            <a:r>
              <a:rPr lang="zh-CN" altLang="en-US" sz="1800" kern="0" dirty="0" smtClean="0">
                <a:solidFill>
                  <a:srgbClr val="004C00"/>
                </a:solidFill>
                <a:effectLst>
                  <a:outerShdw blurRad="38100" dist="38100" dir="2700000" algn="tl">
                    <a:srgbClr val="000000">
                      <a:alpha val="43137"/>
                    </a:srgbClr>
                  </a:outerShdw>
                </a:effectLst>
                <a:latin typeface="+mj-lt"/>
                <a:ea typeface="+mj-ea"/>
                <a:cs typeface="+mj-cs"/>
              </a:rPr>
              <a:t>安全协议实践</a:t>
            </a:r>
          </a:p>
        </p:txBody>
      </p:sp>
      <p:sp>
        <p:nvSpPr>
          <p:cNvPr id="8" name="内容占位符 7"/>
          <p:cNvSpPr>
            <a:spLocks noGrp="1"/>
          </p:cNvSpPr>
          <p:nvPr>
            <p:ph idx="1"/>
          </p:nvPr>
        </p:nvSpPr>
        <p:spPr>
          <a:xfrm>
            <a:off x="457200" y="990600"/>
            <a:ext cx="8534400" cy="5486400"/>
          </a:xfrm>
        </p:spPr>
        <p:txBody>
          <a:bodyPr/>
          <a:lstStyle/>
          <a:p>
            <a:pPr>
              <a:lnSpc>
                <a:spcPct val="100000"/>
              </a:lnSpc>
              <a:spcBef>
                <a:spcPts val="600"/>
              </a:spcBef>
              <a:spcAft>
                <a:spcPts val="0"/>
              </a:spcAft>
            </a:pPr>
            <a:r>
              <a:rPr lang="zh-CN" altLang="en-US" sz="2000" dirty="0" smtClean="0"/>
              <a:t>这个过程可以通过如下的例子来理解</a:t>
            </a:r>
          </a:p>
          <a:p>
            <a:pPr>
              <a:lnSpc>
                <a:spcPct val="100000"/>
              </a:lnSpc>
              <a:spcBef>
                <a:spcPts val="600"/>
              </a:spcBef>
              <a:spcAft>
                <a:spcPts val="0"/>
              </a:spcAft>
            </a:pPr>
            <a:r>
              <a:rPr lang="zh-CN" altLang="en-US" sz="2000" dirty="0" smtClean="0"/>
              <a:t>把西电网络看成一个提供网页、邮件、</a:t>
            </a:r>
            <a:r>
              <a:rPr lang="en-US" altLang="zh-CN" sz="2000" dirty="0" smtClean="0"/>
              <a:t>FTP</a:t>
            </a:r>
            <a:r>
              <a:rPr lang="zh-CN" altLang="en-US" sz="2000" dirty="0" smtClean="0"/>
              <a:t>、数据库等多个服务的分布式网络</a:t>
            </a:r>
          </a:p>
          <a:p>
            <a:pPr>
              <a:lnSpc>
                <a:spcPct val="100000"/>
              </a:lnSpc>
              <a:spcBef>
                <a:spcPts val="600"/>
              </a:spcBef>
              <a:spcAft>
                <a:spcPts val="0"/>
              </a:spcAft>
            </a:pPr>
            <a:r>
              <a:rPr lang="zh-CN" altLang="en-US" sz="2000" dirty="0" smtClean="0"/>
              <a:t>那么有一个认证中心在网络中心，每一个西电用户都在认证中心注册了自己的账号；还有一个票据服务器用于对每一种服务的接入授权，也在网络中心</a:t>
            </a:r>
          </a:p>
          <a:p>
            <a:pPr>
              <a:lnSpc>
                <a:spcPct val="100000"/>
              </a:lnSpc>
              <a:spcBef>
                <a:spcPts val="600"/>
              </a:spcBef>
              <a:spcAft>
                <a:spcPts val="0"/>
              </a:spcAft>
            </a:pPr>
            <a:r>
              <a:rPr lang="zh-CN" altLang="en-US" sz="2000" dirty="0" smtClean="0"/>
              <a:t>现在用户</a:t>
            </a:r>
            <a:r>
              <a:rPr lang="en-US" altLang="zh-CN" sz="2000" dirty="0" smtClean="0"/>
              <a:t>Alice</a:t>
            </a:r>
            <a:r>
              <a:rPr lang="zh-CN" altLang="en-US" sz="2000" dirty="0" smtClean="0"/>
              <a:t>想要访问西电的</a:t>
            </a:r>
            <a:r>
              <a:rPr lang="en-US" altLang="zh-CN" sz="2000" dirty="0" smtClean="0"/>
              <a:t>FTP</a:t>
            </a:r>
            <a:r>
              <a:rPr lang="zh-CN" altLang="en-US" sz="2000" dirty="0" smtClean="0"/>
              <a:t>服务器，则采用如下步骤</a:t>
            </a:r>
          </a:p>
          <a:p>
            <a:pPr lvl="1">
              <a:lnSpc>
                <a:spcPct val="100000"/>
              </a:lnSpc>
              <a:spcBef>
                <a:spcPts val="600"/>
              </a:spcBef>
              <a:spcAft>
                <a:spcPts val="0"/>
              </a:spcAft>
            </a:pPr>
            <a:r>
              <a:rPr lang="zh-CN" altLang="en-US" sz="2000" dirty="0" smtClean="0"/>
              <a:t>（</a:t>
            </a:r>
            <a:r>
              <a:rPr lang="en-US" altLang="zh-CN" sz="2000" dirty="0" smtClean="0"/>
              <a:t>1</a:t>
            </a:r>
            <a:r>
              <a:rPr lang="zh-CN" altLang="en-US" sz="2000" dirty="0" smtClean="0"/>
              <a:t>）如果</a:t>
            </a:r>
            <a:r>
              <a:rPr lang="en-US" altLang="zh-CN" sz="2000" dirty="0" smtClean="0"/>
              <a:t>Alice</a:t>
            </a:r>
            <a:r>
              <a:rPr lang="zh-CN" altLang="en-US" sz="2000" dirty="0" smtClean="0"/>
              <a:t>还未登陆系统，则首先向认证中心认证，并请求访问票据许可服务器，认证中心在检验了用户身份后发给</a:t>
            </a:r>
            <a:r>
              <a:rPr lang="en-US" altLang="zh-CN" sz="2000" dirty="0" smtClean="0"/>
              <a:t>Alice</a:t>
            </a:r>
            <a:r>
              <a:rPr lang="zh-CN" altLang="en-US" sz="2000" dirty="0" smtClean="0"/>
              <a:t>一个访问票据许可服务器的票据，如果已经登陆则不需此步骤</a:t>
            </a:r>
          </a:p>
          <a:p>
            <a:pPr lvl="1">
              <a:lnSpc>
                <a:spcPct val="100000"/>
              </a:lnSpc>
              <a:spcBef>
                <a:spcPts val="600"/>
              </a:spcBef>
              <a:spcAft>
                <a:spcPts val="0"/>
              </a:spcAft>
            </a:pPr>
            <a:r>
              <a:rPr lang="zh-CN" altLang="en-US" sz="2000" dirty="0" smtClean="0"/>
              <a:t>（</a:t>
            </a:r>
            <a:r>
              <a:rPr lang="en-US" altLang="zh-CN" sz="2000" dirty="0" smtClean="0"/>
              <a:t>2</a:t>
            </a:r>
            <a:r>
              <a:rPr lang="zh-CN" altLang="en-US" sz="2000" dirty="0" smtClean="0"/>
              <a:t>）如果</a:t>
            </a:r>
            <a:r>
              <a:rPr lang="en-US" altLang="zh-CN" sz="2000" dirty="0" smtClean="0"/>
              <a:t>Alice</a:t>
            </a:r>
            <a:r>
              <a:rPr lang="zh-CN" altLang="en-US" sz="2000" dirty="0" smtClean="0"/>
              <a:t>要访问一个服务，如</a:t>
            </a:r>
            <a:r>
              <a:rPr lang="en-US" altLang="zh-CN" sz="2000" dirty="0" smtClean="0"/>
              <a:t>FTP</a:t>
            </a:r>
            <a:r>
              <a:rPr lang="zh-CN" altLang="en-US" sz="2000" dirty="0" smtClean="0"/>
              <a:t>，但还没有被授权访问，则将认证中心的票据及要访问的服务提交给票据许可服务器，认证后票据许可服务器发给</a:t>
            </a:r>
            <a:r>
              <a:rPr lang="en-US" altLang="zh-CN" sz="2000" dirty="0" smtClean="0"/>
              <a:t>Alice</a:t>
            </a:r>
            <a:r>
              <a:rPr lang="zh-CN" altLang="en-US" sz="2000" dirty="0" smtClean="0"/>
              <a:t>一个服务许可票据，用于访问</a:t>
            </a:r>
            <a:r>
              <a:rPr lang="en-US" altLang="zh-CN" sz="2000" dirty="0" smtClean="0"/>
              <a:t>FTP</a:t>
            </a:r>
            <a:r>
              <a:rPr lang="zh-CN" altLang="en-US" sz="2000" dirty="0" smtClean="0"/>
              <a:t>服务器，如果已经有有效票据则不需此步骤。</a:t>
            </a:r>
          </a:p>
          <a:p>
            <a:pPr lvl="1">
              <a:lnSpc>
                <a:spcPct val="100000"/>
              </a:lnSpc>
              <a:spcBef>
                <a:spcPts val="600"/>
              </a:spcBef>
              <a:spcAft>
                <a:spcPts val="0"/>
              </a:spcAft>
            </a:pPr>
            <a:r>
              <a:rPr lang="zh-CN" altLang="en-US" sz="2000" dirty="0" smtClean="0"/>
              <a:t>（</a:t>
            </a:r>
            <a:r>
              <a:rPr lang="en-US" altLang="zh-CN" sz="2000" dirty="0" smtClean="0"/>
              <a:t>3</a:t>
            </a:r>
            <a:r>
              <a:rPr lang="zh-CN" altLang="en-US" sz="2000" dirty="0" smtClean="0"/>
              <a:t>）用户</a:t>
            </a:r>
            <a:r>
              <a:rPr lang="en-US" altLang="zh-CN" sz="2000" dirty="0" smtClean="0"/>
              <a:t>Alice</a:t>
            </a:r>
            <a:r>
              <a:rPr lang="zh-CN" altLang="en-US" sz="2000" dirty="0" smtClean="0"/>
              <a:t>要访问</a:t>
            </a:r>
            <a:r>
              <a:rPr lang="en-US" altLang="zh-CN" sz="2000" dirty="0" smtClean="0"/>
              <a:t>FTP</a:t>
            </a:r>
            <a:r>
              <a:rPr lang="zh-CN" altLang="en-US" sz="2000" dirty="0" smtClean="0"/>
              <a:t>服务，在每次会话建立前，将服务许可票据提交给</a:t>
            </a:r>
            <a:r>
              <a:rPr lang="en-US" altLang="zh-CN" sz="2000" dirty="0" smtClean="0"/>
              <a:t>FTP</a:t>
            </a:r>
            <a:r>
              <a:rPr lang="zh-CN" altLang="en-US" sz="2000" dirty="0" smtClean="0"/>
              <a:t>服务器，验证后即可访问资源</a:t>
            </a:r>
          </a:p>
          <a:p>
            <a:pPr>
              <a:lnSpc>
                <a:spcPct val="100000"/>
              </a:lnSpc>
            </a:pPr>
            <a:endParaRPr lang="zh-CN" altLang="en-US" sz="1800" dirty="0">
              <a:solidFill>
                <a:srgbClr val="020202"/>
              </a:solidFill>
              <a:effectLst>
                <a:outerShdw blurRad="38100" dist="38100" dir="2700000" algn="tl">
                  <a:srgbClr val="C0C0C0"/>
                </a:outerShdw>
              </a:effectLst>
            </a:endParaRPr>
          </a:p>
        </p:txBody>
      </p:sp>
      <p:sp>
        <p:nvSpPr>
          <p:cNvPr id="6" name="灯片编号占位符 3"/>
          <p:cNvSpPr>
            <a:spLocks noGrp="1"/>
          </p:cNvSpPr>
          <p:nvPr>
            <p:ph type="sldNum" sz="quarter" idx="12"/>
          </p:nvPr>
        </p:nvSpPr>
        <p:spPr>
          <a:xfrm>
            <a:off x="7391400" y="6477000"/>
            <a:ext cx="1295400" cy="304800"/>
          </a:xfrm>
        </p:spPr>
        <p:txBody>
          <a:bodyPr/>
          <a:lstStyle/>
          <a:p>
            <a:pPr>
              <a:defRPr/>
            </a:pPr>
            <a:fld id="{896E1043-1F2A-4C9B-855A-0B3264F68AF7}" type="slidenum">
              <a:rPr lang="en-US" altLang="zh-CN" smtClean="0"/>
              <a:pPr>
                <a:defRPr/>
              </a:pPr>
              <a:t>85</a:t>
            </a:fld>
            <a:r>
              <a:rPr lang="en-US" altLang="zh-CN" dirty="0" smtClean="0"/>
              <a:t>/</a:t>
            </a:r>
            <a:endParaRPr lang="en-US" altLang="zh-CN" dirty="0"/>
          </a:p>
        </p:txBody>
      </p:sp>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18178" name="Group 2"/>
          <p:cNvGraphicFramePr>
            <a:graphicFrameLocks noGrp="1"/>
          </p:cNvGraphicFramePr>
          <p:nvPr>
            <p:extLst>
              <p:ext uri="{D42A27DB-BD31-4B8C-83A1-F6EECF244321}">
                <p14:modId xmlns:p14="http://schemas.microsoft.com/office/powerpoint/2010/main" xmlns="" val="735757020"/>
              </p:ext>
            </p:extLst>
          </p:nvPr>
        </p:nvGraphicFramePr>
        <p:xfrm>
          <a:off x="609600" y="1261292"/>
          <a:ext cx="7315200" cy="5063310"/>
        </p:xfrm>
        <a:graphic>
          <a:graphicData uri="http://schemas.openxmlformats.org/drawingml/2006/table">
            <a:tbl>
              <a:tblPr/>
              <a:tblGrid>
                <a:gridCol w="2687638"/>
                <a:gridCol w="4627562"/>
              </a:tblGrid>
              <a:tr h="491310">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Kerberos</a:t>
                      </a:r>
                      <a:r>
                        <a:rPr kumimoji="0" lang="zh-CN" altLang="en-US" sz="24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的记号</a:t>
                      </a:r>
                      <a:endParaRPr kumimoji="0" lang="zh-CN" altLang="en-US" sz="2400" b="1" i="0" u="none" strike="noStrike" cap="none" normalizeH="0" baseline="0" dirty="0" smtClean="0">
                        <a:ln>
                          <a:noFill/>
                        </a:ln>
                        <a:solidFill>
                          <a:schemeClr val="tx1"/>
                        </a:solidFill>
                        <a:effectLst/>
                        <a:latin typeface="Arial" charset="0"/>
                        <a:ea typeface="宋体" pitchFamily="2" charset="-122"/>
                        <a:cs typeface="Times New Roman" pitchFamily="18" charset="0"/>
                      </a:endParaRPr>
                    </a:p>
                  </a:txBody>
                  <a:tcPr anchor="ctr" horzOverflow="overflow">
                    <a:lnL w="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zh-CN" altLang="en-US"/>
                    </a:p>
                  </a:txBody>
                  <a:tcPr/>
                </a:tc>
              </a:tr>
              <a:tr h="453081">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C</a:t>
                      </a:r>
                      <a:endParaRPr kumimoji="0" lang="en-US" altLang="zh-CN" sz="2400" b="1" i="0" u="none" strike="noStrike" cap="none" normalizeH="0" baseline="0" smtClean="0">
                        <a:ln>
                          <a:noFill/>
                        </a:ln>
                        <a:solidFill>
                          <a:schemeClr val="tx1"/>
                        </a:solidFill>
                        <a:effectLst/>
                        <a:latin typeface="Arial" charset="0"/>
                        <a:ea typeface="宋体" pitchFamily="2" charset="-122"/>
                        <a:cs typeface="Times New Roman" pitchFamily="18" charset="0"/>
                      </a:endParaRPr>
                    </a:p>
                  </a:txBody>
                  <a:tcPr anchor="ctr" horzOverflow="overflow">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24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客户</a:t>
                      </a:r>
                      <a:endParaRPr kumimoji="0" lang="zh-CN" altLang="en-US" sz="2400" b="1" i="0" u="none" strike="noStrike" cap="none" normalizeH="0" baseline="0" smtClean="0">
                        <a:ln>
                          <a:noFill/>
                        </a:ln>
                        <a:solidFill>
                          <a:schemeClr val="tx1"/>
                        </a:solidFill>
                        <a:effectLst/>
                        <a:latin typeface="Arial" charset="0"/>
                        <a:ea typeface="宋体" pitchFamily="2" charset="-122"/>
                        <a:cs typeface="Times New Roman" pitchFamily="18" charset="0"/>
                      </a:endParaRPr>
                    </a:p>
                  </a:txBody>
                  <a:tcPr anchor="ctr" horzOverflow="overflow">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lnTlToBr>
                      <a:noFill/>
                    </a:lnTlToBr>
                    <a:lnBlToTr>
                      <a:noFill/>
                    </a:lnBlToTr>
                    <a:noFill/>
                  </a:tcPr>
                </a:tc>
              </a:tr>
              <a:tr h="45591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S</a:t>
                      </a:r>
                      <a:endParaRPr kumimoji="0" lang="en-US" altLang="zh-CN" sz="2400" b="1" i="0" u="none" strike="noStrike" cap="none" normalizeH="0" baseline="0" smtClean="0">
                        <a:ln>
                          <a:noFill/>
                        </a:ln>
                        <a:solidFill>
                          <a:schemeClr val="tx1"/>
                        </a:solidFill>
                        <a:effectLst/>
                        <a:latin typeface="Arial" charset="0"/>
                        <a:ea typeface="宋体" pitchFamily="2" charset="-122"/>
                        <a:cs typeface="Times New Roman" pitchFamily="18" charset="0"/>
                      </a:endParaRPr>
                    </a:p>
                  </a:txBody>
                  <a:tcPr anchor="ctr" horzOverflow="overflow">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24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服务器</a:t>
                      </a:r>
                      <a:endParaRPr kumimoji="0" lang="zh-CN" altLang="en-US" sz="2400" b="1" i="0" u="none" strike="noStrike" cap="none" normalizeH="0" baseline="0" smtClean="0">
                        <a:ln>
                          <a:noFill/>
                        </a:ln>
                        <a:solidFill>
                          <a:schemeClr val="tx1"/>
                        </a:solidFill>
                        <a:effectLst/>
                        <a:latin typeface="Arial" charset="0"/>
                        <a:ea typeface="宋体" pitchFamily="2" charset="-122"/>
                        <a:cs typeface="Times New Roman" pitchFamily="18" charset="0"/>
                      </a:endParaRPr>
                    </a:p>
                  </a:txBody>
                  <a:tcPr anchor="ctr" horzOverflow="overflow">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lnTlToBr>
                      <a:noFill/>
                    </a:lnTlToBr>
                    <a:lnBlToTr>
                      <a:noFill/>
                    </a:lnBlToTr>
                    <a:noFill/>
                  </a:tcPr>
                </a:tc>
              </a:tr>
              <a:tr h="453081">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400" b="1" i="1"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AD</a:t>
                      </a:r>
                      <a:r>
                        <a:rPr kumimoji="0" lang="en-US" altLang="zh-CN" sz="2400" b="1" i="1" u="none" strike="noStrike" cap="none" normalizeH="0" baseline="-30000" smtClean="0">
                          <a:ln>
                            <a:noFill/>
                          </a:ln>
                          <a:solidFill>
                            <a:schemeClr val="tx1"/>
                          </a:solidFill>
                          <a:effectLst/>
                          <a:latin typeface="Times New Roman" pitchFamily="18" charset="0"/>
                          <a:ea typeface="宋体" pitchFamily="2" charset="-122"/>
                          <a:cs typeface="Times New Roman" pitchFamily="18" charset="0"/>
                        </a:rPr>
                        <a:t>c</a:t>
                      </a:r>
                      <a:endParaRPr kumimoji="0" lang="en-US" altLang="zh-CN" sz="2400" b="1" i="0" u="none" strike="noStrike" cap="none" normalizeH="0" baseline="0" smtClean="0">
                        <a:ln>
                          <a:noFill/>
                        </a:ln>
                        <a:solidFill>
                          <a:schemeClr val="tx1"/>
                        </a:solidFill>
                        <a:effectLst/>
                        <a:latin typeface="Arial" charset="0"/>
                        <a:ea typeface="宋体" pitchFamily="2" charset="-122"/>
                        <a:cs typeface="Times New Roman" pitchFamily="18" charset="0"/>
                      </a:endParaRPr>
                    </a:p>
                  </a:txBody>
                  <a:tcPr anchor="ctr" horzOverflow="overflow">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24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客户的网络地址</a:t>
                      </a:r>
                      <a:endParaRPr kumimoji="0" lang="zh-CN" altLang="en-US" sz="2400" b="1" i="0" u="none" strike="noStrike" cap="none" normalizeH="0" baseline="0" smtClean="0">
                        <a:ln>
                          <a:noFill/>
                        </a:ln>
                        <a:solidFill>
                          <a:schemeClr val="tx1"/>
                        </a:solidFill>
                        <a:effectLst/>
                        <a:latin typeface="Arial" charset="0"/>
                        <a:ea typeface="宋体" pitchFamily="2" charset="-122"/>
                        <a:cs typeface="Times New Roman" pitchFamily="18" charset="0"/>
                      </a:endParaRPr>
                    </a:p>
                  </a:txBody>
                  <a:tcPr anchor="ctr" horzOverflow="overflow">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lnTlToBr>
                      <a:noFill/>
                    </a:lnTlToBr>
                    <a:lnBlToTr>
                      <a:noFill/>
                    </a:lnBlToTr>
                    <a:noFill/>
                  </a:tcPr>
                </a:tc>
              </a:tr>
              <a:tr h="453081">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400" b="1" i="1"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Lifetime</a:t>
                      </a:r>
                      <a:endParaRPr kumimoji="0" lang="en-US" altLang="zh-CN" sz="2400" b="1" i="0" u="none" strike="noStrike" cap="none" normalizeH="0" baseline="0" smtClean="0">
                        <a:ln>
                          <a:noFill/>
                        </a:ln>
                        <a:solidFill>
                          <a:schemeClr val="tx1"/>
                        </a:solidFill>
                        <a:effectLst/>
                        <a:latin typeface="Arial" charset="0"/>
                        <a:ea typeface="宋体" pitchFamily="2" charset="-122"/>
                        <a:cs typeface="Times New Roman" pitchFamily="18" charset="0"/>
                      </a:endParaRPr>
                    </a:p>
                  </a:txBody>
                  <a:tcPr anchor="ctr" horzOverflow="overflow">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24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票据的生存期</a:t>
                      </a:r>
                      <a:endParaRPr kumimoji="0" lang="zh-CN" altLang="en-US" sz="2400" b="1" i="0" u="none" strike="noStrike" cap="none" normalizeH="0" baseline="0" dirty="0" smtClean="0">
                        <a:ln>
                          <a:noFill/>
                        </a:ln>
                        <a:solidFill>
                          <a:schemeClr val="tx1"/>
                        </a:solidFill>
                        <a:effectLst/>
                        <a:latin typeface="Arial" charset="0"/>
                        <a:ea typeface="宋体" pitchFamily="2" charset="-122"/>
                        <a:cs typeface="Times New Roman" pitchFamily="18" charset="0"/>
                      </a:endParaRPr>
                    </a:p>
                  </a:txBody>
                  <a:tcPr anchor="ctr" horzOverflow="overflow">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lnTlToBr>
                      <a:noFill/>
                    </a:lnTlToBr>
                    <a:lnBlToTr>
                      <a:noFill/>
                    </a:lnBlToTr>
                    <a:noFill/>
                  </a:tcPr>
                </a:tc>
              </a:tr>
              <a:tr h="453081">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400" b="1" i="1"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TS</a:t>
                      </a:r>
                      <a:r>
                        <a:rPr kumimoji="0" lang="en-US" altLang="zh-CN" sz="2400" b="1" i="1" u="none" strike="noStrike" cap="none" normalizeH="0" baseline="-30000" smtClean="0">
                          <a:ln>
                            <a:noFill/>
                          </a:ln>
                          <a:solidFill>
                            <a:schemeClr val="tx1"/>
                          </a:solidFill>
                          <a:effectLst/>
                          <a:latin typeface="Times New Roman" pitchFamily="18" charset="0"/>
                          <a:ea typeface="宋体" pitchFamily="2" charset="-122"/>
                          <a:cs typeface="Times New Roman" pitchFamily="18" charset="0"/>
                        </a:rPr>
                        <a:t>i</a:t>
                      </a:r>
                      <a:endParaRPr kumimoji="0" lang="en-US" altLang="zh-CN" sz="2400" b="1" i="0" u="none" strike="noStrike" cap="none" normalizeH="0" baseline="0" smtClean="0">
                        <a:ln>
                          <a:noFill/>
                        </a:ln>
                        <a:solidFill>
                          <a:schemeClr val="tx1"/>
                        </a:solidFill>
                        <a:effectLst/>
                        <a:latin typeface="Arial" charset="0"/>
                        <a:ea typeface="宋体" pitchFamily="2" charset="-122"/>
                        <a:cs typeface="Times New Roman" pitchFamily="18" charset="0"/>
                      </a:endParaRPr>
                    </a:p>
                  </a:txBody>
                  <a:tcPr anchor="ctr" horzOverflow="overflow">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24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第</a:t>
                      </a:r>
                      <a:r>
                        <a:rPr kumimoji="0" lang="en-US" altLang="zh-CN" sz="24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i</a:t>
                      </a:r>
                      <a:r>
                        <a:rPr kumimoji="0" lang="zh-CN" altLang="en-US" sz="24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个时间戳</a:t>
                      </a:r>
                      <a:endParaRPr kumimoji="0" lang="zh-CN" altLang="en-US" sz="2400" b="1" i="0" u="none" strike="noStrike" cap="none" normalizeH="0" baseline="0" smtClean="0">
                        <a:ln>
                          <a:noFill/>
                        </a:ln>
                        <a:solidFill>
                          <a:schemeClr val="tx1"/>
                        </a:solidFill>
                        <a:effectLst/>
                        <a:latin typeface="Arial" charset="0"/>
                        <a:ea typeface="宋体" pitchFamily="2" charset="-122"/>
                        <a:cs typeface="Times New Roman" pitchFamily="18" charset="0"/>
                      </a:endParaRPr>
                    </a:p>
                  </a:txBody>
                  <a:tcPr anchor="ctr" horzOverflow="overflow">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lnTlToBr>
                      <a:noFill/>
                    </a:lnTlToBr>
                    <a:lnBlToTr>
                      <a:noFill/>
                    </a:lnBlToTr>
                    <a:noFill/>
                  </a:tcPr>
                </a:tc>
              </a:tr>
              <a:tr h="454497">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400" b="1" i="1"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K</a:t>
                      </a:r>
                      <a:r>
                        <a:rPr kumimoji="0" lang="en-US" altLang="zh-CN" sz="2400" b="1" i="1" u="none" strike="noStrike" cap="none" normalizeH="0" baseline="-30000" smtClean="0">
                          <a:ln>
                            <a:noFill/>
                          </a:ln>
                          <a:solidFill>
                            <a:schemeClr val="tx1"/>
                          </a:solidFill>
                          <a:effectLst/>
                          <a:latin typeface="Times New Roman" pitchFamily="18" charset="0"/>
                          <a:ea typeface="宋体" pitchFamily="2" charset="-122"/>
                          <a:cs typeface="Times New Roman" pitchFamily="18" charset="0"/>
                        </a:rPr>
                        <a:t>x</a:t>
                      </a:r>
                      <a:endParaRPr kumimoji="0" lang="en-US" altLang="zh-CN" sz="2400" b="1" i="0" u="none" strike="noStrike" cap="none" normalizeH="0" baseline="0" smtClean="0">
                        <a:ln>
                          <a:noFill/>
                        </a:ln>
                        <a:solidFill>
                          <a:schemeClr val="tx1"/>
                        </a:solidFill>
                        <a:effectLst/>
                        <a:latin typeface="Arial" charset="0"/>
                        <a:ea typeface="宋体" pitchFamily="2" charset="-122"/>
                        <a:cs typeface="Times New Roman" pitchFamily="18" charset="0"/>
                      </a:endParaRPr>
                    </a:p>
                  </a:txBody>
                  <a:tcPr anchor="ctr" horzOverflow="overflow">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400" b="1" i="1"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x</a:t>
                      </a:r>
                      <a:r>
                        <a:rPr kumimoji="0" lang="zh-CN" altLang="en-US" sz="24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的秘密密钥</a:t>
                      </a:r>
                      <a:endParaRPr kumimoji="0" lang="zh-CN" altLang="en-US" sz="2400" b="1" i="0" u="none" strike="noStrike" cap="none" normalizeH="0" baseline="0" smtClean="0">
                        <a:ln>
                          <a:noFill/>
                        </a:ln>
                        <a:solidFill>
                          <a:schemeClr val="tx1"/>
                        </a:solidFill>
                        <a:effectLst/>
                        <a:latin typeface="Arial" charset="0"/>
                        <a:ea typeface="宋体" pitchFamily="2" charset="-122"/>
                        <a:cs typeface="Times New Roman" pitchFamily="18" charset="0"/>
                      </a:endParaRPr>
                    </a:p>
                  </a:txBody>
                  <a:tcPr anchor="ctr" horzOverflow="overflow">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lnTlToBr>
                      <a:noFill/>
                    </a:lnTlToBr>
                    <a:lnBlToTr>
                      <a:noFill/>
                    </a:lnBlToTr>
                    <a:noFill/>
                  </a:tcPr>
                </a:tc>
              </a:tr>
              <a:tr h="453081">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400" b="1" i="1"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K</a:t>
                      </a:r>
                      <a:r>
                        <a:rPr kumimoji="0" lang="en-US" altLang="zh-CN" sz="2400" b="1" i="1" u="none" strike="noStrike" cap="none" normalizeH="0" baseline="-30000" smtClean="0">
                          <a:ln>
                            <a:noFill/>
                          </a:ln>
                          <a:solidFill>
                            <a:schemeClr val="tx1"/>
                          </a:solidFill>
                          <a:effectLst/>
                          <a:latin typeface="Times New Roman" pitchFamily="18" charset="0"/>
                          <a:ea typeface="宋体" pitchFamily="2" charset="-122"/>
                          <a:cs typeface="Times New Roman" pitchFamily="18" charset="0"/>
                        </a:rPr>
                        <a:t>x</a:t>
                      </a:r>
                      <a:r>
                        <a:rPr kumimoji="0" lang="en-US" altLang="zh-CN" sz="2400" b="1" i="0" u="none" strike="noStrike" cap="none" normalizeH="0" baseline="-30000" smtClean="0">
                          <a:ln>
                            <a:noFill/>
                          </a:ln>
                          <a:solidFill>
                            <a:schemeClr val="tx1"/>
                          </a:solidFill>
                          <a:effectLst/>
                          <a:latin typeface="Times New Roman" pitchFamily="18" charset="0"/>
                          <a:ea typeface="宋体" pitchFamily="2" charset="-122"/>
                          <a:cs typeface="Times New Roman" pitchFamily="18" charset="0"/>
                        </a:rPr>
                        <a:t>,</a:t>
                      </a:r>
                      <a:r>
                        <a:rPr kumimoji="0" lang="en-US" altLang="zh-CN" sz="2400" b="1" i="1" u="none" strike="noStrike" cap="none" normalizeH="0" baseline="-30000" smtClean="0">
                          <a:ln>
                            <a:noFill/>
                          </a:ln>
                          <a:solidFill>
                            <a:schemeClr val="tx1"/>
                          </a:solidFill>
                          <a:effectLst/>
                          <a:latin typeface="Times New Roman" pitchFamily="18" charset="0"/>
                          <a:ea typeface="宋体" pitchFamily="2" charset="-122"/>
                          <a:cs typeface="Times New Roman" pitchFamily="18" charset="0"/>
                        </a:rPr>
                        <a:t>y</a:t>
                      </a:r>
                      <a:endParaRPr kumimoji="0" lang="en-US" altLang="zh-CN" sz="2400" b="1" i="0" u="none" strike="noStrike" cap="none" normalizeH="0" baseline="0" smtClean="0">
                        <a:ln>
                          <a:noFill/>
                        </a:ln>
                        <a:solidFill>
                          <a:schemeClr val="tx1"/>
                        </a:solidFill>
                        <a:effectLst/>
                        <a:latin typeface="Arial" charset="0"/>
                        <a:ea typeface="宋体" pitchFamily="2" charset="-122"/>
                        <a:cs typeface="Times New Roman" pitchFamily="18" charset="0"/>
                      </a:endParaRPr>
                    </a:p>
                  </a:txBody>
                  <a:tcPr anchor="ctr" horzOverflow="overflow">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400" b="1" i="1"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x</a:t>
                      </a:r>
                      <a:r>
                        <a:rPr kumimoji="0" lang="zh-CN" altLang="en-US" sz="24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与</a:t>
                      </a:r>
                      <a:r>
                        <a:rPr kumimoji="0" lang="en-US" altLang="zh-CN" sz="2400" b="1" i="1"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y</a:t>
                      </a:r>
                      <a:r>
                        <a:rPr kumimoji="0" lang="zh-CN" altLang="en-US" sz="24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的会话密钥</a:t>
                      </a:r>
                      <a:endParaRPr kumimoji="0" lang="zh-CN" altLang="en-US" sz="2400" b="1" i="0" u="none" strike="noStrike" cap="none" normalizeH="0" baseline="0" smtClean="0">
                        <a:ln>
                          <a:noFill/>
                        </a:ln>
                        <a:solidFill>
                          <a:schemeClr val="tx1"/>
                        </a:solidFill>
                        <a:effectLst/>
                        <a:latin typeface="Arial" charset="0"/>
                        <a:ea typeface="宋体" pitchFamily="2" charset="-122"/>
                        <a:cs typeface="Times New Roman" pitchFamily="18" charset="0"/>
                      </a:endParaRPr>
                    </a:p>
                  </a:txBody>
                  <a:tcPr anchor="ctr" horzOverflow="overflow">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lnTlToBr>
                      <a:noFill/>
                    </a:lnTlToBr>
                    <a:lnBlToTr>
                      <a:noFill/>
                    </a:lnBlToTr>
                    <a:noFill/>
                  </a:tcPr>
                </a:tc>
              </a:tr>
              <a:tr h="454497">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400" b="1" i="1"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K</a:t>
                      </a:r>
                      <a:r>
                        <a:rPr kumimoji="0" lang="en-US" altLang="zh-CN" sz="2400" b="1" i="1" u="none" strike="noStrike" cap="none" normalizeH="0" baseline="-30000" smtClean="0">
                          <a:ln>
                            <a:noFill/>
                          </a:ln>
                          <a:solidFill>
                            <a:schemeClr val="tx1"/>
                          </a:solidFill>
                          <a:effectLst/>
                          <a:latin typeface="Times New Roman" pitchFamily="18" charset="0"/>
                          <a:ea typeface="宋体" pitchFamily="2" charset="-122"/>
                          <a:cs typeface="Times New Roman" pitchFamily="18" charset="0"/>
                        </a:rPr>
                        <a:t>x</a:t>
                      </a:r>
                      <a:r>
                        <a:rPr kumimoji="0" lang="en-US" altLang="zh-CN" sz="24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a:t>
                      </a:r>
                      <a:r>
                        <a:rPr kumimoji="0" lang="en-US" altLang="zh-CN" sz="2400" b="1" i="1"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m</a:t>
                      </a:r>
                      <a:r>
                        <a:rPr kumimoji="0" lang="en-US" altLang="zh-CN" sz="24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a:t>
                      </a:r>
                      <a:endParaRPr kumimoji="0" lang="en-US" altLang="zh-CN" sz="2400" b="1" i="0" u="none" strike="noStrike" cap="none" normalizeH="0" baseline="0" smtClean="0">
                        <a:ln>
                          <a:noFill/>
                        </a:ln>
                        <a:solidFill>
                          <a:schemeClr val="tx1"/>
                        </a:solidFill>
                        <a:effectLst/>
                        <a:latin typeface="Arial" charset="0"/>
                        <a:ea typeface="宋体" pitchFamily="2" charset="-122"/>
                        <a:cs typeface="Times New Roman" pitchFamily="18" charset="0"/>
                      </a:endParaRPr>
                    </a:p>
                  </a:txBody>
                  <a:tcPr anchor="ctr" horzOverflow="overflow">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24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以</a:t>
                      </a:r>
                      <a:r>
                        <a:rPr kumimoji="0" lang="en-US" altLang="zh-CN" sz="2400" b="1" i="1"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x</a:t>
                      </a:r>
                      <a:r>
                        <a:rPr kumimoji="0" lang="zh-CN" altLang="en-US" sz="24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的秘密密钥加密的</a:t>
                      </a:r>
                      <a:r>
                        <a:rPr kumimoji="0" lang="en-US" altLang="zh-CN" sz="2400" b="1" i="1"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m</a:t>
                      </a:r>
                      <a:endParaRPr kumimoji="0" lang="en-US" altLang="zh-CN" sz="2400" b="1" i="0" u="none" strike="noStrike" cap="none" normalizeH="0" baseline="0" smtClean="0">
                        <a:ln>
                          <a:noFill/>
                        </a:ln>
                        <a:solidFill>
                          <a:schemeClr val="tx1"/>
                        </a:solidFill>
                        <a:effectLst/>
                        <a:latin typeface="Arial" charset="0"/>
                        <a:ea typeface="宋体" pitchFamily="2" charset="-122"/>
                        <a:cs typeface="Times New Roman" pitchFamily="18" charset="0"/>
                      </a:endParaRPr>
                    </a:p>
                  </a:txBody>
                  <a:tcPr anchor="ctr" horzOverflow="overflow">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lnTlToBr>
                      <a:noFill/>
                    </a:lnTlToBr>
                    <a:lnBlToTr>
                      <a:noFill/>
                    </a:lnBlToTr>
                    <a:noFill/>
                  </a:tcPr>
                </a:tc>
              </a:tr>
              <a:tr h="454497">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400" b="1" i="1"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Ticket</a:t>
                      </a:r>
                      <a:r>
                        <a:rPr kumimoji="0" lang="en-US" altLang="zh-CN" sz="2400" b="1" i="1" u="none" strike="noStrike" cap="none" normalizeH="0" baseline="-30000" smtClean="0">
                          <a:ln>
                            <a:noFill/>
                          </a:ln>
                          <a:solidFill>
                            <a:schemeClr val="tx1"/>
                          </a:solidFill>
                          <a:effectLst/>
                          <a:latin typeface="Times New Roman" pitchFamily="18" charset="0"/>
                          <a:ea typeface="宋体" pitchFamily="2" charset="-122"/>
                          <a:cs typeface="Times New Roman" pitchFamily="18" charset="0"/>
                        </a:rPr>
                        <a:t>x</a:t>
                      </a:r>
                      <a:endParaRPr kumimoji="0" lang="en-US" altLang="zh-CN" sz="2400" b="1" i="0" u="none" strike="noStrike" cap="none" normalizeH="0" baseline="0" smtClean="0">
                        <a:ln>
                          <a:noFill/>
                        </a:ln>
                        <a:solidFill>
                          <a:schemeClr val="tx1"/>
                        </a:solidFill>
                        <a:effectLst/>
                        <a:latin typeface="Arial" charset="0"/>
                        <a:ea typeface="宋体" pitchFamily="2" charset="-122"/>
                        <a:cs typeface="Times New Roman" pitchFamily="18" charset="0"/>
                      </a:endParaRPr>
                    </a:p>
                  </a:txBody>
                  <a:tcPr anchor="ctr" horzOverflow="overflow">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400" b="1" i="1"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x</a:t>
                      </a:r>
                      <a:r>
                        <a:rPr kumimoji="0" lang="zh-CN" altLang="en-US" sz="24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的票据</a:t>
                      </a:r>
                      <a:endParaRPr kumimoji="0" lang="zh-CN" altLang="en-US" sz="2400" b="1" i="0" u="none" strike="noStrike" cap="none" normalizeH="0" baseline="0" smtClean="0">
                        <a:ln>
                          <a:noFill/>
                        </a:ln>
                        <a:solidFill>
                          <a:schemeClr val="tx1"/>
                        </a:solidFill>
                        <a:effectLst/>
                        <a:latin typeface="Arial" charset="0"/>
                        <a:ea typeface="宋体" pitchFamily="2" charset="-122"/>
                        <a:cs typeface="Times New Roman" pitchFamily="18" charset="0"/>
                      </a:endParaRPr>
                    </a:p>
                  </a:txBody>
                  <a:tcPr anchor="ctr" horzOverflow="overflow">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lnTlToBr>
                      <a:noFill/>
                    </a:lnTlToBr>
                    <a:lnBlToTr>
                      <a:noFill/>
                    </a:lnBlToTr>
                    <a:noFill/>
                  </a:tcPr>
                </a:tc>
              </a:tr>
              <a:tr h="453081">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400" b="1" i="1"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Authenticator</a:t>
                      </a:r>
                      <a:r>
                        <a:rPr kumimoji="0" lang="en-US" altLang="zh-CN" sz="2400" b="1" i="1" u="none" strike="noStrike" cap="none" normalizeH="0" baseline="-30000" smtClean="0">
                          <a:ln>
                            <a:noFill/>
                          </a:ln>
                          <a:solidFill>
                            <a:schemeClr val="tx1"/>
                          </a:solidFill>
                          <a:effectLst/>
                          <a:latin typeface="Times New Roman" pitchFamily="18" charset="0"/>
                          <a:ea typeface="宋体" pitchFamily="2" charset="-122"/>
                          <a:cs typeface="Times New Roman" pitchFamily="18" charset="0"/>
                        </a:rPr>
                        <a:t>x</a:t>
                      </a:r>
                      <a:endParaRPr kumimoji="0" lang="en-US" altLang="zh-CN" sz="2400" b="1" i="0" u="none" strike="noStrike" cap="none" normalizeH="0" baseline="0" smtClean="0">
                        <a:ln>
                          <a:noFill/>
                        </a:ln>
                        <a:solidFill>
                          <a:schemeClr val="tx1"/>
                        </a:solidFill>
                        <a:effectLst/>
                        <a:latin typeface="Arial" charset="0"/>
                        <a:ea typeface="宋体" pitchFamily="2" charset="-122"/>
                        <a:cs typeface="Times New Roman" pitchFamily="18" charset="0"/>
                      </a:endParaRPr>
                    </a:p>
                  </a:txBody>
                  <a:tcPr anchor="ctr" horzOverflow="overflow">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400" b="1" i="1"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x</a:t>
                      </a:r>
                      <a:r>
                        <a:rPr kumimoji="0" lang="zh-CN" altLang="en-US" sz="24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的鉴别码</a:t>
                      </a:r>
                      <a:endParaRPr kumimoji="0" lang="zh-CN" altLang="en-US" sz="2400" b="1" i="0" u="none" strike="noStrike" cap="none" normalizeH="0" baseline="0" dirty="0" smtClean="0">
                        <a:ln>
                          <a:noFill/>
                        </a:ln>
                        <a:solidFill>
                          <a:schemeClr val="tx1"/>
                        </a:solidFill>
                        <a:effectLst/>
                        <a:latin typeface="Arial" charset="0"/>
                        <a:ea typeface="宋体" pitchFamily="2" charset="-122"/>
                        <a:cs typeface="Times New Roman" pitchFamily="18" charset="0"/>
                      </a:endParaRPr>
                    </a:p>
                  </a:txBody>
                  <a:tcPr anchor="ctr" horzOverflow="overflow">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
        <p:nvSpPr>
          <p:cNvPr id="4" name="标题 1"/>
          <p:cNvSpPr>
            <a:spLocks noGrp="1"/>
          </p:cNvSpPr>
          <p:nvPr>
            <p:ph type="title"/>
          </p:nvPr>
        </p:nvSpPr>
        <p:spPr>
          <a:xfrm>
            <a:off x="533400" y="381000"/>
            <a:ext cx="7696200" cy="533400"/>
          </a:xfrm>
        </p:spPr>
        <p:txBody>
          <a:bodyPr/>
          <a:lstStyle/>
          <a:p>
            <a:r>
              <a:rPr lang="en-US" altLang="zh-CN" dirty="0" smtClean="0"/>
              <a:t>7.8.1 Kerberos</a:t>
            </a:r>
            <a:r>
              <a:rPr lang="zh-CN" altLang="en-US" dirty="0" smtClean="0"/>
              <a:t>协议</a:t>
            </a:r>
            <a:endParaRPr lang="zh-CN" altLang="en-US" dirty="0"/>
          </a:p>
        </p:txBody>
      </p:sp>
      <p:sp>
        <p:nvSpPr>
          <p:cNvPr id="5" name="标题 1"/>
          <p:cNvSpPr txBox="1">
            <a:spLocks/>
          </p:cNvSpPr>
          <p:nvPr/>
        </p:nvSpPr>
        <p:spPr bwMode="auto">
          <a:xfrm>
            <a:off x="533400" y="0"/>
            <a:ext cx="7696200" cy="304800"/>
          </a:xfrm>
          <a:prstGeom prst="rect">
            <a:avLst/>
          </a:prstGeom>
          <a:solidFill>
            <a:schemeClr val="accent5"/>
          </a:solidFill>
          <a:ln w="9525">
            <a:noFill/>
            <a:miter lim="800000"/>
            <a:headEnd/>
            <a:tailEnd/>
          </a:ln>
        </p:spPr>
        <p:txBody>
          <a:bodyPr vert="horz" wrap="square" lIns="91440" tIns="45720" rIns="91440" bIns="45720" numCol="1" anchor="b" anchorCtr="0" compatLnSpc="1">
            <a:prstTxWarp prst="textNoShape">
              <a:avLst/>
            </a:prstTxWarp>
          </a:bodyPr>
          <a:lstStyle/>
          <a:p>
            <a:pPr algn="l" eaLnBrk="0" hangingPunct="0">
              <a:defRPr/>
            </a:pPr>
            <a:r>
              <a:rPr lang="zh-CN" altLang="en-US" sz="1800" kern="0" dirty="0" smtClean="0">
                <a:solidFill>
                  <a:srgbClr val="004C00"/>
                </a:solidFill>
                <a:effectLst>
                  <a:outerShdw blurRad="38100" dist="38100" dir="2700000" algn="tl">
                    <a:srgbClr val="000000">
                      <a:alpha val="43137"/>
                    </a:srgbClr>
                  </a:outerShdw>
                </a:effectLst>
                <a:latin typeface="+mj-lt"/>
                <a:ea typeface="+mj-ea"/>
                <a:cs typeface="+mj-cs"/>
              </a:rPr>
              <a:t>第七章 密码协议：</a:t>
            </a:r>
            <a:r>
              <a:rPr lang="en-US" altLang="zh-CN" sz="1800" kern="0" dirty="0" smtClean="0">
                <a:solidFill>
                  <a:srgbClr val="004C00"/>
                </a:solidFill>
                <a:effectLst>
                  <a:outerShdw blurRad="38100" dist="38100" dir="2700000" algn="tl">
                    <a:srgbClr val="000000">
                      <a:alpha val="43137"/>
                    </a:srgbClr>
                  </a:outerShdw>
                </a:effectLst>
                <a:latin typeface="+mj-lt"/>
                <a:ea typeface="+mj-ea"/>
                <a:cs typeface="+mj-cs"/>
              </a:rPr>
              <a:t>7.8 </a:t>
            </a:r>
            <a:r>
              <a:rPr lang="zh-CN" altLang="en-US" sz="1800" kern="0" dirty="0" smtClean="0">
                <a:solidFill>
                  <a:srgbClr val="004C00"/>
                </a:solidFill>
                <a:effectLst>
                  <a:outerShdw blurRad="38100" dist="38100" dir="2700000" algn="tl">
                    <a:srgbClr val="000000">
                      <a:alpha val="43137"/>
                    </a:srgbClr>
                  </a:outerShdw>
                </a:effectLst>
                <a:latin typeface="+mj-lt"/>
                <a:ea typeface="+mj-ea"/>
                <a:cs typeface="+mj-cs"/>
              </a:rPr>
              <a:t>安全协议实践</a:t>
            </a:r>
          </a:p>
        </p:txBody>
      </p:sp>
      <p:sp>
        <p:nvSpPr>
          <p:cNvPr id="6" name="灯片编号占位符 3"/>
          <p:cNvSpPr>
            <a:spLocks noGrp="1"/>
          </p:cNvSpPr>
          <p:nvPr>
            <p:ph type="sldNum" sz="quarter" idx="12"/>
          </p:nvPr>
        </p:nvSpPr>
        <p:spPr>
          <a:xfrm>
            <a:off x="7391400" y="6477000"/>
            <a:ext cx="1295400" cy="304800"/>
          </a:xfrm>
        </p:spPr>
        <p:txBody>
          <a:bodyPr/>
          <a:lstStyle/>
          <a:p>
            <a:pPr>
              <a:defRPr/>
            </a:pPr>
            <a:fld id="{896E1043-1F2A-4C9B-855A-0B3264F68AF7}" type="slidenum">
              <a:rPr lang="en-US" altLang="zh-CN" smtClean="0"/>
              <a:pPr>
                <a:defRPr/>
              </a:pPr>
              <a:t>86</a:t>
            </a:fld>
            <a:r>
              <a:rPr lang="en-US" altLang="zh-CN" dirty="0" smtClean="0"/>
              <a:t>/</a:t>
            </a:r>
            <a:endParaRPr lang="en-US" altLang="zh-CN" dirty="0"/>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02" name="Rectangle 2"/>
          <p:cNvSpPr>
            <a:spLocks noGrp="1" noChangeArrowheads="1"/>
          </p:cNvSpPr>
          <p:nvPr>
            <p:ph type="title"/>
          </p:nvPr>
        </p:nvSpPr>
        <p:spPr>
          <a:xfrm>
            <a:off x="533400" y="669471"/>
            <a:ext cx="6400800" cy="715962"/>
          </a:xfrm>
        </p:spPr>
        <p:txBody>
          <a:bodyPr/>
          <a:lstStyle/>
          <a:p>
            <a:r>
              <a:rPr lang="en-US" altLang="zh-CN" sz="2600" dirty="0">
                <a:solidFill>
                  <a:srgbClr val="0000CC"/>
                </a:solidFill>
              </a:rPr>
              <a:t>Kerberos</a:t>
            </a:r>
            <a:r>
              <a:rPr lang="zh-CN" altLang="en-US" sz="2600" dirty="0">
                <a:solidFill>
                  <a:srgbClr val="0000CC"/>
                </a:solidFill>
              </a:rPr>
              <a:t>会话密钥交换</a:t>
            </a:r>
            <a:r>
              <a:rPr lang="zh-CN" altLang="en-US" sz="2600" dirty="0" smtClean="0">
                <a:solidFill>
                  <a:srgbClr val="0000CC"/>
                </a:solidFill>
              </a:rPr>
              <a:t>过程分三个阶段</a:t>
            </a:r>
            <a:endParaRPr lang="zh-CN" altLang="en-US" sz="2600" dirty="0">
              <a:solidFill>
                <a:srgbClr val="0000CC"/>
              </a:solidFill>
            </a:endParaRPr>
          </a:p>
        </p:txBody>
      </p:sp>
      <p:sp>
        <p:nvSpPr>
          <p:cNvPr id="819203" name="Rectangle 3"/>
          <p:cNvSpPr>
            <a:spLocks noGrp="1" noChangeArrowheads="1"/>
          </p:cNvSpPr>
          <p:nvPr>
            <p:ph type="body" idx="1"/>
          </p:nvPr>
        </p:nvSpPr>
        <p:spPr>
          <a:xfrm>
            <a:off x="457200" y="1371600"/>
            <a:ext cx="8229600" cy="5257800"/>
          </a:xfrm>
        </p:spPr>
        <p:txBody>
          <a:bodyPr/>
          <a:lstStyle/>
          <a:p>
            <a:pPr>
              <a:lnSpc>
                <a:spcPct val="110000"/>
              </a:lnSpc>
              <a:spcBef>
                <a:spcPts val="600"/>
              </a:spcBef>
            </a:pPr>
            <a:r>
              <a:rPr lang="zh-CN" altLang="en-US" sz="2400" dirty="0">
                <a:solidFill>
                  <a:srgbClr val="FF0000"/>
                </a:solidFill>
              </a:rPr>
              <a:t>第一阶段</a:t>
            </a:r>
            <a:r>
              <a:rPr lang="en-US" altLang="zh-CN" sz="2400" dirty="0">
                <a:solidFill>
                  <a:srgbClr val="FF0000"/>
                </a:solidFill>
              </a:rPr>
              <a:t>(</a:t>
            </a:r>
            <a:r>
              <a:rPr lang="zh-CN" altLang="en-US" sz="2400" dirty="0">
                <a:solidFill>
                  <a:srgbClr val="FF0000"/>
                </a:solidFill>
              </a:rPr>
              <a:t>认证服务器交换</a:t>
            </a:r>
            <a:r>
              <a:rPr lang="en-US" altLang="zh-CN" sz="2400" dirty="0">
                <a:solidFill>
                  <a:srgbClr val="FF0000"/>
                </a:solidFill>
              </a:rPr>
              <a:t>)</a:t>
            </a:r>
          </a:p>
          <a:p>
            <a:pPr lvl="1">
              <a:lnSpc>
                <a:spcPct val="110000"/>
              </a:lnSpc>
              <a:spcBef>
                <a:spcPts val="600"/>
              </a:spcBef>
            </a:pPr>
            <a:r>
              <a:rPr lang="zh-CN" altLang="en-US" sz="2000" dirty="0">
                <a:solidFill>
                  <a:srgbClr val="FF0000"/>
                </a:solidFill>
              </a:rPr>
              <a:t>用户从</a:t>
            </a:r>
            <a:r>
              <a:rPr lang="en-US" altLang="zh-CN" sz="2000" dirty="0">
                <a:solidFill>
                  <a:srgbClr val="FF0000"/>
                </a:solidFill>
              </a:rPr>
              <a:t>AS</a:t>
            </a:r>
            <a:r>
              <a:rPr lang="zh-CN" altLang="en-US" sz="2000" dirty="0">
                <a:solidFill>
                  <a:srgbClr val="FF0000"/>
                </a:solidFill>
              </a:rPr>
              <a:t>获取票据许可票据</a:t>
            </a:r>
          </a:p>
          <a:p>
            <a:pPr>
              <a:lnSpc>
                <a:spcPct val="110000"/>
              </a:lnSpc>
              <a:spcBef>
                <a:spcPts val="600"/>
              </a:spcBef>
            </a:pPr>
            <a:r>
              <a:rPr lang="zh-CN" altLang="en-US" sz="2400" dirty="0">
                <a:latin typeface="Times New Roman" pitchFamily="18" charset="0"/>
              </a:rPr>
              <a:t>① </a:t>
            </a:r>
            <a:r>
              <a:rPr lang="en-US" altLang="zh-CN" sz="2400" dirty="0">
                <a:latin typeface="Times New Roman" pitchFamily="18" charset="0"/>
              </a:rPr>
              <a:t>C→AS</a:t>
            </a:r>
            <a:r>
              <a:rPr lang="zh-CN" altLang="en-US" sz="2400" dirty="0">
                <a:latin typeface="Times New Roman" pitchFamily="18" charset="0"/>
              </a:rPr>
              <a:t>：</a:t>
            </a:r>
            <a:r>
              <a:rPr lang="en-US" altLang="zh-CN" sz="2400" i="1" dirty="0" err="1">
                <a:latin typeface="Times New Roman" pitchFamily="18" charset="0"/>
              </a:rPr>
              <a:t>ID</a:t>
            </a:r>
            <a:r>
              <a:rPr lang="en-US" altLang="zh-CN" sz="2400" i="1" baseline="-25000" dirty="0" err="1">
                <a:latin typeface="Times New Roman" pitchFamily="18" charset="0"/>
              </a:rPr>
              <a:t>c</a:t>
            </a:r>
            <a:r>
              <a:rPr lang="en-US" altLang="zh-CN" sz="2400" dirty="0">
                <a:latin typeface="Times New Roman" pitchFamily="18" charset="0"/>
              </a:rPr>
              <a:t>||</a:t>
            </a:r>
            <a:r>
              <a:rPr lang="en-US" altLang="zh-CN" sz="2400" i="1" dirty="0" err="1">
                <a:latin typeface="Times New Roman" pitchFamily="18" charset="0"/>
              </a:rPr>
              <a:t>ID</a:t>
            </a:r>
            <a:r>
              <a:rPr lang="en-US" altLang="zh-CN" sz="2400" i="1" baseline="-25000" dirty="0" err="1">
                <a:latin typeface="Times New Roman" pitchFamily="18" charset="0"/>
              </a:rPr>
              <a:t>tgs</a:t>
            </a:r>
            <a:r>
              <a:rPr lang="en-US" altLang="zh-CN" sz="2400" dirty="0">
                <a:latin typeface="Times New Roman" pitchFamily="18" charset="0"/>
              </a:rPr>
              <a:t>||</a:t>
            </a:r>
            <a:r>
              <a:rPr lang="en-US" altLang="zh-CN" sz="2400" i="1" dirty="0">
                <a:latin typeface="Times New Roman" pitchFamily="18" charset="0"/>
              </a:rPr>
              <a:t>TS</a:t>
            </a:r>
            <a:r>
              <a:rPr lang="en-US" altLang="zh-CN" sz="2400" baseline="-25000" dirty="0">
                <a:latin typeface="Times New Roman" pitchFamily="18" charset="0"/>
              </a:rPr>
              <a:t>1</a:t>
            </a:r>
          </a:p>
          <a:p>
            <a:pPr lvl="1">
              <a:lnSpc>
                <a:spcPct val="110000"/>
              </a:lnSpc>
              <a:spcBef>
                <a:spcPts val="600"/>
              </a:spcBef>
            </a:pPr>
            <a:r>
              <a:rPr lang="zh-CN" altLang="en-US" sz="2000" dirty="0"/>
              <a:t>客户向</a:t>
            </a:r>
            <a:r>
              <a:rPr lang="en-US" altLang="zh-CN" sz="2000" dirty="0"/>
              <a:t>AS</a:t>
            </a:r>
            <a:r>
              <a:rPr lang="zh-CN" altLang="en-US" sz="2000" dirty="0"/>
              <a:t>发出访问</a:t>
            </a:r>
            <a:r>
              <a:rPr lang="en-US" altLang="zh-CN" sz="2000" dirty="0"/>
              <a:t>TGS</a:t>
            </a:r>
            <a:r>
              <a:rPr lang="zh-CN" altLang="en-US" sz="2000" dirty="0"/>
              <a:t>的请求，请求中的时戳用以向</a:t>
            </a:r>
            <a:r>
              <a:rPr lang="en-US" altLang="zh-CN" sz="2000" dirty="0"/>
              <a:t>AS</a:t>
            </a:r>
            <a:r>
              <a:rPr lang="zh-CN" altLang="en-US" sz="2000" dirty="0"/>
              <a:t>表示这一请求是新的</a:t>
            </a:r>
          </a:p>
          <a:p>
            <a:pPr>
              <a:lnSpc>
                <a:spcPct val="110000"/>
              </a:lnSpc>
              <a:spcBef>
                <a:spcPts val="600"/>
              </a:spcBef>
            </a:pPr>
            <a:r>
              <a:rPr lang="zh-CN" altLang="en-US" sz="2400" dirty="0">
                <a:latin typeface="Times New Roman" pitchFamily="18" charset="0"/>
              </a:rPr>
              <a:t>②</a:t>
            </a:r>
            <a:r>
              <a:rPr lang="en-US" altLang="zh-CN" sz="2400" dirty="0">
                <a:latin typeface="Times New Roman" pitchFamily="18" charset="0"/>
              </a:rPr>
              <a:t>AS→C</a:t>
            </a:r>
            <a:r>
              <a:rPr lang="zh-CN" altLang="en-US" sz="2400" dirty="0">
                <a:latin typeface="Times New Roman" pitchFamily="18" charset="0"/>
              </a:rPr>
              <a:t>：</a:t>
            </a:r>
            <a:r>
              <a:rPr lang="en-US" altLang="zh-CN" sz="2400" i="1" dirty="0" err="1">
                <a:latin typeface="Times New Roman" pitchFamily="18" charset="0"/>
              </a:rPr>
              <a:t>E</a:t>
            </a:r>
            <a:r>
              <a:rPr lang="en-US" altLang="zh-CN" sz="2400" i="1" baseline="-25000" dirty="0" err="1">
                <a:latin typeface="Times New Roman" pitchFamily="18" charset="0"/>
              </a:rPr>
              <a:t>Kc</a:t>
            </a:r>
            <a:r>
              <a:rPr lang="en-US" altLang="zh-CN" sz="2400" dirty="0">
                <a:latin typeface="Times New Roman" pitchFamily="18" charset="0"/>
              </a:rPr>
              <a:t>[</a:t>
            </a:r>
            <a:r>
              <a:rPr lang="en-US" altLang="zh-CN" sz="2400" i="1" dirty="0" err="1">
                <a:latin typeface="Times New Roman" pitchFamily="18" charset="0"/>
              </a:rPr>
              <a:t>K</a:t>
            </a:r>
            <a:r>
              <a:rPr lang="en-US" altLang="zh-CN" sz="2400" i="1" baseline="-25000" dirty="0" err="1">
                <a:latin typeface="Times New Roman" pitchFamily="18" charset="0"/>
              </a:rPr>
              <a:t>c</a:t>
            </a:r>
            <a:r>
              <a:rPr lang="en-US" altLang="zh-CN" sz="2400" baseline="-25000" dirty="0" err="1">
                <a:latin typeface="Times New Roman" pitchFamily="18" charset="0"/>
              </a:rPr>
              <a:t>,</a:t>
            </a:r>
            <a:r>
              <a:rPr lang="en-US" altLang="zh-CN" sz="2400" i="1" baseline="-25000" dirty="0" err="1">
                <a:latin typeface="Times New Roman" pitchFamily="18" charset="0"/>
              </a:rPr>
              <a:t>tgs</a:t>
            </a:r>
            <a:r>
              <a:rPr lang="en-US" altLang="zh-CN" sz="2400" dirty="0">
                <a:latin typeface="Times New Roman" pitchFamily="18" charset="0"/>
              </a:rPr>
              <a:t>||</a:t>
            </a:r>
            <a:r>
              <a:rPr lang="en-US" altLang="zh-CN" sz="2400" i="1" dirty="0" err="1">
                <a:latin typeface="Times New Roman" pitchFamily="18" charset="0"/>
              </a:rPr>
              <a:t>ID</a:t>
            </a:r>
            <a:r>
              <a:rPr lang="en-US" altLang="zh-CN" sz="2400" i="1" baseline="-25000" dirty="0" err="1">
                <a:latin typeface="Times New Roman" pitchFamily="18" charset="0"/>
              </a:rPr>
              <a:t>tgs</a:t>
            </a:r>
            <a:r>
              <a:rPr lang="en-US" altLang="zh-CN" sz="2400" dirty="0">
                <a:latin typeface="Times New Roman" pitchFamily="18" charset="0"/>
              </a:rPr>
              <a:t>||</a:t>
            </a:r>
            <a:r>
              <a:rPr lang="en-US" altLang="zh-CN" sz="2400" i="1" dirty="0">
                <a:latin typeface="Times New Roman" pitchFamily="18" charset="0"/>
              </a:rPr>
              <a:t>TS</a:t>
            </a:r>
            <a:r>
              <a:rPr lang="en-US" altLang="zh-CN" sz="2400" baseline="-25000" dirty="0">
                <a:latin typeface="Times New Roman" pitchFamily="18" charset="0"/>
              </a:rPr>
              <a:t>2</a:t>
            </a:r>
            <a:r>
              <a:rPr lang="en-US" altLang="zh-CN" sz="2400" dirty="0">
                <a:latin typeface="Times New Roman" pitchFamily="18" charset="0"/>
              </a:rPr>
              <a:t>||</a:t>
            </a:r>
            <a:r>
              <a:rPr lang="en-US" altLang="zh-CN" sz="2400" i="1" dirty="0">
                <a:latin typeface="Times New Roman" pitchFamily="18" charset="0"/>
              </a:rPr>
              <a:t>lifetime</a:t>
            </a:r>
            <a:r>
              <a:rPr lang="en-US" altLang="zh-CN" sz="2400" baseline="-25000" dirty="0">
                <a:latin typeface="Times New Roman" pitchFamily="18" charset="0"/>
              </a:rPr>
              <a:t>2</a:t>
            </a:r>
            <a:r>
              <a:rPr lang="en-US" altLang="zh-CN" sz="2400" dirty="0">
                <a:latin typeface="Times New Roman" pitchFamily="18" charset="0"/>
              </a:rPr>
              <a:t>||</a:t>
            </a:r>
            <a:r>
              <a:rPr lang="en-US" altLang="zh-CN" sz="2400" i="1" dirty="0" err="1">
                <a:solidFill>
                  <a:srgbClr val="FF0000"/>
                </a:solidFill>
                <a:latin typeface="Times New Roman" pitchFamily="18" charset="0"/>
              </a:rPr>
              <a:t>Ticket</a:t>
            </a:r>
            <a:r>
              <a:rPr lang="en-US" altLang="zh-CN" sz="2400" i="1" baseline="-25000" dirty="0" err="1">
                <a:solidFill>
                  <a:srgbClr val="FF0000"/>
                </a:solidFill>
                <a:latin typeface="Times New Roman" pitchFamily="18" charset="0"/>
              </a:rPr>
              <a:t>tgs</a:t>
            </a:r>
            <a:r>
              <a:rPr lang="en-US" altLang="zh-CN" sz="2400" dirty="0">
                <a:latin typeface="Times New Roman" pitchFamily="18" charset="0"/>
              </a:rPr>
              <a:t>]</a:t>
            </a:r>
          </a:p>
          <a:p>
            <a:pPr lvl="1">
              <a:lnSpc>
                <a:spcPct val="110000"/>
              </a:lnSpc>
              <a:spcBef>
                <a:spcPts val="600"/>
              </a:spcBef>
            </a:pPr>
            <a:r>
              <a:rPr lang="zh-CN" altLang="en-US" sz="2000" dirty="0"/>
              <a:t>其中</a:t>
            </a:r>
            <a:r>
              <a:rPr lang="en-US" altLang="zh-CN" sz="2000" i="1" dirty="0" err="1">
                <a:solidFill>
                  <a:srgbClr val="0000FF"/>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Ticket</a:t>
            </a:r>
            <a:r>
              <a:rPr lang="en-US" altLang="zh-CN" sz="2000" i="1" baseline="-25000" dirty="0" err="1">
                <a:solidFill>
                  <a:srgbClr val="0000FF"/>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tgs</a:t>
            </a:r>
            <a:r>
              <a:rPr lang="zh-CN" altLang="en-US" sz="2000" dirty="0">
                <a:solidFill>
                  <a:srgbClr val="0000FF"/>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t>
            </a:r>
            <a:r>
              <a:rPr lang="en-US" altLang="zh-CN" sz="2000" i="1" dirty="0" err="1">
                <a:solidFill>
                  <a:srgbClr val="0000FF"/>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a:t>
            </a:r>
            <a:r>
              <a:rPr lang="en-US" altLang="zh-CN" sz="2000" i="1" baseline="-25000" dirty="0" err="1">
                <a:solidFill>
                  <a:srgbClr val="0000FF"/>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Ktgs</a:t>
            </a:r>
            <a:r>
              <a:rPr lang="en-US" altLang="zh-CN" sz="2000" dirty="0">
                <a:solidFill>
                  <a:srgbClr val="0000FF"/>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t>
            </a:r>
            <a:r>
              <a:rPr lang="en-US" altLang="zh-CN" sz="2000" i="1" dirty="0" err="1">
                <a:solidFill>
                  <a:srgbClr val="0000FF"/>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a:t>
            </a:r>
            <a:r>
              <a:rPr lang="en-US" altLang="zh-CN" sz="2000" i="1" baseline="-25000" dirty="0" err="1">
                <a:solidFill>
                  <a:srgbClr val="0000FF"/>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a:t>
            </a:r>
            <a:r>
              <a:rPr lang="en-US" altLang="zh-CN" sz="2000" baseline="-25000" dirty="0" err="1">
                <a:solidFill>
                  <a:srgbClr val="0000FF"/>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t>
            </a:r>
            <a:r>
              <a:rPr lang="en-US" altLang="zh-CN" sz="2000" i="1" baseline="-25000" dirty="0" err="1">
                <a:solidFill>
                  <a:srgbClr val="0000FF"/>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tgs</a:t>
            </a:r>
            <a:r>
              <a:rPr lang="en-US" altLang="zh-CN" sz="2000" dirty="0">
                <a:solidFill>
                  <a:srgbClr val="0000FF"/>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t>
            </a:r>
            <a:r>
              <a:rPr lang="en-US" altLang="zh-CN" sz="2000" i="1" dirty="0" err="1">
                <a:solidFill>
                  <a:srgbClr val="0000FF"/>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ID</a:t>
            </a:r>
            <a:r>
              <a:rPr lang="en-US" altLang="zh-CN" sz="2000" i="1" baseline="-25000" dirty="0" err="1">
                <a:solidFill>
                  <a:srgbClr val="0000FF"/>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a:t>
            </a:r>
            <a:r>
              <a:rPr lang="en-US" altLang="zh-CN" sz="2000" dirty="0">
                <a:solidFill>
                  <a:srgbClr val="0000FF"/>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t>
            </a:r>
            <a:r>
              <a:rPr lang="en-US" altLang="zh-CN" sz="2000" i="1" dirty="0" err="1">
                <a:solidFill>
                  <a:srgbClr val="0000FF"/>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AD</a:t>
            </a:r>
            <a:r>
              <a:rPr lang="en-US" altLang="zh-CN" sz="2000" i="1" baseline="-25000" dirty="0" err="1">
                <a:solidFill>
                  <a:srgbClr val="0000FF"/>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a:t>
            </a:r>
            <a:r>
              <a:rPr lang="en-US" altLang="zh-CN" sz="2000" dirty="0">
                <a:solidFill>
                  <a:srgbClr val="0000FF"/>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t>
            </a:r>
            <a:r>
              <a:rPr lang="en-US" altLang="zh-CN" sz="2000" i="1" dirty="0" err="1">
                <a:solidFill>
                  <a:srgbClr val="0000FF"/>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ID</a:t>
            </a:r>
            <a:r>
              <a:rPr lang="en-US" altLang="zh-CN" sz="2000" i="1" baseline="-25000" dirty="0" err="1">
                <a:solidFill>
                  <a:srgbClr val="0000FF"/>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tgs</a:t>
            </a:r>
            <a:r>
              <a:rPr lang="en-US" altLang="zh-CN" sz="2000" dirty="0">
                <a:solidFill>
                  <a:srgbClr val="0000FF"/>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t>
            </a:r>
            <a:r>
              <a:rPr lang="en-US" altLang="zh-CN" sz="2000" i="1" dirty="0">
                <a:solidFill>
                  <a:srgbClr val="0000FF"/>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TS</a:t>
            </a:r>
            <a:r>
              <a:rPr lang="en-US" altLang="zh-CN" sz="2000" baseline="-25000" dirty="0">
                <a:solidFill>
                  <a:srgbClr val="0000FF"/>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2</a:t>
            </a:r>
            <a:r>
              <a:rPr lang="en-US" altLang="zh-CN" sz="2000" dirty="0">
                <a:solidFill>
                  <a:srgbClr val="0000FF"/>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t>
            </a:r>
            <a:r>
              <a:rPr lang="en-US" altLang="zh-CN" sz="2000" i="1" dirty="0">
                <a:solidFill>
                  <a:srgbClr val="0000FF"/>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lifetime</a:t>
            </a:r>
            <a:r>
              <a:rPr lang="en-US" altLang="zh-CN" sz="2000" baseline="-25000" dirty="0">
                <a:solidFill>
                  <a:srgbClr val="0000FF"/>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2</a:t>
            </a:r>
            <a:r>
              <a:rPr lang="en-US" altLang="zh-CN" sz="2000" dirty="0">
                <a:solidFill>
                  <a:srgbClr val="0000FF"/>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t>
            </a:r>
            <a:r>
              <a:rPr lang="en-US" altLang="zh-CN" sz="2000" dirty="0"/>
              <a:t>	</a:t>
            </a:r>
          </a:p>
          <a:p>
            <a:pPr lvl="1">
              <a:lnSpc>
                <a:spcPct val="110000"/>
              </a:lnSpc>
              <a:spcBef>
                <a:spcPts val="600"/>
              </a:spcBef>
            </a:pPr>
            <a:r>
              <a:rPr lang="en-US" altLang="zh-CN" sz="2000" dirty="0"/>
              <a:t>AS</a:t>
            </a:r>
            <a:r>
              <a:rPr lang="zh-CN" altLang="en-US" sz="2000" dirty="0"/>
              <a:t>向</a:t>
            </a:r>
            <a:r>
              <a:rPr lang="en-US" altLang="zh-CN" sz="2000" dirty="0"/>
              <a:t>C</a:t>
            </a:r>
            <a:r>
              <a:rPr lang="zh-CN" altLang="en-US" sz="2000" dirty="0"/>
              <a:t>发出应答，应答由从用户的口令导出的密钥</a:t>
            </a:r>
            <a:r>
              <a:rPr lang="en-US" altLang="zh-CN" sz="2000" i="1" dirty="0"/>
              <a:t>K</a:t>
            </a:r>
            <a:r>
              <a:rPr lang="en-US" altLang="zh-CN" sz="2000" i="1" baseline="-25000" dirty="0"/>
              <a:t>C</a:t>
            </a:r>
            <a:r>
              <a:rPr lang="zh-CN" altLang="en-US" sz="2000" dirty="0"/>
              <a:t>加密，使得只有</a:t>
            </a:r>
            <a:r>
              <a:rPr lang="en-US" altLang="zh-CN" sz="2000" dirty="0"/>
              <a:t>C</a:t>
            </a:r>
            <a:r>
              <a:rPr lang="zh-CN" altLang="en-US" sz="2000" dirty="0"/>
              <a:t>能解读。</a:t>
            </a:r>
          </a:p>
          <a:p>
            <a:pPr lvl="1">
              <a:lnSpc>
                <a:spcPct val="110000"/>
              </a:lnSpc>
              <a:spcBef>
                <a:spcPts val="600"/>
              </a:spcBef>
            </a:pPr>
            <a:r>
              <a:rPr lang="zh-CN" altLang="en-US" sz="2000" dirty="0"/>
              <a:t>应答的内容包括：</a:t>
            </a:r>
            <a:r>
              <a:rPr lang="en-US" altLang="zh-CN" sz="2000" dirty="0"/>
              <a:t>C</a:t>
            </a:r>
            <a:r>
              <a:rPr lang="zh-CN" altLang="en-US" sz="2000" dirty="0"/>
              <a:t>与</a:t>
            </a:r>
            <a:r>
              <a:rPr lang="en-US" altLang="zh-CN" sz="2000" dirty="0"/>
              <a:t>TGS</a:t>
            </a:r>
            <a:r>
              <a:rPr lang="zh-CN" altLang="en-US" sz="2000" dirty="0"/>
              <a:t>会话所使用的密钥</a:t>
            </a:r>
            <a:r>
              <a:rPr lang="en-US" altLang="zh-CN" sz="2000" i="1" dirty="0" err="1"/>
              <a:t>K</a:t>
            </a:r>
            <a:r>
              <a:rPr lang="en-US" altLang="zh-CN" sz="2000" i="1" baseline="-25000" dirty="0" err="1"/>
              <a:t>c</a:t>
            </a:r>
            <a:r>
              <a:rPr lang="en-US" altLang="zh-CN" sz="2000" baseline="-25000" dirty="0" err="1"/>
              <a:t>,</a:t>
            </a:r>
            <a:r>
              <a:rPr lang="en-US" altLang="zh-CN" sz="2000" i="1" baseline="-25000" dirty="0" err="1"/>
              <a:t>tgs</a:t>
            </a:r>
            <a:r>
              <a:rPr lang="zh-CN" altLang="en-US" sz="2000" dirty="0"/>
              <a:t>、用以向</a:t>
            </a:r>
            <a:r>
              <a:rPr lang="en-US" altLang="zh-CN" sz="2000" dirty="0"/>
              <a:t>C</a:t>
            </a:r>
            <a:r>
              <a:rPr lang="zh-CN" altLang="en-US" sz="2000" dirty="0"/>
              <a:t>表示</a:t>
            </a:r>
            <a:r>
              <a:rPr lang="en-US" altLang="zh-CN" sz="2000" dirty="0"/>
              <a:t>TGS</a:t>
            </a:r>
            <a:r>
              <a:rPr lang="zh-CN" altLang="en-US" sz="2000" dirty="0"/>
              <a:t>身份的</a:t>
            </a:r>
            <a:r>
              <a:rPr lang="en-US" altLang="zh-CN" sz="2000" i="1" dirty="0" err="1"/>
              <a:t>ID</a:t>
            </a:r>
            <a:r>
              <a:rPr lang="en-US" altLang="zh-CN" sz="2000" i="1" baseline="-25000" dirty="0" err="1"/>
              <a:t>tgs</a:t>
            </a:r>
            <a:r>
              <a:rPr lang="zh-CN" altLang="en-US" sz="2000" dirty="0"/>
              <a:t>、时戳</a:t>
            </a:r>
            <a:r>
              <a:rPr lang="en-US" altLang="zh-CN" sz="2000" i="1" dirty="0"/>
              <a:t>TS</a:t>
            </a:r>
            <a:r>
              <a:rPr lang="en-US" altLang="zh-CN" sz="2000" baseline="-25000" dirty="0"/>
              <a:t>2</a:t>
            </a:r>
            <a:r>
              <a:rPr lang="zh-CN" altLang="en-US" sz="2000" dirty="0"/>
              <a:t>、</a:t>
            </a:r>
            <a:r>
              <a:rPr lang="en-US" altLang="zh-CN" sz="2000" dirty="0"/>
              <a:t>AS</a:t>
            </a:r>
            <a:r>
              <a:rPr lang="zh-CN" altLang="en-US" sz="2000" dirty="0"/>
              <a:t>向</a:t>
            </a:r>
            <a:r>
              <a:rPr lang="en-US" altLang="zh-CN" sz="2000" dirty="0"/>
              <a:t>C</a:t>
            </a:r>
            <a:r>
              <a:rPr lang="zh-CN" altLang="en-US" sz="2000" dirty="0"/>
              <a:t>发放的票据许可票据</a:t>
            </a:r>
            <a:r>
              <a:rPr lang="en-US" altLang="zh-CN" sz="2000" i="1" dirty="0" err="1"/>
              <a:t>Ticket</a:t>
            </a:r>
            <a:r>
              <a:rPr lang="en-US" altLang="zh-CN" sz="2000" i="1" baseline="-25000" dirty="0" err="1"/>
              <a:t>tgs</a:t>
            </a:r>
            <a:r>
              <a:rPr lang="zh-CN" altLang="en-US" sz="2000" dirty="0"/>
              <a:t>以及这一票据的截止期限</a:t>
            </a:r>
            <a:r>
              <a:rPr lang="en-US" altLang="zh-CN" sz="2000" i="1" dirty="0"/>
              <a:t>lifetime</a:t>
            </a:r>
            <a:r>
              <a:rPr lang="en-US" altLang="zh-CN" sz="2000" baseline="-25000" dirty="0"/>
              <a:t>2</a:t>
            </a:r>
            <a:r>
              <a:rPr lang="zh-CN" altLang="en-US" sz="2000" dirty="0"/>
              <a:t>。</a:t>
            </a:r>
            <a:r>
              <a:rPr lang="en-US" altLang="zh-CN" sz="2000" dirty="0"/>
              <a:t>AD</a:t>
            </a:r>
            <a:r>
              <a:rPr lang="zh-CN" altLang="en-US" sz="2000" dirty="0"/>
              <a:t>表示用户的网络地址</a:t>
            </a:r>
          </a:p>
        </p:txBody>
      </p:sp>
      <p:sp>
        <p:nvSpPr>
          <p:cNvPr id="5" name="标题 1"/>
          <p:cNvSpPr txBox="1">
            <a:spLocks/>
          </p:cNvSpPr>
          <p:nvPr/>
        </p:nvSpPr>
        <p:spPr bwMode="auto">
          <a:xfrm>
            <a:off x="533400" y="381000"/>
            <a:ext cx="7696200" cy="5334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l" rtl="0" eaLnBrk="0" fontAlgn="base" hangingPunct="0">
              <a:spcBef>
                <a:spcPct val="0"/>
              </a:spcBef>
              <a:spcAft>
                <a:spcPct val="0"/>
              </a:spcAft>
              <a:defRPr sz="3200" b="1">
                <a:solidFill>
                  <a:srgbClr val="C3093E"/>
                </a:solidFill>
                <a:effectLst>
                  <a:outerShdw blurRad="38100" dist="38100" dir="2700000" algn="tl">
                    <a:srgbClr val="000000">
                      <a:alpha val="43137"/>
                    </a:srgbClr>
                  </a:outerShdw>
                </a:effectLst>
                <a:latin typeface="+mj-lt"/>
                <a:ea typeface="+mj-ea"/>
                <a:cs typeface="+mj-cs"/>
              </a:defRPr>
            </a:lvl1pPr>
            <a:lvl2pPr algn="l" rtl="0" eaLnBrk="0" fontAlgn="base" hangingPunct="0">
              <a:spcBef>
                <a:spcPct val="0"/>
              </a:spcBef>
              <a:spcAft>
                <a:spcPct val="0"/>
              </a:spcAft>
              <a:defRPr sz="3600" b="1">
                <a:solidFill>
                  <a:srgbClr val="C3093E"/>
                </a:solidFill>
                <a:latin typeface="Arial" pitchFamily="34" charset="0"/>
                <a:ea typeface="华文中宋" pitchFamily="2" charset="-122"/>
              </a:defRPr>
            </a:lvl2pPr>
            <a:lvl3pPr algn="l" rtl="0" eaLnBrk="0" fontAlgn="base" hangingPunct="0">
              <a:spcBef>
                <a:spcPct val="0"/>
              </a:spcBef>
              <a:spcAft>
                <a:spcPct val="0"/>
              </a:spcAft>
              <a:defRPr sz="3600" b="1">
                <a:solidFill>
                  <a:srgbClr val="C3093E"/>
                </a:solidFill>
                <a:latin typeface="Arial" pitchFamily="34" charset="0"/>
                <a:ea typeface="华文中宋" pitchFamily="2" charset="-122"/>
              </a:defRPr>
            </a:lvl3pPr>
            <a:lvl4pPr algn="l" rtl="0" eaLnBrk="0" fontAlgn="base" hangingPunct="0">
              <a:spcBef>
                <a:spcPct val="0"/>
              </a:spcBef>
              <a:spcAft>
                <a:spcPct val="0"/>
              </a:spcAft>
              <a:defRPr sz="3600" b="1">
                <a:solidFill>
                  <a:srgbClr val="C3093E"/>
                </a:solidFill>
                <a:latin typeface="Arial" pitchFamily="34" charset="0"/>
                <a:ea typeface="华文中宋" pitchFamily="2" charset="-122"/>
              </a:defRPr>
            </a:lvl4pPr>
            <a:lvl5pPr algn="l" rtl="0" eaLnBrk="0" fontAlgn="base" hangingPunct="0">
              <a:spcBef>
                <a:spcPct val="0"/>
              </a:spcBef>
              <a:spcAft>
                <a:spcPct val="0"/>
              </a:spcAft>
              <a:defRPr sz="3600" b="1">
                <a:solidFill>
                  <a:srgbClr val="C3093E"/>
                </a:solidFill>
                <a:latin typeface="Arial" pitchFamily="34" charset="0"/>
                <a:ea typeface="华文中宋" pitchFamily="2" charset="-122"/>
              </a:defRPr>
            </a:lvl5pPr>
            <a:lvl6pPr marL="457200" algn="l" rtl="0" fontAlgn="base">
              <a:spcBef>
                <a:spcPct val="0"/>
              </a:spcBef>
              <a:spcAft>
                <a:spcPct val="0"/>
              </a:spcAft>
              <a:defRPr sz="3600" b="1">
                <a:solidFill>
                  <a:srgbClr val="C3093E"/>
                </a:solidFill>
                <a:latin typeface="Arial" pitchFamily="34" charset="0"/>
                <a:ea typeface="华文中宋" pitchFamily="2" charset="-122"/>
              </a:defRPr>
            </a:lvl6pPr>
            <a:lvl7pPr marL="914400" algn="l" rtl="0" fontAlgn="base">
              <a:spcBef>
                <a:spcPct val="0"/>
              </a:spcBef>
              <a:spcAft>
                <a:spcPct val="0"/>
              </a:spcAft>
              <a:defRPr sz="3600" b="1">
                <a:solidFill>
                  <a:srgbClr val="C3093E"/>
                </a:solidFill>
                <a:latin typeface="Arial" pitchFamily="34" charset="0"/>
                <a:ea typeface="华文中宋" pitchFamily="2" charset="-122"/>
              </a:defRPr>
            </a:lvl7pPr>
            <a:lvl8pPr marL="1371600" algn="l" rtl="0" fontAlgn="base">
              <a:spcBef>
                <a:spcPct val="0"/>
              </a:spcBef>
              <a:spcAft>
                <a:spcPct val="0"/>
              </a:spcAft>
              <a:defRPr sz="3600" b="1">
                <a:solidFill>
                  <a:srgbClr val="C3093E"/>
                </a:solidFill>
                <a:latin typeface="Arial" pitchFamily="34" charset="0"/>
                <a:ea typeface="华文中宋" pitchFamily="2" charset="-122"/>
              </a:defRPr>
            </a:lvl8pPr>
            <a:lvl9pPr marL="1828800" algn="l" rtl="0" fontAlgn="base">
              <a:spcBef>
                <a:spcPct val="0"/>
              </a:spcBef>
              <a:spcAft>
                <a:spcPct val="0"/>
              </a:spcAft>
              <a:defRPr sz="3600" b="1">
                <a:solidFill>
                  <a:srgbClr val="C3093E"/>
                </a:solidFill>
                <a:latin typeface="Arial" pitchFamily="34" charset="0"/>
                <a:ea typeface="华文中宋" pitchFamily="2" charset="-122"/>
              </a:defRPr>
            </a:lvl9pPr>
          </a:lstStyle>
          <a:p>
            <a:r>
              <a:rPr lang="en-US" altLang="zh-CN" kern="0" smtClean="0"/>
              <a:t>7.8.1 Kerberos</a:t>
            </a:r>
            <a:r>
              <a:rPr lang="zh-CN" altLang="en-US" kern="0" smtClean="0"/>
              <a:t>协议</a:t>
            </a:r>
            <a:endParaRPr lang="zh-CN" altLang="en-US" kern="0" dirty="0"/>
          </a:p>
        </p:txBody>
      </p:sp>
      <p:sp>
        <p:nvSpPr>
          <p:cNvPr id="7" name="标题 1"/>
          <p:cNvSpPr txBox="1">
            <a:spLocks/>
          </p:cNvSpPr>
          <p:nvPr/>
        </p:nvSpPr>
        <p:spPr bwMode="auto">
          <a:xfrm>
            <a:off x="533400" y="0"/>
            <a:ext cx="7696200" cy="304800"/>
          </a:xfrm>
          <a:prstGeom prst="rect">
            <a:avLst/>
          </a:prstGeom>
          <a:solidFill>
            <a:schemeClr val="accent5"/>
          </a:solidFill>
          <a:ln w="9525">
            <a:noFill/>
            <a:miter lim="800000"/>
            <a:headEnd/>
            <a:tailEnd/>
          </a:ln>
        </p:spPr>
        <p:txBody>
          <a:bodyPr vert="horz" wrap="square" lIns="91440" tIns="45720" rIns="91440" bIns="45720" numCol="1" anchor="b" anchorCtr="0" compatLnSpc="1">
            <a:prstTxWarp prst="textNoShape">
              <a:avLst/>
            </a:prstTxWarp>
          </a:bodyPr>
          <a:lstStyle/>
          <a:p>
            <a:pPr algn="l" eaLnBrk="0" hangingPunct="0">
              <a:defRPr/>
            </a:pPr>
            <a:r>
              <a:rPr lang="zh-CN" altLang="en-US" sz="1800" kern="0" dirty="0" smtClean="0">
                <a:solidFill>
                  <a:srgbClr val="004C00"/>
                </a:solidFill>
                <a:effectLst>
                  <a:outerShdw blurRad="38100" dist="38100" dir="2700000" algn="tl">
                    <a:srgbClr val="000000">
                      <a:alpha val="43137"/>
                    </a:srgbClr>
                  </a:outerShdw>
                </a:effectLst>
                <a:latin typeface="+mj-lt"/>
                <a:ea typeface="+mj-ea"/>
                <a:cs typeface="+mj-cs"/>
              </a:rPr>
              <a:t>第七章 密码协议：</a:t>
            </a:r>
            <a:r>
              <a:rPr lang="en-US" altLang="zh-CN" sz="1800" kern="0" dirty="0" smtClean="0">
                <a:solidFill>
                  <a:srgbClr val="004C00"/>
                </a:solidFill>
                <a:effectLst>
                  <a:outerShdw blurRad="38100" dist="38100" dir="2700000" algn="tl">
                    <a:srgbClr val="000000">
                      <a:alpha val="43137"/>
                    </a:srgbClr>
                  </a:outerShdw>
                </a:effectLst>
                <a:latin typeface="+mj-lt"/>
                <a:ea typeface="+mj-ea"/>
                <a:cs typeface="+mj-cs"/>
              </a:rPr>
              <a:t>7.8 </a:t>
            </a:r>
            <a:r>
              <a:rPr lang="zh-CN" altLang="en-US" sz="1800" kern="0" dirty="0" smtClean="0">
                <a:solidFill>
                  <a:srgbClr val="004C00"/>
                </a:solidFill>
                <a:effectLst>
                  <a:outerShdw blurRad="38100" dist="38100" dir="2700000" algn="tl">
                    <a:srgbClr val="000000">
                      <a:alpha val="43137"/>
                    </a:srgbClr>
                  </a:outerShdw>
                </a:effectLst>
                <a:latin typeface="+mj-lt"/>
                <a:ea typeface="+mj-ea"/>
                <a:cs typeface="+mj-cs"/>
              </a:rPr>
              <a:t>安全协议实践</a:t>
            </a:r>
          </a:p>
        </p:txBody>
      </p:sp>
      <p:sp>
        <p:nvSpPr>
          <p:cNvPr id="8" name="灯片编号占位符 3"/>
          <p:cNvSpPr>
            <a:spLocks noGrp="1"/>
          </p:cNvSpPr>
          <p:nvPr>
            <p:ph type="sldNum" sz="quarter" idx="12"/>
          </p:nvPr>
        </p:nvSpPr>
        <p:spPr>
          <a:xfrm>
            <a:off x="7391400" y="6477000"/>
            <a:ext cx="1295400" cy="304800"/>
          </a:xfrm>
        </p:spPr>
        <p:txBody>
          <a:bodyPr/>
          <a:lstStyle/>
          <a:p>
            <a:pPr>
              <a:defRPr/>
            </a:pPr>
            <a:fld id="{896E1043-1F2A-4C9B-855A-0B3264F68AF7}" type="slidenum">
              <a:rPr lang="en-US" altLang="zh-CN" smtClean="0"/>
              <a:pPr>
                <a:defRPr/>
              </a:pPr>
              <a:t>87</a:t>
            </a:fld>
            <a:r>
              <a:rPr lang="en-US" altLang="zh-CN" dirty="0" smtClean="0"/>
              <a:t>/</a:t>
            </a:r>
            <a:endParaRPr lang="en-US" altLang="zh-CN" dirty="0"/>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0226" name="Rectangle 2"/>
          <p:cNvSpPr>
            <a:spLocks noGrp="1" noChangeArrowheads="1"/>
          </p:cNvSpPr>
          <p:nvPr>
            <p:ph type="body" idx="1"/>
          </p:nvPr>
        </p:nvSpPr>
        <p:spPr>
          <a:xfrm>
            <a:off x="381000" y="914400"/>
            <a:ext cx="8305800" cy="5791200"/>
          </a:xfrm>
        </p:spPr>
        <p:txBody>
          <a:bodyPr/>
          <a:lstStyle/>
          <a:p>
            <a:pPr>
              <a:lnSpc>
                <a:spcPct val="100000"/>
              </a:lnSpc>
            </a:pPr>
            <a:r>
              <a:rPr lang="zh-CN" altLang="en-US" sz="2400" dirty="0">
                <a:solidFill>
                  <a:srgbClr val="FF0000"/>
                </a:solidFill>
              </a:rPr>
              <a:t>第二阶段</a:t>
            </a:r>
            <a:r>
              <a:rPr lang="en-US" altLang="zh-CN" sz="2400" dirty="0">
                <a:solidFill>
                  <a:srgbClr val="FF0000"/>
                </a:solidFill>
              </a:rPr>
              <a:t>(</a:t>
            </a:r>
            <a:r>
              <a:rPr lang="zh-CN" altLang="en-US" sz="2400" dirty="0">
                <a:solidFill>
                  <a:srgbClr val="FF0000"/>
                </a:solidFill>
              </a:rPr>
              <a:t>票据许可权限交换</a:t>
            </a:r>
            <a:r>
              <a:rPr lang="en-US" altLang="zh-CN" sz="2400" dirty="0">
                <a:solidFill>
                  <a:srgbClr val="FF0000"/>
                </a:solidFill>
              </a:rPr>
              <a:t>)</a:t>
            </a:r>
          </a:p>
          <a:p>
            <a:pPr lvl="1">
              <a:lnSpc>
                <a:spcPct val="100000"/>
              </a:lnSpc>
            </a:pPr>
            <a:r>
              <a:rPr lang="zh-CN" altLang="en-US" sz="2400" dirty="0">
                <a:solidFill>
                  <a:srgbClr val="FF0000"/>
                </a:solidFill>
              </a:rPr>
              <a:t>用户从</a:t>
            </a:r>
            <a:r>
              <a:rPr lang="en-US" altLang="zh-CN" sz="2400" dirty="0">
                <a:solidFill>
                  <a:srgbClr val="FF0000"/>
                </a:solidFill>
              </a:rPr>
              <a:t>TGS</a:t>
            </a:r>
            <a:r>
              <a:rPr lang="zh-CN" altLang="en-US" sz="2400" dirty="0">
                <a:solidFill>
                  <a:srgbClr val="FF0000"/>
                </a:solidFill>
              </a:rPr>
              <a:t>获取服务许可票据</a:t>
            </a:r>
            <a:endParaRPr lang="zh-CN" altLang="en-US" sz="2400" dirty="0"/>
          </a:p>
          <a:p>
            <a:pPr>
              <a:lnSpc>
                <a:spcPct val="100000"/>
              </a:lnSpc>
            </a:pPr>
            <a:r>
              <a:rPr lang="zh-CN" altLang="en-US" sz="2400" dirty="0">
                <a:latin typeface="Times New Roman" pitchFamily="18" charset="0"/>
              </a:rPr>
              <a:t>③ </a:t>
            </a:r>
            <a:r>
              <a:rPr lang="en-US" altLang="zh-CN" sz="2400" dirty="0">
                <a:latin typeface="Times New Roman" pitchFamily="18" charset="0"/>
              </a:rPr>
              <a:t>C→TGS</a:t>
            </a:r>
            <a:r>
              <a:rPr lang="zh-CN" altLang="en-US" sz="2400" dirty="0">
                <a:latin typeface="Times New Roman" pitchFamily="18" charset="0"/>
              </a:rPr>
              <a:t>：</a:t>
            </a:r>
            <a:r>
              <a:rPr lang="en-US" altLang="zh-CN" sz="2400" i="1" dirty="0" err="1">
                <a:latin typeface="Times New Roman" pitchFamily="18" charset="0"/>
              </a:rPr>
              <a:t>ID</a:t>
            </a:r>
            <a:r>
              <a:rPr lang="en-US" altLang="zh-CN" sz="2400" i="1" baseline="-25000" dirty="0" err="1">
                <a:latin typeface="Times New Roman" pitchFamily="18" charset="0"/>
              </a:rPr>
              <a:t>v</a:t>
            </a:r>
            <a:r>
              <a:rPr lang="en-US" altLang="zh-CN" sz="2400" dirty="0">
                <a:latin typeface="Times New Roman" pitchFamily="18" charset="0"/>
              </a:rPr>
              <a:t>||</a:t>
            </a:r>
            <a:r>
              <a:rPr lang="en-US" altLang="zh-CN" sz="2400" i="1" dirty="0" err="1">
                <a:latin typeface="Times New Roman" pitchFamily="18" charset="0"/>
              </a:rPr>
              <a:t>Ticket</a:t>
            </a:r>
            <a:r>
              <a:rPr lang="en-US" altLang="zh-CN" sz="2400" i="1" baseline="-25000" dirty="0" err="1">
                <a:latin typeface="Times New Roman" pitchFamily="18" charset="0"/>
              </a:rPr>
              <a:t>tgs</a:t>
            </a:r>
            <a:r>
              <a:rPr lang="en-US" altLang="zh-CN" sz="2400" dirty="0">
                <a:latin typeface="Times New Roman" pitchFamily="18" charset="0"/>
              </a:rPr>
              <a:t>||</a:t>
            </a:r>
            <a:r>
              <a:rPr lang="en-US" altLang="zh-CN" sz="2400" i="1" dirty="0" err="1">
                <a:latin typeface="Times New Roman" pitchFamily="18" charset="0"/>
              </a:rPr>
              <a:t>Authenticator</a:t>
            </a:r>
            <a:r>
              <a:rPr lang="en-US" altLang="zh-CN" sz="2400" i="1" baseline="-25000" dirty="0" err="1">
                <a:latin typeface="Times New Roman" pitchFamily="18" charset="0"/>
              </a:rPr>
              <a:t>c</a:t>
            </a:r>
            <a:endParaRPr lang="en-US" altLang="zh-CN" sz="2400" baseline="-25000" dirty="0">
              <a:latin typeface="Times New Roman" pitchFamily="18" charset="0"/>
            </a:endParaRPr>
          </a:p>
          <a:p>
            <a:pPr lvl="1">
              <a:lnSpc>
                <a:spcPct val="100000"/>
              </a:lnSpc>
            </a:pPr>
            <a:r>
              <a:rPr lang="zh-CN" altLang="en-US" sz="2400" dirty="0">
                <a:latin typeface="Times New Roman" pitchFamily="18" charset="0"/>
              </a:rPr>
              <a:t>其中 </a:t>
            </a:r>
            <a:r>
              <a:rPr lang="en-US" altLang="zh-CN" sz="2400" i="1" dirty="0" err="1">
                <a:latin typeface="Times New Roman" pitchFamily="18" charset="0"/>
              </a:rPr>
              <a:t>Ticket</a:t>
            </a:r>
            <a:r>
              <a:rPr lang="en-US" altLang="zh-CN" sz="2400" i="1" baseline="-25000" dirty="0" err="1">
                <a:latin typeface="Times New Roman" pitchFamily="18" charset="0"/>
              </a:rPr>
              <a:t>tgs</a:t>
            </a:r>
            <a:r>
              <a:rPr lang="zh-CN" altLang="en-US" sz="2400" dirty="0">
                <a:latin typeface="Times New Roman" pitchFamily="18" charset="0"/>
              </a:rPr>
              <a:t>＝</a:t>
            </a:r>
            <a:r>
              <a:rPr lang="en-US" altLang="zh-CN" sz="2400" i="1" dirty="0" err="1">
                <a:latin typeface="Times New Roman" pitchFamily="18" charset="0"/>
              </a:rPr>
              <a:t>E</a:t>
            </a:r>
            <a:r>
              <a:rPr lang="en-US" altLang="zh-CN" sz="2400" i="1" baseline="-25000" dirty="0" err="1">
                <a:latin typeface="Times New Roman" pitchFamily="18" charset="0"/>
              </a:rPr>
              <a:t>Ktgs</a:t>
            </a:r>
            <a:r>
              <a:rPr lang="en-US" altLang="zh-CN" sz="2400" dirty="0">
                <a:latin typeface="Times New Roman" pitchFamily="18" charset="0"/>
              </a:rPr>
              <a:t>[</a:t>
            </a:r>
            <a:r>
              <a:rPr lang="en-US" altLang="zh-CN" sz="2400" i="1" dirty="0" err="1">
                <a:latin typeface="Times New Roman" pitchFamily="18" charset="0"/>
              </a:rPr>
              <a:t>K</a:t>
            </a:r>
            <a:r>
              <a:rPr lang="en-US" altLang="zh-CN" sz="2400" i="1" baseline="-25000" dirty="0" err="1">
                <a:latin typeface="Times New Roman" pitchFamily="18" charset="0"/>
              </a:rPr>
              <a:t>c</a:t>
            </a:r>
            <a:r>
              <a:rPr lang="en-US" altLang="zh-CN" sz="2400" baseline="-25000" dirty="0" err="1">
                <a:latin typeface="Times New Roman" pitchFamily="18" charset="0"/>
              </a:rPr>
              <a:t>,</a:t>
            </a:r>
            <a:r>
              <a:rPr lang="en-US" altLang="zh-CN" sz="2400" i="1" baseline="-25000" dirty="0" err="1">
                <a:latin typeface="Times New Roman" pitchFamily="18" charset="0"/>
              </a:rPr>
              <a:t>tgs</a:t>
            </a:r>
            <a:r>
              <a:rPr lang="en-US" altLang="zh-CN" sz="2400" dirty="0">
                <a:latin typeface="Times New Roman" pitchFamily="18" charset="0"/>
              </a:rPr>
              <a:t>||</a:t>
            </a:r>
            <a:r>
              <a:rPr lang="en-US" altLang="zh-CN" sz="2400" i="1" dirty="0" err="1">
                <a:latin typeface="Times New Roman" pitchFamily="18" charset="0"/>
              </a:rPr>
              <a:t>ID</a:t>
            </a:r>
            <a:r>
              <a:rPr lang="en-US" altLang="zh-CN" sz="2400" i="1" baseline="-25000" dirty="0" err="1">
                <a:latin typeface="Times New Roman" pitchFamily="18" charset="0"/>
              </a:rPr>
              <a:t>c</a:t>
            </a:r>
            <a:r>
              <a:rPr lang="en-US" altLang="zh-CN" sz="2400" dirty="0">
                <a:latin typeface="Times New Roman" pitchFamily="18" charset="0"/>
              </a:rPr>
              <a:t>||</a:t>
            </a:r>
            <a:r>
              <a:rPr lang="en-US" altLang="zh-CN" sz="2400" i="1" dirty="0" err="1">
                <a:latin typeface="Times New Roman" pitchFamily="18" charset="0"/>
              </a:rPr>
              <a:t>AD</a:t>
            </a:r>
            <a:r>
              <a:rPr lang="en-US" altLang="zh-CN" sz="2400" i="1" baseline="-25000" dirty="0" err="1">
                <a:latin typeface="Times New Roman" pitchFamily="18" charset="0"/>
              </a:rPr>
              <a:t>c</a:t>
            </a:r>
            <a:r>
              <a:rPr lang="en-US" altLang="zh-CN" sz="2400" dirty="0">
                <a:latin typeface="Times New Roman" pitchFamily="18" charset="0"/>
              </a:rPr>
              <a:t>||</a:t>
            </a:r>
            <a:r>
              <a:rPr lang="en-US" altLang="zh-CN" sz="2400" i="1" dirty="0" err="1">
                <a:latin typeface="Times New Roman" pitchFamily="18" charset="0"/>
              </a:rPr>
              <a:t>ID</a:t>
            </a:r>
            <a:r>
              <a:rPr lang="en-US" altLang="zh-CN" sz="2400" i="1" baseline="-25000" dirty="0" err="1">
                <a:latin typeface="Times New Roman" pitchFamily="18" charset="0"/>
              </a:rPr>
              <a:t>tgs</a:t>
            </a:r>
            <a:r>
              <a:rPr lang="en-US" altLang="zh-CN" sz="2400" dirty="0">
                <a:latin typeface="Times New Roman" pitchFamily="18" charset="0"/>
              </a:rPr>
              <a:t>||</a:t>
            </a:r>
            <a:r>
              <a:rPr lang="en-US" altLang="zh-CN" sz="2400" i="1" dirty="0">
                <a:latin typeface="Times New Roman" pitchFamily="18" charset="0"/>
              </a:rPr>
              <a:t>TS</a:t>
            </a:r>
            <a:r>
              <a:rPr lang="en-US" altLang="zh-CN" sz="2400" baseline="-25000" dirty="0">
                <a:latin typeface="Times New Roman" pitchFamily="18" charset="0"/>
              </a:rPr>
              <a:t>2</a:t>
            </a:r>
            <a:r>
              <a:rPr lang="en-US" altLang="zh-CN" sz="2400" dirty="0">
                <a:latin typeface="Times New Roman" pitchFamily="18" charset="0"/>
              </a:rPr>
              <a:t>||</a:t>
            </a:r>
            <a:r>
              <a:rPr lang="en-US" altLang="zh-CN" sz="2400" i="1" dirty="0">
                <a:latin typeface="Times New Roman" pitchFamily="18" charset="0"/>
              </a:rPr>
              <a:t>lifetime</a:t>
            </a:r>
            <a:r>
              <a:rPr lang="en-US" altLang="zh-CN" sz="2400" baseline="-25000" dirty="0">
                <a:latin typeface="Times New Roman" pitchFamily="18" charset="0"/>
              </a:rPr>
              <a:t>2</a:t>
            </a:r>
            <a:r>
              <a:rPr lang="en-US" altLang="zh-CN" sz="2400" dirty="0">
                <a:latin typeface="Times New Roman" pitchFamily="18" charset="0"/>
              </a:rPr>
              <a:t>]</a:t>
            </a:r>
          </a:p>
          <a:p>
            <a:pPr lvl="1">
              <a:lnSpc>
                <a:spcPct val="100000"/>
              </a:lnSpc>
            </a:pPr>
            <a:r>
              <a:rPr lang="en-US" altLang="zh-CN" sz="2400" i="1" dirty="0" err="1">
                <a:latin typeface="Times New Roman" pitchFamily="18" charset="0"/>
              </a:rPr>
              <a:t>Authenticator</a:t>
            </a:r>
            <a:r>
              <a:rPr lang="en-US" altLang="zh-CN" sz="2400" i="1" baseline="-25000" dirty="0" err="1">
                <a:latin typeface="Times New Roman" pitchFamily="18" charset="0"/>
              </a:rPr>
              <a:t>c</a:t>
            </a:r>
            <a:r>
              <a:rPr lang="zh-CN" altLang="en-US" sz="2400" dirty="0">
                <a:latin typeface="Times New Roman" pitchFamily="18" charset="0"/>
              </a:rPr>
              <a:t>＝</a:t>
            </a:r>
            <a:r>
              <a:rPr lang="en-US" altLang="zh-CN" sz="2400" i="1" dirty="0" err="1">
                <a:latin typeface="Times New Roman" pitchFamily="18" charset="0"/>
              </a:rPr>
              <a:t>E</a:t>
            </a:r>
            <a:r>
              <a:rPr lang="en-US" altLang="zh-CN" sz="2400" i="1" baseline="-25000" dirty="0" err="1">
                <a:latin typeface="Times New Roman" pitchFamily="18" charset="0"/>
              </a:rPr>
              <a:t>Kc</a:t>
            </a:r>
            <a:r>
              <a:rPr lang="en-US" altLang="zh-CN" sz="2400" baseline="-25000" dirty="0" err="1">
                <a:latin typeface="Times New Roman" pitchFamily="18" charset="0"/>
              </a:rPr>
              <a:t>,</a:t>
            </a:r>
            <a:r>
              <a:rPr lang="en-US" altLang="zh-CN" sz="2400" i="1" baseline="-25000" dirty="0" err="1">
                <a:latin typeface="Times New Roman" pitchFamily="18" charset="0"/>
              </a:rPr>
              <a:t>tgs</a:t>
            </a:r>
            <a:r>
              <a:rPr lang="en-US" altLang="zh-CN" sz="2400" dirty="0">
                <a:latin typeface="Times New Roman" pitchFamily="18" charset="0"/>
              </a:rPr>
              <a:t>[</a:t>
            </a:r>
            <a:r>
              <a:rPr lang="en-US" altLang="zh-CN" sz="2400" i="1" dirty="0" err="1">
                <a:latin typeface="Times New Roman" pitchFamily="18" charset="0"/>
              </a:rPr>
              <a:t>ID</a:t>
            </a:r>
            <a:r>
              <a:rPr lang="en-US" altLang="zh-CN" sz="2400" i="1" baseline="-25000" dirty="0" err="1">
                <a:latin typeface="Times New Roman" pitchFamily="18" charset="0"/>
              </a:rPr>
              <a:t>c</a:t>
            </a:r>
            <a:r>
              <a:rPr lang="en-US" altLang="zh-CN" sz="2400" dirty="0">
                <a:latin typeface="Times New Roman" pitchFamily="18" charset="0"/>
              </a:rPr>
              <a:t>||</a:t>
            </a:r>
            <a:r>
              <a:rPr lang="en-US" altLang="zh-CN" sz="2400" i="1" dirty="0" err="1">
                <a:latin typeface="Times New Roman" pitchFamily="18" charset="0"/>
              </a:rPr>
              <a:t>AD</a:t>
            </a:r>
            <a:r>
              <a:rPr lang="en-US" altLang="zh-CN" sz="2400" i="1" baseline="-25000" dirty="0" err="1">
                <a:latin typeface="Times New Roman" pitchFamily="18" charset="0"/>
              </a:rPr>
              <a:t>c</a:t>
            </a:r>
            <a:r>
              <a:rPr lang="en-US" altLang="zh-CN" sz="2400" dirty="0">
                <a:latin typeface="Times New Roman" pitchFamily="18" charset="0"/>
              </a:rPr>
              <a:t>||</a:t>
            </a:r>
            <a:r>
              <a:rPr lang="en-US" altLang="zh-CN" sz="2400" i="1" dirty="0">
                <a:latin typeface="Times New Roman" pitchFamily="18" charset="0"/>
              </a:rPr>
              <a:t>TS</a:t>
            </a:r>
            <a:r>
              <a:rPr lang="en-US" altLang="zh-CN" sz="2400" baseline="-25000" dirty="0">
                <a:latin typeface="Times New Roman" pitchFamily="18" charset="0"/>
              </a:rPr>
              <a:t>3</a:t>
            </a:r>
            <a:r>
              <a:rPr lang="en-US" altLang="zh-CN" sz="2400" dirty="0">
                <a:latin typeface="Times New Roman" pitchFamily="18" charset="0"/>
              </a:rPr>
              <a:t>]</a:t>
            </a:r>
          </a:p>
          <a:p>
            <a:pPr lvl="1">
              <a:lnSpc>
                <a:spcPct val="100000"/>
              </a:lnSpc>
            </a:pPr>
            <a:r>
              <a:rPr lang="en-US" altLang="zh-CN" sz="2400" dirty="0"/>
              <a:t> C</a:t>
            </a:r>
            <a:r>
              <a:rPr lang="zh-CN" altLang="en-US" sz="2400" dirty="0"/>
              <a:t>向</a:t>
            </a:r>
            <a:r>
              <a:rPr lang="en-US" altLang="zh-CN" sz="2400" dirty="0"/>
              <a:t>TGS</a:t>
            </a:r>
            <a:r>
              <a:rPr lang="zh-CN" altLang="en-US" sz="2400" dirty="0"/>
              <a:t>发出一个由请求提供服务的服务器的身份、第②步获得的票据以及一个认证符构成的消息。其中认证符包括</a:t>
            </a:r>
            <a:r>
              <a:rPr lang="en-US" altLang="zh-CN" sz="2400" dirty="0"/>
              <a:t>C</a:t>
            </a:r>
            <a:r>
              <a:rPr lang="zh-CN" altLang="en-US" sz="2400" dirty="0"/>
              <a:t>用户的身份、</a:t>
            </a:r>
            <a:r>
              <a:rPr lang="en-US" altLang="zh-CN" sz="2400" dirty="0"/>
              <a:t>C</a:t>
            </a:r>
            <a:r>
              <a:rPr lang="zh-CN" altLang="en-US" sz="2400" dirty="0"/>
              <a:t>的地址及一个时戳。认证符与票据不同，票据可重复使用且有效期较长，而认证符只能使用一次且有效期很短。</a:t>
            </a:r>
          </a:p>
          <a:p>
            <a:pPr lvl="1">
              <a:lnSpc>
                <a:spcPct val="100000"/>
              </a:lnSpc>
            </a:pPr>
            <a:r>
              <a:rPr lang="en-US" altLang="zh-CN" sz="2400" dirty="0"/>
              <a:t>TGS</a:t>
            </a:r>
            <a:r>
              <a:rPr lang="zh-CN" altLang="en-US" sz="2400" dirty="0"/>
              <a:t>用与</a:t>
            </a:r>
            <a:r>
              <a:rPr lang="en-US" altLang="zh-CN" sz="2400" dirty="0"/>
              <a:t>AS</a:t>
            </a:r>
            <a:r>
              <a:rPr lang="zh-CN" altLang="en-US" sz="2400" dirty="0"/>
              <a:t>共享的密钥</a:t>
            </a:r>
            <a:r>
              <a:rPr lang="en-US" altLang="zh-CN" sz="2400" i="1" dirty="0" err="1"/>
              <a:t>K</a:t>
            </a:r>
            <a:r>
              <a:rPr lang="en-US" altLang="zh-CN" sz="2400" i="1" baseline="-25000" dirty="0" err="1"/>
              <a:t>tgs</a:t>
            </a:r>
            <a:r>
              <a:rPr lang="zh-CN" altLang="en-US" sz="2400" dirty="0"/>
              <a:t>解密票据后知道</a:t>
            </a:r>
            <a:r>
              <a:rPr lang="en-US" altLang="zh-CN" sz="2400" dirty="0"/>
              <a:t>C</a:t>
            </a:r>
            <a:r>
              <a:rPr lang="zh-CN" altLang="en-US" sz="2400" dirty="0"/>
              <a:t>已从</a:t>
            </a:r>
            <a:r>
              <a:rPr lang="en-US" altLang="zh-CN" sz="2400" dirty="0"/>
              <a:t>AS</a:t>
            </a:r>
            <a:r>
              <a:rPr lang="zh-CN" altLang="en-US" sz="2400" dirty="0"/>
              <a:t>处得到与自己会话的会话密钥</a:t>
            </a:r>
            <a:r>
              <a:rPr lang="en-US" altLang="zh-CN" sz="2400" i="1" dirty="0" err="1"/>
              <a:t>K</a:t>
            </a:r>
            <a:r>
              <a:rPr lang="en-US" altLang="zh-CN" sz="2400" i="1" baseline="-25000" dirty="0" err="1"/>
              <a:t>c</a:t>
            </a:r>
            <a:r>
              <a:rPr lang="en-US" altLang="zh-CN" sz="2400" baseline="-25000" dirty="0" err="1"/>
              <a:t>,</a:t>
            </a:r>
            <a:r>
              <a:rPr lang="en-US" altLang="zh-CN" sz="2400" i="1" baseline="-25000" dirty="0" err="1"/>
              <a:t>tgs</a:t>
            </a:r>
            <a:r>
              <a:rPr lang="zh-CN" altLang="en-US" sz="2400" dirty="0"/>
              <a:t>，票据</a:t>
            </a:r>
            <a:r>
              <a:rPr lang="en-US" altLang="zh-CN" sz="2400" i="1" dirty="0" err="1"/>
              <a:t>Ticket</a:t>
            </a:r>
            <a:r>
              <a:rPr lang="en-US" altLang="zh-CN" sz="2400" i="1" baseline="-25000" dirty="0" err="1"/>
              <a:t>tgs</a:t>
            </a:r>
            <a:r>
              <a:rPr lang="zh-CN" altLang="en-US" sz="2400" dirty="0"/>
              <a:t>在这里的含义事实上是</a:t>
            </a:r>
            <a:r>
              <a:rPr lang="zh-CN" altLang="en-US" sz="2400" dirty="0">
                <a:latin typeface="华文中宋"/>
              </a:rPr>
              <a:t>“</a:t>
            </a:r>
            <a:r>
              <a:rPr lang="zh-CN" altLang="en-US" sz="2400" dirty="0"/>
              <a:t>使用</a:t>
            </a:r>
            <a:r>
              <a:rPr lang="en-US" altLang="zh-CN" sz="2400" i="1" dirty="0" err="1"/>
              <a:t>K</a:t>
            </a:r>
            <a:r>
              <a:rPr lang="en-US" altLang="zh-CN" sz="2400" i="1" baseline="-25000" dirty="0" err="1"/>
              <a:t>c</a:t>
            </a:r>
            <a:r>
              <a:rPr lang="en-US" altLang="zh-CN" sz="2400" baseline="-25000" dirty="0" err="1"/>
              <a:t>,</a:t>
            </a:r>
            <a:r>
              <a:rPr lang="en-US" altLang="zh-CN" sz="2400" i="1" baseline="-25000" dirty="0" err="1"/>
              <a:t>tgs</a:t>
            </a:r>
            <a:r>
              <a:rPr lang="zh-CN" altLang="en-US" sz="2400" dirty="0"/>
              <a:t>的人就是</a:t>
            </a:r>
            <a:r>
              <a:rPr lang="en-US" altLang="zh-CN" sz="2400" dirty="0"/>
              <a:t>C</a:t>
            </a:r>
            <a:r>
              <a:rPr lang="en-US" altLang="zh-CN" sz="2400" dirty="0">
                <a:latin typeface="华文中宋"/>
              </a:rPr>
              <a:t>”</a:t>
            </a:r>
            <a:r>
              <a:rPr lang="zh-CN" altLang="en-US" sz="2400" dirty="0"/>
              <a:t>。</a:t>
            </a:r>
          </a:p>
        </p:txBody>
      </p:sp>
      <p:sp>
        <p:nvSpPr>
          <p:cNvPr id="4" name="标题 1"/>
          <p:cNvSpPr txBox="1">
            <a:spLocks/>
          </p:cNvSpPr>
          <p:nvPr/>
        </p:nvSpPr>
        <p:spPr bwMode="auto">
          <a:xfrm>
            <a:off x="533400" y="381000"/>
            <a:ext cx="7696200" cy="5334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l" rtl="0" eaLnBrk="0" fontAlgn="base" hangingPunct="0">
              <a:spcBef>
                <a:spcPct val="0"/>
              </a:spcBef>
              <a:spcAft>
                <a:spcPct val="0"/>
              </a:spcAft>
              <a:defRPr sz="3200" b="1">
                <a:solidFill>
                  <a:srgbClr val="C3093E"/>
                </a:solidFill>
                <a:effectLst>
                  <a:outerShdw blurRad="38100" dist="38100" dir="2700000" algn="tl">
                    <a:srgbClr val="000000">
                      <a:alpha val="43137"/>
                    </a:srgbClr>
                  </a:outerShdw>
                </a:effectLst>
                <a:latin typeface="+mj-lt"/>
                <a:ea typeface="+mj-ea"/>
                <a:cs typeface="+mj-cs"/>
              </a:defRPr>
            </a:lvl1pPr>
            <a:lvl2pPr algn="l" rtl="0" eaLnBrk="0" fontAlgn="base" hangingPunct="0">
              <a:spcBef>
                <a:spcPct val="0"/>
              </a:spcBef>
              <a:spcAft>
                <a:spcPct val="0"/>
              </a:spcAft>
              <a:defRPr sz="3600" b="1">
                <a:solidFill>
                  <a:srgbClr val="C3093E"/>
                </a:solidFill>
                <a:latin typeface="Arial" pitchFamily="34" charset="0"/>
                <a:ea typeface="华文中宋" pitchFamily="2" charset="-122"/>
              </a:defRPr>
            </a:lvl2pPr>
            <a:lvl3pPr algn="l" rtl="0" eaLnBrk="0" fontAlgn="base" hangingPunct="0">
              <a:spcBef>
                <a:spcPct val="0"/>
              </a:spcBef>
              <a:spcAft>
                <a:spcPct val="0"/>
              </a:spcAft>
              <a:defRPr sz="3600" b="1">
                <a:solidFill>
                  <a:srgbClr val="C3093E"/>
                </a:solidFill>
                <a:latin typeface="Arial" pitchFamily="34" charset="0"/>
                <a:ea typeface="华文中宋" pitchFamily="2" charset="-122"/>
              </a:defRPr>
            </a:lvl3pPr>
            <a:lvl4pPr algn="l" rtl="0" eaLnBrk="0" fontAlgn="base" hangingPunct="0">
              <a:spcBef>
                <a:spcPct val="0"/>
              </a:spcBef>
              <a:spcAft>
                <a:spcPct val="0"/>
              </a:spcAft>
              <a:defRPr sz="3600" b="1">
                <a:solidFill>
                  <a:srgbClr val="C3093E"/>
                </a:solidFill>
                <a:latin typeface="Arial" pitchFamily="34" charset="0"/>
                <a:ea typeface="华文中宋" pitchFamily="2" charset="-122"/>
              </a:defRPr>
            </a:lvl4pPr>
            <a:lvl5pPr algn="l" rtl="0" eaLnBrk="0" fontAlgn="base" hangingPunct="0">
              <a:spcBef>
                <a:spcPct val="0"/>
              </a:spcBef>
              <a:spcAft>
                <a:spcPct val="0"/>
              </a:spcAft>
              <a:defRPr sz="3600" b="1">
                <a:solidFill>
                  <a:srgbClr val="C3093E"/>
                </a:solidFill>
                <a:latin typeface="Arial" pitchFamily="34" charset="0"/>
                <a:ea typeface="华文中宋" pitchFamily="2" charset="-122"/>
              </a:defRPr>
            </a:lvl5pPr>
            <a:lvl6pPr marL="457200" algn="l" rtl="0" fontAlgn="base">
              <a:spcBef>
                <a:spcPct val="0"/>
              </a:spcBef>
              <a:spcAft>
                <a:spcPct val="0"/>
              </a:spcAft>
              <a:defRPr sz="3600" b="1">
                <a:solidFill>
                  <a:srgbClr val="C3093E"/>
                </a:solidFill>
                <a:latin typeface="Arial" pitchFamily="34" charset="0"/>
                <a:ea typeface="华文中宋" pitchFamily="2" charset="-122"/>
              </a:defRPr>
            </a:lvl6pPr>
            <a:lvl7pPr marL="914400" algn="l" rtl="0" fontAlgn="base">
              <a:spcBef>
                <a:spcPct val="0"/>
              </a:spcBef>
              <a:spcAft>
                <a:spcPct val="0"/>
              </a:spcAft>
              <a:defRPr sz="3600" b="1">
                <a:solidFill>
                  <a:srgbClr val="C3093E"/>
                </a:solidFill>
                <a:latin typeface="Arial" pitchFamily="34" charset="0"/>
                <a:ea typeface="华文中宋" pitchFamily="2" charset="-122"/>
              </a:defRPr>
            </a:lvl7pPr>
            <a:lvl8pPr marL="1371600" algn="l" rtl="0" fontAlgn="base">
              <a:spcBef>
                <a:spcPct val="0"/>
              </a:spcBef>
              <a:spcAft>
                <a:spcPct val="0"/>
              </a:spcAft>
              <a:defRPr sz="3600" b="1">
                <a:solidFill>
                  <a:srgbClr val="C3093E"/>
                </a:solidFill>
                <a:latin typeface="Arial" pitchFamily="34" charset="0"/>
                <a:ea typeface="华文中宋" pitchFamily="2" charset="-122"/>
              </a:defRPr>
            </a:lvl8pPr>
            <a:lvl9pPr marL="1828800" algn="l" rtl="0" fontAlgn="base">
              <a:spcBef>
                <a:spcPct val="0"/>
              </a:spcBef>
              <a:spcAft>
                <a:spcPct val="0"/>
              </a:spcAft>
              <a:defRPr sz="3600" b="1">
                <a:solidFill>
                  <a:srgbClr val="C3093E"/>
                </a:solidFill>
                <a:latin typeface="Arial" pitchFamily="34" charset="0"/>
                <a:ea typeface="华文中宋" pitchFamily="2" charset="-122"/>
              </a:defRPr>
            </a:lvl9pPr>
          </a:lstStyle>
          <a:p>
            <a:r>
              <a:rPr lang="en-US" altLang="zh-CN" kern="0" smtClean="0"/>
              <a:t>7.8.1 Kerberos</a:t>
            </a:r>
            <a:r>
              <a:rPr lang="zh-CN" altLang="en-US" kern="0" smtClean="0"/>
              <a:t>协议</a:t>
            </a:r>
            <a:endParaRPr lang="zh-CN" altLang="en-US" kern="0" dirty="0"/>
          </a:p>
        </p:txBody>
      </p:sp>
      <p:sp>
        <p:nvSpPr>
          <p:cNvPr id="6" name="标题 1"/>
          <p:cNvSpPr txBox="1">
            <a:spLocks/>
          </p:cNvSpPr>
          <p:nvPr/>
        </p:nvSpPr>
        <p:spPr bwMode="auto">
          <a:xfrm>
            <a:off x="533400" y="0"/>
            <a:ext cx="7696200" cy="304800"/>
          </a:xfrm>
          <a:prstGeom prst="rect">
            <a:avLst/>
          </a:prstGeom>
          <a:solidFill>
            <a:schemeClr val="accent5"/>
          </a:solidFill>
          <a:ln w="9525">
            <a:noFill/>
            <a:miter lim="800000"/>
            <a:headEnd/>
            <a:tailEnd/>
          </a:ln>
        </p:spPr>
        <p:txBody>
          <a:bodyPr vert="horz" wrap="square" lIns="91440" tIns="45720" rIns="91440" bIns="45720" numCol="1" anchor="b" anchorCtr="0" compatLnSpc="1">
            <a:prstTxWarp prst="textNoShape">
              <a:avLst/>
            </a:prstTxWarp>
          </a:bodyPr>
          <a:lstStyle/>
          <a:p>
            <a:pPr algn="l" eaLnBrk="0" hangingPunct="0">
              <a:defRPr/>
            </a:pPr>
            <a:r>
              <a:rPr lang="zh-CN" altLang="en-US" sz="1800" kern="0" dirty="0" smtClean="0">
                <a:solidFill>
                  <a:srgbClr val="004C00"/>
                </a:solidFill>
                <a:effectLst>
                  <a:outerShdw blurRad="38100" dist="38100" dir="2700000" algn="tl">
                    <a:srgbClr val="000000">
                      <a:alpha val="43137"/>
                    </a:srgbClr>
                  </a:outerShdw>
                </a:effectLst>
                <a:latin typeface="+mj-lt"/>
                <a:ea typeface="+mj-ea"/>
                <a:cs typeface="+mj-cs"/>
              </a:rPr>
              <a:t>第七章 密码协议：</a:t>
            </a:r>
            <a:r>
              <a:rPr lang="en-US" altLang="zh-CN" sz="1800" kern="0" dirty="0" smtClean="0">
                <a:solidFill>
                  <a:srgbClr val="004C00"/>
                </a:solidFill>
                <a:effectLst>
                  <a:outerShdw blurRad="38100" dist="38100" dir="2700000" algn="tl">
                    <a:srgbClr val="000000">
                      <a:alpha val="43137"/>
                    </a:srgbClr>
                  </a:outerShdw>
                </a:effectLst>
                <a:latin typeface="+mj-lt"/>
                <a:ea typeface="+mj-ea"/>
                <a:cs typeface="+mj-cs"/>
              </a:rPr>
              <a:t>7.8 </a:t>
            </a:r>
            <a:r>
              <a:rPr lang="zh-CN" altLang="en-US" sz="1800" kern="0" dirty="0" smtClean="0">
                <a:solidFill>
                  <a:srgbClr val="004C00"/>
                </a:solidFill>
                <a:effectLst>
                  <a:outerShdw blurRad="38100" dist="38100" dir="2700000" algn="tl">
                    <a:srgbClr val="000000">
                      <a:alpha val="43137"/>
                    </a:srgbClr>
                  </a:outerShdw>
                </a:effectLst>
                <a:latin typeface="+mj-lt"/>
                <a:ea typeface="+mj-ea"/>
                <a:cs typeface="+mj-cs"/>
              </a:rPr>
              <a:t>安全协议实践</a:t>
            </a:r>
          </a:p>
        </p:txBody>
      </p:sp>
      <p:sp>
        <p:nvSpPr>
          <p:cNvPr id="7" name="灯片编号占位符 3"/>
          <p:cNvSpPr>
            <a:spLocks noGrp="1"/>
          </p:cNvSpPr>
          <p:nvPr>
            <p:ph type="sldNum" sz="quarter" idx="12"/>
          </p:nvPr>
        </p:nvSpPr>
        <p:spPr>
          <a:xfrm>
            <a:off x="7391400" y="6477000"/>
            <a:ext cx="1295400" cy="304800"/>
          </a:xfrm>
        </p:spPr>
        <p:txBody>
          <a:bodyPr/>
          <a:lstStyle/>
          <a:p>
            <a:pPr>
              <a:defRPr/>
            </a:pPr>
            <a:fld id="{896E1043-1F2A-4C9B-855A-0B3264F68AF7}" type="slidenum">
              <a:rPr lang="en-US" altLang="zh-CN" smtClean="0"/>
              <a:pPr>
                <a:defRPr/>
              </a:pPr>
              <a:t>88</a:t>
            </a:fld>
            <a:r>
              <a:rPr lang="en-US" altLang="zh-CN" dirty="0" smtClean="0"/>
              <a:t>/</a:t>
            </a:r>
            <a:endParaRPr lang="en-US" altLang="zh-CN" dirty="0"/>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1250" name="Rectangle 2"/>
          <p:cNvSpPr>
            <a:spLocks noGrp="1" noChangeArrowheads="1"/>
          </p:cNvSpPr>
          <p:nvPr>
            <p:ph type="body" idx="1"/>
          </p:nvPr>
        </p:nvSpPr>
        <p:spPr>
          <a:xfrm>
            <a:off x="228600" y="457200"/>
            <a:ext cx="8686800" cy="6019800"/>
          </a:xfrm>
        </p:spPr>
        <p:txBody>
          <a:bodyPr/>
          <a:lstStyle/>
          <a:p>
            <a:pPr lvl="1">
              <a:lnSpc>
                <a:spcPct val="100000"/>
              </a:lnSpc>
            </a:pPr>
            <a:r>
              <a:rPr lang="en-US" altLang="zh-CN" sz="2400"/>
              <a:t>TGS</a:t>
            </a:r>
            <a:r>
              <a:rPr lang="zh-CN" altLang="en-US" sz="2400"/>
              <a:t>也使用</a:t>
            </a:r>
            <a:r>
              <a:rPr lang="en-US" altLang="zh-CN" sz="2400" i="1"/>
              <a:t>K</a:t>
            </a:r>
            <a:r>
              <a:rPr lang="en-US" altLang="zh-CN" sz="2400" i="1" baseline="-25000"/>
              <a:t>c</a:t>
            </a:r>
            <a:r>
              <a:rPr lang="en-US" altLang="zh-CN" sz="2400" baseline="-25000"/>
              <a:t>,</a:t>
            </a:r>
            <a:r>
              <a:rPr lang="en-US" altLang="zh-CN" sz="2400" i="1" baseline="-25000"/>
              <a:t>tgs</a:t>
            </a:r>
            <a:r>
              <a:rPr lang="zh-CN" altLang="en-US" sz="2400"/>
              <a:t>解读认证符，并将认证符中的数据与票据中的数据加以比较，从而可相信票据的发送者的确是票据的实际支持者，这时认证符的含义实际上是</a:t>
            </a:r>
            <a:r>
              <a:rPr lang="zh-CN" altLang="en-US" sz="2400">
                <a:latin typeface="华文中宋"/>
              </a:rPr>
              <a:t>“</a:t>
            </a:r>
            <a:r>
              <a:rPr lang="zh-CN" altLang="en-US" sz="2400"/>
              <a:t>在时间</a:t>
            </a:r>
            <a:r>
              <a:rPr lang="en-US" altLang="zh-CN" sz="2400"/>
              <a:t>TS</a:t>
            </a:r>
            <a:r>
              <a:rPr lang="en-US" altLang="zh-CN" sz="2400" baseline="-25000"/>
              <a:t>3</a:t>
            </a:r>
            <a:r>
              <a:rPr lang="zh-CN" altLang="en-US" sz="2400"/>
              <a:t>，</a:t>
            </a:r>
            <a:r>
              <a:rPr lang="en-US" altLang="zh-CN" sz="2400"/>
              <a:t>C</a:t>
            </a:r>
            <a:r>
              <a:rPr lang="zh-CN" altLang="en-US" sz="2400"/>
              <a:t>使用</a:t>
            </a:r>
            <a:r>
              <a:rPr lang="en-US" altLang="zh-CN" sz="2400" i="1"/>
              <a:t>K</a:t>
            </a:r>
            <a:r>
              <a:rPr lang="en-US" altLang="zh-CN" sz="2400" i="1" baseline="-25000"/>
              <a:t>c</a:t>
            </a:r>
            <a:r>
              <a:rPr lang="en-US" altLang="zh-CN" sz="2400" baseline="-25000"/>
              <a:t>,</a:t>
            </a:r>
            <a:r>
              <a:rPr lang="en-US" altLang="zh-CN" sz="2400" i="1" baseline="-25000"/>
              <a:t>tgs</a:t>
            </a:r>
            <a:r>
              <a:rPr lang="en-US" altLang="zh-CN" sz="2400">
                <a:latin typeface="华文中宋"/>
              </a:rPr>
              <a:t>”</a:t>
            </a:r>
            <a:r>
              <a:rPr lang="zh-CN" altLang="en-US" sz="2400"/>
              <a:t>。</a:t>
            </a:r>
          </a:p>
          <a:p>
            <a:pPr lvl="1">
              <a:lnSpc>
                <a:spcPct val="100000"/>
              </a:lnSpc>
            </a:pPr>
            <a:r>
              <a:rPr lang="zh-CN" altLang="en-US" sz="2400"/>
              <a:t>注意，这时的票据不能证明任何人的身份，只是用来安全地分配密钥，而认证符则是用来证明客户地身份。因为认证符仅能被使用一次且其有效期限很短，所以可防止敌手对票据和认证符的盗取使用。</a:t>
            </a:r>
          </a:p>
          <a:p>
            <a:pPr>
              <a:lnSpc>
                <a:spcPct val="100000"/>
              </a:lnSpc>
            </a:pPr>
            <a:r>
              <a:rPr lang="zh-CN" altLang="en-US" sz="2400">
                <a:latin typeface="Times New Roman" pitchFamily="18" charset="0"/>
              </a:rPr>
              <a:t>④</a:t>
            </a:r>
            <a:r>
              <a:rPr lang="en-US" altLang="zh-CN" sz="2400">
                <a:latin typeface="Times New Roman" pitchFamily="18" charset="0"/>
              </a:rPr>
              <a:t>TGS→C</a:t>
            </a:r>
            <a:r>
              <a:rPr lang="zh-CN" altLang="en-US" sz="2400">
                <a:latin typeface="Times New Roman" pitchFamily="18" charset="0"/>
              </a:rPr>
              <a:t>：</a:t>
            </a:r>
            <a:r>
              <a:rPr lang="en-US" altLang="zh-CN" sz="2400" i="1">
                <a:latin typeface="Times New Roman" pitchFamily="18" charset="0"/>
              </a:rPr>
              <a:t>E</a:t>
            </a:r>
            <a:r>
              <a:rPr lang="en-US" altLang="zh-CN" sz="2400" i="1" baseline="-25000">
                <a:latin typeface="Times New Roman" pitchFamily="18" charset="0"/>
              </a:rPr>
              <a:t>Kc</a:t>
            </a:r>
            <a:r>
              <a:rPr lang="en-US" altLang="zh-CN" sz="2400" baseline="-25000">
                <a:latin typeface="Times New Roman" pitchFamily="18" charset="0"/>
              </a:rPr>
              <a:t>,</a:t>
            </a:r>
            <a:r>
              <a:rPr lang="en-US" altLang="zh-CN" sz="2400" i="1" baseline="-25000">
                <a:latin typeface="Times New Roman" pitchFamily="18" charset="0"/>
              </a:rPr>
              <a:t>tgs</a:t>
            </a:r>
            <a:r>
              <a:rPr lang="en-US" altLang="zh-CN" sz="2400">
                <a:latin typeface="Times New Roman" pitchFamily="18" charset="0"/>
              </a:rPr>
              <a:t>[</a:t>
            </a:r>
            <a:r>
              <a:rPr lang="en-US" altLang="zh-CN" sz="2400" i="1">
                <a:latin typeface="Times New Roman" pitchFamily="18" charset="0"/>
              </a:rPr>
              <a:t>K</a:t>
            </a:r>
            <a:r>
              <a:rPr lang="en-US" altLang="zh-CN" sz="2400" i="1" baseline="-25000">
                <a:latin typeface="Times New Roman" pitchFamily="18" charset="0"/>
              </a:rPr>
              <a:t>c</a:t>
            </a:r>
            <a:r>
              <a:rPr lang="en-US" altLang="zh-CN" sz="2400" baseline="-25000">
                <a:latin typeface="Times New Roman" pitchFamily="18" charset="0"/>
              </a:rPr>
              <a:t>,</a:t>
            </a:r>
            <a:r>
              <a:rPr lang="en-US" altLang="zh-CN" sz="2400" i="1" baseline="-25000">
                <a:latin typeface="Times New Roman" pitchFamily="18" charset="0"/>
              </a:rPr>
              <a:t>v</a:t>
            </a:r>
            <a:r>
              <a:rPr lang="en-US" altLang="zh-CN" sz="2400">
                <a:latin typeface="Times New Roman" pitchFamily="18" charset="0"/>
              </a:rPr>
              <a:t>||</a:t>
            </a:r>
            <a:r>
              <a:rPr lang="en-US" altLang="zh-CN" sz="2400" i="1">
                <a:latin typeface="Times New Roman" pitchFamily="18" charset="0"/>
              </a:rPr>
              <a:t>ID</a:t>
            </a:r>
            <a:r>
              <a:rPr lang="en-US" altLang="zh-CN" sz="2400" i="1" baseline="-25000">
                <a:latin typeface="Times New Roman" pitchFamily="18" charset="0"/>
              </a:rPr>
              <a:t>v</a:t>
            </a:r>
            <a:r>
              <a:rPr lang="en-US" altLang="zh-CN" sz="2400">
                <a:latin typeface="Times New Roman" pitchFamily="18" charset="0"/>
              </a:rPr>
              <a:t>||</a:t>
            </a:r>
            <a:r>
              <a:rPr lang="en-US" altLang="zh-CN" sz="2400" i="1">
                <a:latin typeface="Times New Roman" pitchFamily="18" charset="0"/>
              </a:rPr>
              <a:t>TS</a:t>
            </a:r>
            <a:r>
              <a:rPr lang="en-US" altLang="zh-CN" sz="2400" baseline="-25000">
                <a:latin typeface="Times New Roman" pitchFamily="18" charset="0"/>
              </a:rPr>
              <a:t>4</a:t>
            </a:r>
            <a:r>
              <a:rPr lang="en-US" altLang="zh-CN" sz="2400">
                <a:latin typeface="Times New Roman" pitchFamily="18" charset="0"/>
              </a:rPr>
              <a:t>||</a:t>
            </a:r>
            <a:r>
              <a:rPr lang="en-US" altLang="zh-CN" sz="2400" i="1">
                <a:latin typeface="Times New Roman" pitchFamily="18" charset="0"/>
              </a:rPr>
              <a:t>Ticket</a:t>
            </a:r>
            <a:r>
              <a:rPr lang="en-US" altLang="zh-CN" sz="2400" i="1" baseline="-25000">
                <a:latin typeface="Times New Roman" pitchFamily="18" charset="0"/>
              </a:rPr>
              <a:t>v</a:t>
            </a:r>
            <a:r>
              <a:rPr lang="en-US" altLang="zh-CN" sz="2400">
                <a:latin typeface="Times New Roman" pitchFamily="18" charset="0"/>
              </a:rPr>
              <a:t>]</a:t>
            </a:r>
          </a:p>
          <a:p>
            <a:pPr lvl="1">
              <a:lnSpc>
                <a:spcPct val="100000"/>
              </a:lnSpc>
            </a:pPr>
            <a:r>
              <a:rPr lang="zh-CN" altLang="en-US" sz="2400"/>
              <a:t>其中</a:t>
            </a:r>
            <a:r>
              <a:rPr lang="en-US" altLang="zh-CN" sz="2400" i="1"/>
              <a:t>Ticket</a:t>
            </a:r>
            <a:r>
              <a:rPr lang="en-US" altLang="zh-CN" sz="2400" i="1" baseline="-25000"/>
              <a:t>v</a:t>
            </a:r>
            <a:r>
              <a:rPr lang="zh-CN" altLang="en-US" sz="2400"/>
              <a:t>＝</a:t>
            </a:r>
            <a:r>
              <a:rPr lang="en-US" altLang="zh-CN" sz="2400" i="1"/>
              <a:t>E</a:t>
            </a:r>
            <a:r>
              <a:rPr lang="en-US" altLang="zh-CN" sz="2400" i="1" baseline="-25000"/>
              <a:t>Kv</a:t>
            </a:r>
            <a:r>
              <a:rPr lang="en-US" altLang="zh-CN" sz="2400"/>
              <a:t>[</a:t>
            </a:r>
            <a:r>
              <a:rPr lang="en-US" altLang="zh-CN" sz="2400" i="1"/>
              <a:t>K</a:t>
            </a:r>
            <a:r>
              <a:rPr lang="en-US" altLang="zh-CN" sz="2400" i="1" baseline="-25000"/>
              <a:t>c</a:t>
            </a:r>
            <a:r>
              <a:rPr lang="en-US" altLang="zh-CN" sz="2400" baseline="-25000"/>
              <a:t>,</a:t>
            </a:r>
            <a:r>
              <a:rPr lang="en-US" altLang="zh-CN" sz="2400" i="1" baseline="-25000"/>
              <a:t>v</a:t>
            </a:r>
            <a:r>
              <a:rPr lang="en-US" altLang="zh-CN" sz="2400"/>
              <a:t>||</a:t>
            </a:r>
            <a:r>
              <a:rPr lang="en-US" altLang="zh-CN" sz="2400" i="1"/>
              <a:t>ID</a:t>
            </a:r>
            <a:r>
              <a:rPr lang="en-US" altLang="zh-CN" sz="2400" i="1" baseline="-25000"/>
              <a:t>c</a:t>
            </a:r>
            <a:r>
              <a:rPr lang="en-US" altLang="zh-CN" sz="2400"/>
              <a:t>||</a:t>
            </a:r>
            <a:r>
              <a:rPr lang="en-US" altLang="zh-CN" sz="2400" i="1"/>
              <a:t>AD</a:t>
            </a:r>
            <a:r>
              <a:rPr lang="en-US" altLang="zh-CN" sz="2400" i="1" baseline="-25000"/>
              <a:t>c</a:t>
            </a:r>
            <a:r>
              <a:rPr lang="en-US" altLang="zh-CN" sz="2400"/>
              <a:t>||</a:t>
            </a:r>
            <a:r>
              <a:rPr lang="en-US" altLang="zh-CN" sz="2400" i="1"/>
              <a:t>ID</a:t>
            </a:r>
            <a:r>
              <a:rPr lang="en-US" altLang="zh-CN" sz="2400" i="1" baseline="-25000"/>
              <a:t>v</a:t>
            </a:r>
            <a:r>
              <a:rPr lang="en-US" altLang="zh-CN" sz="2400"/>
              <a:t>||</a:t>
            </a:r>
            <a:r>
              <a:rPr lang="en-US" altLang="zh-CN" sz="2400" i="1"/>
              <a:t>TS</a:t>
            </a:r>
            <a:r>
              <a:rPr lang="en-US" altLang="zh-CN" sz="2400" baseline="-25000"/>
              <a:t>4</a:t>
            </a:r>
            <a:r>
              <a:rPr lang="en-US" altLang="zh-CN" sz="2400"/>
              <a:t>||</a:t>
            </a:r>
            <a:r>
              <a:rPr lang="en-US" altLang="zh-CN" sz="2400" i="1"/>
              <a:t>lifetime</a:t>
            </a:r>
            <a:r>
              <a:rPr lang="en-US" altLang="zh-CN" sz="2400" baseline="-25000"/>
              <a:t>4</a:t>
            </a:r>
            <a:r>
              <a:rPr lang="en-US" altLang="zh-CN" sz="2400"/>
              <a:t>]</a:t>
            </a:r>
          </a:p>
          <a:p>
            <a:pPr lvl="1">
              <a:lnSpc>
                <a:spcPct val="100000"/>
              </a:lnSpc>
            </a:pPr>
            <a:r>
              <a:rPr lang="en-US" altLang="zh-CN" sz="2400"/>
              <a:t>TGS</a:t>
            </a:r>
            <a:r>
              <a:rPr lang="zh-CN" altLang="en-US" sz="2400"/>
              <a:t>向</a:t>
            </a:r>
            <a:r>
              <a:rPr lang="en-US" altLang="zh-CN" sz="2400"/>
              <a:t>C</a:t>
            </a:r>
            <a:r>
              <a:rPr lang="zh-CN" altLang="en-US" sz="2400"/>
              <a:t>应答的消息由</a:t>
            </a:r>
            <a:r>
              <a:rPr lang="en-US" altLang="zh-CN" sz="2400"/>
              <a:t>TGS</a:t>
            </a:r>
            <a:r>
              <a:rPr lang="zh-CN" altLang="en-US" sz="2400"/>
              <a:t>和</a:t>
            </a:r>
            <a:r>
              <a:rPr lang="en-US" altLang="zh-CN" sz="2400"/>
              <a:t>C</a:t>
            </a:r>
            <a:r>
              <a:rPr lang="zh-CN" altLang="en-US" sz="2400"/>
              <a:t>共享的会话密钥加密后发往</a:t>
            </a:r>
            <a:r>
              <a:rPr lang="en-US" altLang="zh-CN" sz="2400"/>
              <a:t>C</a:t>
            </a:r>
            <a:r>
              <a:rPr lang="zh-CN" altLang="en-US" sz="2400"/>
              <a:t>，应答消息中的内容有</a:t>
            </a:r>
            <a:r>
              <a:rPr lang="en-US" altLang="zh-CN" sz="2400"/>
              <a:t>C</a:t>
            </a:r>
            <a:r>
              <a:rPr lang="zh-CN" altLang="en-US" sz="2400"/>
              <a:t>和</a:t>
            </a:r>
            <a:r>
              <a:rPr lang="en-US" altLang="zh-CN" sz="2400"/>
              <a:t>V</a:t>
            </a:r>
            <a:r>
              <a:rPr lang="zh-CN" altLang="en-US" sz="2400"/>
              <a:t>共享的会话密钥</a:t>
            </a:r>
            <a:r>
              <a:rPr lang="en-US" altLang="zh-CN" sz="2400" i="1"/>
              <a:t>K</a:t>
            </a:r>
            <a:r>
              <a:rPr lang="en-US" altLang="zh-CN" sz="2400" i="1" baseline="-25000"/>
              <a:t>c</a:t>
            </a:r>
            <a:r>
              <a:rPr lang="en-US" altLang="zh-CN" sz="2400" baseline="-25000"/>
              <a:t>,</a:t>
            </a:r>
            <a:r>
              <a:rPr lang="en-US" altLang="zh-CN" sz="2400" i="1" baseline="-25000"/>
              <a:t>v</a:t>
            </a:r>
            <a:r>
              <a:rPr lang="zh-CN" altLang="en-US" sz="2400"/>
              <a:t>、</a:t>
            </a:r>
            <a:r>
              <a:rPr lang="en-US" altLang="zh-CN" sz="2400"/>
              <a:t>V</a:t>
            </a:r>
            <a:r>
              <a:rPr lang="zh-CN" altLang="en-US" sz="2400"/>
              <a:t>的身份</a:t>
            </a:r>
            <a:r>
              <a:rPr lang="en-US" altLang="zh-CN" sz="2400"/>
              <a:t>ID</a:t>
            </a:r>
            <a:r>
              <a:rPr lang="en-US" altLang="zh-CN" sz="2400" baseline="-25000"/>
              <a:t>V</a:t>
            </a:r>
            <a:r>
              <a:rPr lang="zh-CN" altLang="en-US" sz="2400"/>
              <a:t>、服务许可票据</a:t>
            </a:r>
            <a:r>
              <a:rPr lang="en-US" altLang="zh-CN" sz="2400" i="1"/>
              <a:t>Ticket</a:t>
            </a:r>
            <a:r>
              <a:rPr lang="en-US" altLang="zh-CN" sz="2400" i="1" baseline="-25000"/>
              <a:t>v</a:t>
            </a:r>
            <a:r>
              <a:rPr lang="zh-CN" altLang="en-US" sz="2400"/>
              <a:t>及票据的时戳，而票据中也包括应答消息中的上述数据项。</a:t>
            </a:r>
          </a:p>
        </p:txBody>
      </p:sp>
      <p:sp>
        <p:nvSpPr>
          <p:cNvPr id="4" name="灯片编号占位符 3"/>
          <p:cNvSpPr>
            <a:spLocks noGrp="1"/>
          </p:cNvSpPr>
          <p:nvPr>
            <p:ph type="sldNum" sz="quarter" idx="12"/>
          </p:nvPr>
        </p:nvSpPr>
        <p:spPr>
          <a:xfrm>
            <a:off x="7391400" y="6477000"/>
            <a:ext cx="1295400" cy="304800"/>
          </a:xfrm>
        </p:spPr>
        <p:txBody>
          <a:bodyPr/>
          <a:lstStyle/>
          <a:p>
            <a:pPr>
              <a:defRPr/>
            </a:pPr>
            <a:fld id="{896E1043-1F2A-4C9B-855A-0B3264F68AF7}" type="slidenum">
              <a:rPr lang="en-US" altLang="zh-CN" smtClean="0"/>
              <a:pPr>
                <a:defRPr/>
              </a:pPr>
              <a:t>89</a:t>
            </a:fld>
            <a:r>
              <a:rPr lang="en-US" altLang="zh-CN" dirty="0" smtClean="0"/>
              <a:t>/</a:t>
            </a:r>
            <a:endParaRPr lang="en-US" altLang="zh-CN"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7.2.2 </a:t>
            </a:r>
            <a:r>
              <a:rPr lang="en-US" altLang="zh-CN" dirty="0" err="1" smtClean="0"/>
              <a:t>Daolev</a:t>
            </a:r>
            <a:r>
              <a:rPr lang="en-US" altLang="zh-CN" dirty="0" smtClean="0"/>
              <a:t>-Yao</a:t>
            </a:r>
            <a:r>
              <a:rPr lang="zh-CN" altLang="en-US" dirty="0" smtClean="0"/>
              <a:t>威胁模型与常见攻击</a:t>
            </a:r>
            <a:endParaRPr lang="zh-CN" altLang="en-US" dirty="0"/>
          </a:p>
        </p:txBody>
      </p:sp>
      <p:sp>
        <p:nvSpPr>
          <p:cNvPr id="3" name="内容占位符 2"/>
          <p:cNvSpPr>
            <a:spLocks noGrp="1"/>
          </p:cNvSpPr>
          <p:nvPr>
            <p:ph idx="1"/>
          </p:nvPr>
        </p:nvSpPr>
        <p:spPr>
          <a:xfrm>
            <a:off x="457200" y="990600"/>
            <a:ext cx="8382000" cy="5486400"/>
          </a:xfrm>
        </p:spPr>
        <p:txBody>
          <a:bodyPr/>
          <a:lstStyle/>
          <a:p>
            <a:pPr lvl="1" eaLnBrk="1" hangingPunct="1">
              <a:lnSpc>
                <a:spcPct val="100000"/>
              </a:lnSpc>
            </a:pPr>
            <a:r>
              <a:rPr lang="zh-CN" altLang="en-US" dirty="0" smtClean="0"/>
              <a:t>协议的安全性分析方法</a:t>
            </a:r>
          </a:p>
          <a:p>
            <a:pPr lvl="2" eaLnBrk="1" hangingPunct="1">
              <a:lnSpc>
                <a:spcPct val="100000"/>
              </a:lnSpc>
            </a:pPr>
            <a:r>
              <a:rPr lang="zh-CN" altLang="en-US" sz="2000" dirty="0" smtClean="0"/>
              <a:t>逻辑分析法：基于信仰和知识对协议进行安全性研究，使用最广泛，如</a:t>
            </a:r>
            <a:r>
              <a:rPr lang="en-US" altLang="zh-CN" sz="2000" dirty="0" smtClean="0"/>
              <a:t>BAN</a:t>
            </a:r>
            <a:r>
              <a:rPr lang="zh-CN" altLang="en-US" sz="2000" dirty="0" smtClean="0"/>
              <a:t>逻辑等</a:t>
            </a:r>
          </a:p>
          <a:p>
            <a:pPr lvl="2" eaLnBrk="1" hangingPunct="1">
              <a:lnSpc>
                <a:spcPct val="100000"/>
              </a:lnSpc>
            </a:pPr>
            <a:r>
              <a:rPr lang="zh-CN" altLang="en-US" sz="2000" dirty="0" smtClean="0"/>
              <a:t>模型检测法：一种验证有限状态系统的自动化分析工具，采用非专门的说明语言和验证工具来对协议建立模型并加以验证，如</a:t>
            </a:r>
            <a:r>
              <a:rPr lang="en-US" altLang="zh-CN" sz="2000" dirty="0" smtClean="0"/>
              <a:t>CSP</a:t>
            </a:r>
            <a:r>
              <a:rPr lang="zh-CN" altLang="en-US" sz="2000" dirty="0" smtClean="0"/>
              <a:t>等</a:t>
            </a:r>
          </a:p>
          <a:p>
            <a:pPr lvl="2" eaLnBrk="1" hangingPunct="1">
              <a:lnSpc>
                <a:spcPct val="100000"/>
              </a:lnSpc>
            </a:pPr>
            <a:r>
              <a:rPr lang="zh-CN" altLang="en-US" sz="2000" dirty="0" smtClean="0"/>
              <a:t>定理证明和专家系统方法：类似证明程序的正确性一样，将协议的证明规约到证明一些循环不变式，基于计算复杂度理论</a:t>
            </a:r>
          </a:p>
          <a:p>
            <a:pPr lvl="2" eaLnBrk="1" hangingPunct="1">
              <a:lnSpc>
                <a:spcPct val="100000"/>
              </a:lnSpc>
            </a:pPr>
            <a:r>
              <a:rPr lang="zh-CN" altLang="en-US" sz="2000" dirty="0" smtClean="0"/>
              <a:t>通用形式化分析方法：试图用一些通用的形式化方法来说明和分析安全协议。如最弱前置谓词等方法，</a:t>
            </a:r>
            <a:r>
              <a:rPr lang="en-US" altLang="zh-CN" sz="2000" dirty="0" smtClean="0"/>
              <a:t>Petri</a:t>
            </a:r>
            <a:r>
              <a:rPr lang="zh-CN" altLang="en-US" sz="2000" dirty="0" smtClean="0"/>
              <a:t>网，代数方法等。</a:t>
            </a:r>
          </a:p>
          <a:p>
            <a:pPr lvl="1" eaLnBrk="1" hangingPunct="1">
              <a:lnSpc>
                <a:spcPct val="100000"/>
              </a:lnSpc>
            </a:pPr>
            <a:r>
              <a:rPr lang="zh-CN" altLang="en-US" dirty="0" smtClean="0"/>
              <a:t>可证明安全的协议设计</a:t>
            </a:r>
          </a:p>
          <a:p>
            <a:pPr lvl="2" eaLnBrk="1" hangingPunct="1">
              <a:lnSpc>
                <a:spcPct val="100000"/>
              </a:lnSpc>
            </a:pPr>
            <a:r>
              <a:rPr lang="zh-CN" altLang="en-US" sz="2000" dirty="0" smtClean="0"/>
              <a:t>基本思想类似于可证明安全的公钥密码算法</a:t>
            </a:r>
            <a:endParaRPr lang="en-US" altLang="zh-CN" sz="2800" dirty="0" smtClean="0"/>
          </a:p>
          <a:p>
            <a:pPr lvl="1" eaLnBrk="1" hangingPunct="1"/>
            <a:endParaRPr lang="zh-CN" altLang="en-US" dirty="0" smtClean="0"/>
          </a:p>
        </p:txBody>
      </p:sp>
      <p:sp>
        <p:nvSpPr>
          <p:cNvPr id="4" name="灯片编号占位符 3"/>
          <p:cNvSpPr>
            <a:spLocks noGrp="1"/>
          </p:cNvSpPr>
          <p:nvPr>
            <p:ph type="sldNum" sz="quarter" idx="12"/>
          </p:nvPr>
        </p:nvSpPr>
        <p:spPr>
          <a:xfrm>
            <a:off x="7391400" y="6477000"/>
            <a:ext cx="1295400" cy="304800"/>
          </a:xfrm>
        </p:spPr>
        <p:txBody>
          <a:bodyPr/>
          <a:lstStyle/>
          <a:p>
            <a:pPr>
              <a:defRPr/>
            </a:pPr>
            <a:fld id="{896E1043-1F2A-4C9B-855A-0B3264F68AF7}" type="slidenum">
              <a:rPr lang="en-US" altLang="zh-CN" smtClean="0"/>
              <a:pPr>
                <a:defRPr/>
              </a:pPr>
              <a:t>9</a:t>
            </a:fld>
            <a:r>
              <a:rPr lang="en-US" altLang="zh-CN" dirty="0" smtClean="0"/>
              <a:t>/</a:t>
            </a:r>
            <a:endParaRPr lang="en-US" altLang="zh-CN" dirty="0"/>
          </a:p>
        </p:txBody>
      </p:sp>
      <p:sp>
        <p:nvSpPr>
          <p:cNvPr id="5" name="标题 1"/>
          <p:cNvSpPr txBox="1">
            <a:spLocks/>
          </p:cNvSpPr>
          <p:nvPr/>
        </p:nvSpPr>
        <p:spPr bwMode="auto">
          <a:xfrm>
            <a:off x="533400" y="0"/>
            <a:ext cx="7696200" cy="304800"/>
          </a:xfrm>
          <a:prstGeom prst="rect">
            <a:avLst/>
          </a:prstGeom>
          <a:solidFill>
            <a:schemeClr val="accent5"/>
          </a:solidFill>
          <a:ln w="9525">
            <a:noFill/>
            <a:miter lim="800000"/>
            <a:headEnd/>
            <a:tailEnd/>
          </a:ln>
        </p:spPr>
        <p:txBody>
          <a:bodyPr vert="horz" wrap="square" lIns="91440" tIns="45720" rIns="91440" bIns="45720" numCol="1" anchor="b" anchorCtr="0" compatLnSpc="1">
            <a:prstTxWarp prst="textNoShape">
              <a:avLst/>
            </a:prstTxWarp>
          </a:bodyPr>
          <a:lstStyle/>
          <a:p>
            <a:pPr algn="l" eaLnBrk="0" hangingPunct="0">
              <a:defRPr/>
            </a:pPr>
            <a:r>
              <a:rPr lang="zh-CN" altLang="en-US" sz="1800" kern="0" dirty="0" smtClean="0">
                <a:solidFill>
                  <a:srgbClr val="004C00"/>
                </a:solidFill>
                <a:effectLst>
                  <a:outerShdw blurRad="38100" dist="38100" dir="2700000" algn="tl">
                    <a:srgbClr val="000000">
                      <a:alpha val="43137"/>
                    </a:srgbClr>
                  </a:outerShdw>
                </a:effectLst>
                <a:latin typeface="+mj-lt"/>
                <a:ea typeface="+mj-ea"/>
                <a:cs typeface="+mj-cs"/>
              </a:rPr>
              <a:t>第七章 密码协议：</a:t>
            </a:r>
            <a:r>
              <a:rPr lang="en-US" altLang="zh-CN" sz="1800" kern="0" dirty="0" smtClean="0">
                <a:solidFill>
                  <a:srgbClr val="004C00"/>
                </a:solidFill>
                <a:effectLst>
                  <a:outerShdw blurRad="38100" dist="38100" dir="2700000" algn="tl">
                    <a:srgbClr val="000000">
                      <a:alpha val="43137"/>
                    </a:srgbClr>
                  </a:outerShdw>
                </a:effectLst>
                <a:latin typeface="+mj-lt"/>
                <a:ea typeface="+mj-ea"/>
                <a:cs typeface="+mj-cs"/>
              </a:rPr>
              <a:t>7.2 </a:t>
            </a:r>
            <a:r>
              <a:rPr lang="zh-CN" altLang="en-US" sz="1800" kern="0" dirty="0" smtClean="0">
                <a:solidFill>
                  <a:srgbClr val="004C00"/>
                </a:solidFill>
                <a:effectLst>
                  <a:outerShdw blurRad="38100" dist="38100" dir="2700000" algn="tl">
                    <a:srgbClr val="000000">
                      <a:alpha val="43137"/>
                    </a:srgbClr>
                  </a:outerShdw>
                </a:effectLst>
                <a:latin typeface="+mj-lt"/>
                <a:ea typeface="+mj-ea"/>
                <a:cs typeface="+mj-cs"/>
              </a:rPr>
              <a:t>认证协议</a:t>
            </a:r>
            <a:r>
              <a:rPr lang="zh-CN" altLang="en-US" sz="1800" kern="0" dirty="0" smtClean="0">
                <a:solidFill>
                  <a:srgbClr val="004C00"/>
                </a:solidFill>
                <a:effectLst>
                  <a:outerShdw blurRad="38100" dist="38100" dir="2700000" algn="tl">
                    <a:srgbClr val="000000">
                      <a:alpha val="43137"/>
                    </a:srgbClr>
                  </a:outerShdw>
                </a:effectLst>
              </a:rPr>
              <a:t>概述</a:t>
            </a:r>
            <a:endParaRPr lang="zh-CN" altLang="en-US" sz="1800" kern="0" dirty="0" smtClean="0">
              <a:solidFill>
                <a:srgbClr val="004C00"/>
              </a:solidFill>
              <a:effectLst>
                <a:outerShdw blurRad="38100" dist="38100" dir="2700000" algn="tl">
                  <a:srgbClr val="000000">
                    <a:alpha val="43137"/>
                  </a:srgbClr>
                </a:outerShdw>
              </a:effectLst>
              <a:latin typeface="+mj-lt"/>
              <a:ea typeface="+mj-ea"/>
              <a:cs typeface="+mj-cs"/>
            </a:endParaRPr>
          </a:p>
        </p:txBody>
      </p: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2274" name="Rectangle 2"/>
          <p:cNvSpPr>
            <a:spLocks noGrp="1" noChangeArrowheads="1"/>
          </p:cNvSpPr>
          <p:nvPr>
            <p:ph type="body" idx="1"/>
          </p:nvPr>
        </p:nvSpPr>
        <p:spPr>
          <a:xfrm>
            <a:off x="457200" y="762000"/>
            <a:ext cx="8610600" cy="6096000"/>
          </a:xfrm>
        </p:spPr>
        <p:txBody>
          <a:bodyPr/>
          <a:lstStyle/>
          <a:p>
            <a:pPr>
              <a:lnSpc>
                <a:spcPct val="110000"/>
              </a:lnSpc>
            </a:pPr>
            <a:r>
              <a:rPr lang="zh-CN" altLang="en-US" sz="2400" dirty="0">
                <a:solidFill>
                  <a:srgbClr val="FF0000"/>
                </a:solidFill>
                <a:latin typeface="Times New Roman" pitchFamily="18" charset="0"/>
              </a:rPr>
              <a:t>第三阶段</a:t>
            </a:r>
            <a:r>
              <a:rPr lang="en-US" altLang="zh-CN" sz="2400" dirty="0">
                <a:solidFill>
                  <a:srgbClr val="FF0000"/>
                </a:solidFill>
                <a:latin typeface="Times New Roman" pitchFamily="18" charset="0"/>
              </a:rPr>
              <a:t>(</a:t>
            </a:r>
            <a:r>
              <a:rPr lang="zh-CN" altLang="en-US" sz="2400" dirty="0">
                <a:solidFill>
                  <a:srgbClr val="FF0000"/>
                </a:solidFill>
                <a:latin typeface="Times New Roman" pitchFamily="18" charset="0"/>
              </a:rPr>
              <a:t>客户机与服务器间的认证交换</a:t>
            </a:r>
            <a:r>
              <a:rPr lang="en-US" altLang="zh-CN" sz="2400" dirty="0">
                <a:solidFill>
                  <a:srgbClr val="FF0000"/>
                </a:solidFill>
                <a:latin typeface="Times New Roman" pitchFamily="18" charset="0"/>
              </a:rPr>
              <a:t>)</a:t>
            </a:r>
          </a:p>
          <a:p>
            <a:pPr lvl="1">
              <a:lnSpc>
                <a:spcPct val="110000"/>
              </a:lnSpc>
            </a:pPr>
            <a:r>
              <a:rPr lang="zh-CN" altLang="en-US" sz="2000" dirty="0">
                <a:solidFill>
                  <a:srgbClr val="FF0000"/>
                </a:solidFill>
                <a:latin typeface="Times New Roman" pitchFamily="18" charset="0"/>
              </a:rPr>
              <a:t>用户从服务器获取服务</a:t>
            </a:r>
          </a:p>
          <a:p>
            <a:pPr>
              <a:lnSpc>
                <a:spcPct val="110000"/>
              </a:lnSpc>
            </a:pPr>
            <a:r>
              <a:rPr lang="zh-CN" altLang="en-US" sz="2400" dirty="0">
                <a:latin typeface="Times New Roman" pitchFamily="18" charset="0"/>
              </a:rPr>
              <a:t>⑤</a:t>
            </a:r>
            <a:r>
              <a:rPr lang="en-US" altLang="zh-CN" sz="2400" dirty="0">
                <a:latin typeface="Times New Roman" pitchFamily="18" charset="0"/>
              </a:rPr>
              <a:t>C→V</a:t>
            </a:r>
            <a:r>
              <a:rPr lang="zh-CN" altLang="en-US" sz="2400" dirty="0">
                <a:latin typeface="Times New Roman" pitchFamily="18" charset="0"/>
              </a:rPr>
              <a:t>：</a:t>
            </a:r>
            <a:r>
              <a:rPr lang="en-US" altLang="zh-CN" sz="2400" i="1" dirty="0" err="1">
                <a:latin typeface="Times New Roman" pitchFamily="18" charset="0"/>
              </a:rPr>
              <a:t>Ticket</a:t>
            </a:r>
            <a:r>
              <a:rPr lang="en-US" altLang="zh-CN" sz="2400" i="1" baseline="-25000" dirty="0" err="1">
                <a:latin typeface="Times New Roman" pitchFamily="18" charset="0"/>
              </a:rPr>
              <a:t>v</a:t>
            </a:r>
            <a:r>
              <a:rPr lang="en-US" altLang="zh-CN" sz="2400" dirty="0">
                <a:latin typeface="Times New Roman" pitchFamily="18" charset="0"/>
              </a:rPr>
              <a:t>||</a:t>
            </a:r>
            <a:r>
              <a:rPr lang="en-US" altLang="zh-CN" sz="2400" i="1" dirty="0" err="1">
                <a:latin typeface="Times New Roman" pitchFamily="18" charset="0"/>
              </a:rPr>
              <a:t>Authenticator</a:t>
            </a:r>
            <a:r>
              <a:rPr lang="en-US" altLang="zh-CN" sz="2400" i="1" baseline="-25000" dirty="0" err="1">
                <a:latin typeface="Times New Roman" pitchFamily="18" charset="0"/>
              </a:rPr>
              <a:t>c</a:t>
            </a:r>
            <a:endParaRPr lang="en-US" altLang="zh-CN" sz="2400" baseline="-25000" dirty="0">
              <a:latin typeface="Times New Roman" pitchFamily="18" charset="0"/>
            </a:endParaRPr>
          </a:p>
          <a:p>
            <a:pPr lvl="1">
              <a:lnSpc>
                <a:spcPct val="110000"/>
              </a:lnSpc>
            </a:pPr>
            <a:r>
              <a:rPr lang="zh-CN" altLang="en-US" sz="2000" dirty="0">
                <a:latin typeface="Times New Roman" pitchFamily="18" charset="0"/>
              </a:rPr>
              <a:t>其中 </a:t>
            </a:r>
            <a:r>
              <a:rPr lang="en-US" altLang="zh-CN" sz="2000" i="1" dirty="0" err="1">
                <a:latin typeface="Times New Roman" pitchFamily="18" charset="0"/>
              </a:rPr>
              <a:t>Ticket</a:t>
            </a:r>
            <a:r>
              <a:rPr lang="en-US" altLang="zh-CN" sz="2000" i="1" baseline="-25000" dirty="0" err="1">
                <a:latin typeface="Times New Roman" pitchFamily="18" charset="0"/>
              </a:rPr>
              <a:t>v</a:t>
            </a:r>
            <a:r>
              <a:rPr lang="zh-CN" altLang="en-US" sz="2000" dirty="0">
                <a:latin typeface="Times New Roman" pitchFamily="18" charset="0"/>
              </a:rPr>
              <a:t>＝</a:t>
            </a:r>
            <a:r>
              <a:rPr lang="en-US" altLang="zh-CN" sz="2000" i="1" dirty="0" err="1">
                <a:latin typeface="Times New Roman" pitchFamily="18" charset="0"/>
              </a:rPr>
              <a:t>E</a:t>
            </a:r>
            <a:r>
              <a:rPr lang="en-US" altLang="zh-CN" sz="2000" i="1" baseline="-25000" dirty="0" err="1">
                <a:latin typeface="Times New Roman" pitchFamily="18" charset="0"/>
              </a:rPr>
              <a:t>Kv</a:t>
            </a:r>
            <a:r>
              <a:rPr lang="en-US" altLang="zh-CN" sz="2000" dirty="0">
                <a:latin typeface="Times New Roman" pitchFamily="18" charset="0"/>
              </a:rPr>
              <a:t>[</a:t>
            </a:r>
            <a:r>
              <a:rPr lang="en-US" altLang="zh-CN" sz="2000" i="1" dirty="0" err="1">
                <a:latin typeface="Times New Roman" pitchFamily="18" charset="0"/>
              </a:rPr>
              <a:t>K</a:t>
            </a:r>
            <a:r>
              <a:rPr lang="en-US" altLang="zh-CN" sz="2000" i="1" baseline="-25000" dirty="0" err="1">
                <a:latin typeface="Times New Roman" pitchFamily="18" charset="0"/>
              </a:rPr>
              <a:t>c</a:t>
            </a:r>
            <a:r>
              <a:rPr lang="en-US" altLang="zh-CN" sz="2000" baseline="-25000" dirty="0" err="1">
                <a:latin typeface="Times New Roman" pitchFamily="18" charset="0"/>
              </a:rPr>
              <a:t>,</a:t>
            </a:r>
            <a:r>
              <a:rPr lang="en-US" altLang="zh-CN" sz="2000" i="1" baseline="-25000" dirty="0" err="1">
                <a:latin typeface="Times New Roman" pitchFamily="18" charset="0"/>
              </a:rPr>
              <a:t>v</a:t>
            </a:r>
            <a:r>
              <a:rPr lang="en-US" altLang="zh-CN" sz="2000" dirty="0">
                <a:latin typeface="Times New Roman" pitchFamily="18" charset="0"/>
              </a:rPr>
              <a:t>||</a:t>
            </a:r>
            <a:r>
              <a:rPr lang="en-US" altLang="zh-CN" sz="2000" i="1" dirty="0" err="1">
                <a:latin typeface="Times New Roman" pitchFamily="18" charset="0"/>
              </a:rPr>
              <a:t>ID</a:t>
            </a:r>
            <a:r>
              <a:rPr lang="en-US" altLang="zh-CN" sz="2000" i="1" baseline="-25000" dirty="0" err="1">
                <a:latin typeface="Times New Roman" pitchFamily="18" charset="0"/>
              </a:rPr>
              <a:t>c</a:t>
            </a:r>
            <a:r>
              <a:rPr lang="en-US" altLang="zh-CN" sz="2000" dirty="0">
                <a:latin typeface="Times New Roman" pitchFamily="18" charset="0"/>
              </a:rPr>
              <a:t>||</a:t>
            </a:r>
            <a:r>
              <a:rPr lang="en-US" altLang="zh-CN" sz="2000" i="1" dirty="0" err="1">
                <a:latin typeface="Times New Roman" pitchFamily="18" charset="0"/>
              </a:rPr>
              <a:t>AD</a:t>
            </a:r>
            <a:r>
              <a:rPr lang="en-US" altLang="zh-CN" sz="2000" i="1" baseline="-25000" dirty="0" err="1">
                <a:latin typeface="Times New Roman" pitchFamily="18" charset="0"/>
              </a:rPr>
              <a:t>c</a:t>
            </a:r>
            <a:r>
              <a:rPr lang="en-US" altLang="zh-CN" sz="2000" dirty="0">
                <a:latin typeface="Times New Roman" pitchFamily="18" charset="0"/>
              </a:rPr>
              <a:t>||</a:t>
            </a:r>
            <a:r>
              <a:rPr lang="en-US" altLang="zh-CN" sz="2000" i="1" dirty="0" err="1">
                <a:latin typeface="Times New Roman" pitchFamily="18" charset="0"/>
              </a:rPr>
              <a:t>ID</a:t>
            </a:r>
            <a:r>
              <a:rPr lang="en-US" altLang="zh-CN" sz="2000" i="1" baseline="-25000" dirty="0" err="1">
                <a:latin typeface="Times New Roman" pitchFamily="18" charset="0"/>
              </a:rPr>
              <a:t>v</a:t>
            </a:r>
            <a:r>
              <a:rPr lang="en-US" altLang="zh-CN" sz="2000" dirty="0">
                <a:latin typeface="Times New Roman" pitchFamily="18" charset="0"/>
              </a:rPr>
              <a:t>||</a:t>
            </a:r>
            <a:r>
              <a:rPr lang="en-US" altLang="zh-CN" sz="2000" i="1" dirty="0">
                <a:latin typeface="Times New Roman" pitchFamily="18" charset="0"/>
              </a:rPr>
              <a:t>TS</a:t>
            </a:r>
            <a:r>
              <a:rPr lang="en-US" altLang="zh-CN" sz="2000" baseline="-25000" dirty="0">
                <a:latin typeface="Times New Roman" pitchFamily="18" charset="0"/>
              </a:rPr>
              <a:t>4</a:t>
            </a:r>
            <a:r>
              <a:rPr lang="en-US" altLang="zh-CN" sz="2000" dirty="0">
                <a:latin typeface="Times New Roman" pitchFamily="18" charset="0"/>
              </a:rPr>
              <a:t>||</a:t>
            </a:r>
            <a:r>
              <a:rPr lang="en-US" altLang="zh-CN" sz="2000" i="1" dirty="0">
                <a:latin typeface="Times New Roman" pitchFamily="18" charset="0"/>
              </a:rPr>
              <a:t>lifetime</a:t>
            </a:r>
            <a:r>
              <a:rPr lang="en-US" altLang="zh-CN" sz="2000" baseline="-25000" dirty="0">
                <a:latin typeface="Times New Roman" pitchFamily="18" charset="0"/>
              </a:rPr>
              <a:t>4</a:t>
            </a:r>
            <a:r>
              <a:rPr lang="en-US" altLang="zh-CN" sz="2000" dirty="0">
                <a:latin typeface="Times New Roman" pitchFamily="18" charset="0"/>
              </a:rPr>
              <a:t>]</a:t>
            </a:r>
          </a:p>
          <a:p>
            <a:pPr lvl="1">
              <a:lnSpc>
                <a:spcPct val="110000"/>
              </a:lnSpc>
            </a:pPr>
            <a:r>
              <a:rPr lang="en-US" altLang="zh-CN" sz="2000" i="1" dirty="0" err="1">
                <a:latin typeface="Times New Roman" pitchFamily="18" charset="0"/>
              </a:rPr>
              <a:t>Authenticator</a:t>
            </a:r>
            <a:r>
              <a:rPr lang="en-US" altLang="zh-CN" sz="2000" i="1" baseline="-25000" dirty="0" err="1">
                <a:latin typeface="Times New Roman" pitchFamily="18" charset="0"/>
              </a:rPr>
              <a:t>c</a:t>
            </a:r>
            <a:r>
              <a:rPr lang="zh-CN" altLang="en-US" sz="2000" dirty="0">
                <a:latin typeface="Times New Roman" pitchFamily="18" charset="0"/>
              </a:rPr>
              <a:t>＝</a:t>
            </a:r>
            <a:r>
              <a:rPr lang="en-US" altLang="zh-CN" sz="2000" i="1" dirty="0" err="1">
                <a:latin typeface="Times New Roman" pitchFamily="18" charset="0"/>
              </a:rPr>
              <a:t>E</a:t>
            </a:r>
            <a:r>
              <a:rPr lang="en-US" altLang="zh-CN" sz="2000" i="1" baseline="-25000" dirty="0" err="1">
                <a:latin typeface="Times New Roman" pitchFamily="18" charset="0"/>
              </a:rPr>
              <a:t>Kc</a:t>
            </a:r>
            <a:r>
              <a:rPr lang="en-US" altLang="zh-CN" sz="2000" baseline="-25000" dirty="0" err="1">
                <a:latin typeface="Times New Roman" pitchFamily="18" charset="0"/>
              </a:rPr>
              <a:t>,</a:t>
            </a:r>
            <a:r>
              <a:rPr lang="en-US" altLang="zh-CN" sz="2000" i="1" baseline="-25000" dirty="0" err="1">
                <a:latin typeface="Times New Roman" pitchFamily="18" charset="0"/>
              </a:rPr>
              <a:t>v</a:t>
            </a:r>
            <a:r>
              <a:rPr lang="en-US" altLang="zh-CN" sz="2000" dirty="0">
                <a:latin typeface="Times New Roman" pitchFamily="18" charset="0"/>
              </a:rPr>
              <a:t>[</a:t>
            </a:r>
            <a:r>
              <a:rPr lang="en-US" altLang="zh-CN" sz="2000" i="1" dirty="0" err="1">
                <a:latin typeface="Times New Roman" pitchFamily="18" charset="0"/>
              </a:rPr>
              <a:t>ID</a:t>
            </a:r>
            <a:r>
              <a:rPr lang="en-US" altLang="zh-CN" sz="2000" i="1" baseline="-25000" dirty="0" err="1">
                <a:latin typeface="Times New Roman" pitchFamily="18" charset="0"/>
              </a:rPr>
              <a:t>c</a:t>
            </a:r>
            <a:r>
              <a:rPr lang="en-US" altLang="zh-CN" sz="2000" dirty="0">
                <a:latin typeface="Times New Roman" pitchFamily="18" charset="0"/>
              </a:rPr>
              <a:t>||</a:t>
            </a:r>
            <a:r>
              <a:rPr lang="en-US" altLang="zh-CN" sz="2000" i="1" dirty="0" err="1">
                <a:latin typeface="Times New Roman" pitchFamily="18" charset="0"/>
              </a:rPr>
              <a:t>AD</a:t>
            </a:r>
            <a:r>
              <a:rPr lang="en-US" altLang="zh-CN" sz="2000" i="1" baseline="-25000" dirty="0" err="1">
                <a:latin typeface="Times New Roman" pitchFamily="18" charset="0"/>
              </a:rPr>
              <a:t>c</a:t>
            </a:r>
            <a:r>
              <a:rPr lang="en-US" altLang="zh-CN" sz="2000" dirty="0">
                <a:latin typeface="Times New Roman" pitchFamily="18" charset="0"/>
              </a:rPr>
              <a:t>||</a:t>
            </a:r>
            <a:r>
              <a:rPr lang="en-US" altLang="zh-CN" sz="2000" i="1" dirty="0">
                <a:latin typeface="Times New Roman" pitchFamily="18" charset="0"/>
              </a:rPr>
              <a:t>TS</a:t>
            </a:r>
            <a:r>
              <a:rPr lang="en-US" altLang="zh-CN" sz="2000" baseline="-25000" dirty="0">
                <a:latin typeface="Times New Roman" pitchFamily="18" charset="0"/>
              </a:rPr>
              <a:t>5</a:t>
            </a:r>
            <a:r>
              <a:rPr lang="en-US" altLang="zh-CN" sz="2000" dirty="0">
                <a:latin typeface="Times New Roman" pitchFamily="18" charset="0"/>
              </a:rPr>
              <a:t>]</a:t>
            </a:r>
          </a:p>
          <a:p>
            <a:pPr lvl="1">
              <a:lnSpc>
                <a:spcPct val="110000"/>
              </a:lnSpc>
            </a:pPr>
            <a:r>
              <a:rPr lang="en-US" altLang="zh-CN" sz="2000" dirty="0">
                <a:latin typeface="Times New Roman" pitchFamily="18" charset="0"/>
              </a:rPr>
              <a:t>C</a:t>
            </a:r>
            <a:r>
              <a:rPr lang="zh-CN" altLang="en-US" sz="2000" dirty="0">
                <a:latin typeface="Times New Roman" pitchFamily="18" charset="0"/>
              </a:rPr>
              <a:t>向服务器发出服务许可票据</a:t>
            </a:r>
            <a:r>
              <a:rPr lang="en-US" altLang="zh-CN" sz="2000" i="1" dirty="0" err="1">
                <a:latin typeface="Times New Roman" pitchFamily="18" charset="0"/>
              </a:rPr>
              <a:t>Ticket</a:t>
            </a:r>
            <a:r>
              <a:rPr lang="en-US" altLang="zh-CN" sz="2000" i="1" baseline="-25000" dirty="0" err="1">
                <a:latin typeface="Times New Roman" pitchFamily="18" charset="0"/>
              </a:rPr>
              <a:t>v</a:t>
            </a:r>
            <a:r>
              <a:rPr lang="zh-CN" altLang="en-US" sz="2000" dirty="0">
                <a:latin typeface="Times New Roman" pitchFamily="18" charset="0"/>
              </a:rPr>
              <a:t>和认证符</a:t>
            </a:r>
            <a:r>
              <a:rPr lang="en-US" altLang="zh-CN" sz="2000" i="1" dirty="0" err="1">
                <a:latin typeface="Times New Roman" pitchFamily="18" charset="0"/>
              </a:rPr>
              <a:t>Authenticator</a:t>
            </a:r>
            <a:r>
              <a:rPr lang="en-US" altLang="zh-CN" sz="2000" i="1" baseline="-25000" dirty="0" err="1">
                <a:latin typeface="Times New Roman" pitchFamily="18" charset="0"/>
              </a:rPr>
              <a:t>c</a:t>
            </a:r>
            <a:r>
              <a:rPr lang="zh-CN" altLang="en-US" sz="2000" dirty="0">
                <a:latin typeface="Times New Roman" pitchFamily="18" charset="0"/>
              </a:rPr>
              <a:t>。服务器解密票据后得到会话密钥</a:t>
            </a:r>
            <a:r>
              <a:rPr lang="en-US" altLang="zh-CN" sz="2000" i="1" dirty="0" err="1">
                <a:latin typeface="Times New Roman" pitchFamily="18" charset="0"/>
              </a:rPr>
              <a:t>K</a:t>
            </a:r>
            <a:r>
              <a:rPr lang="en-US" altLang="zh-CN" sz="2000" i="1" baseline="-25000" dirty="0" err="1">
                <a:latin typeface="Times New Roman" pitchFamily="18" charset="0"/>
              </a:rPr>
              <a:t>c</a:t>
            </a:r>
            <a:r>
              <a:rPr lang="en-US" altLang="zh-CN" sz="2000" baseline="-25000" dirty="0" err="1">
                <a:latin typeface="Times New Roman" pitchFamily="18" charset="0"/>
              </a:rPr>
              <a:t>,</a:t>
            </a:r>
            <a:r>
              <a:rPr lang="en-US" altLang="zh-CN" sz="2000" i="1" baseline="-25000" dirty="0" err="1">
                <a:latin typeface="Times New Roman" pitchFamily="18" charset="0"/>
              </a:rPr>
              <a:t>v</a:t>
            </a:r>
            <a:r>
              <a:rPr lang="zh-CN" altLang="en-US" sz="2000" dirty="0">
                <a:latin typeface="Times New Roman" pitchFamily="18" charset="0"/>
              </a:rPr>
              <a:t>，并由</a:t>
            </a:r>
            <a:r>
              <a:rPr lang="en-US" altLang="zh-CN" sz="2000" i="1" dirty="0" err="1">
                <a:latin typeface="Times New Roman" pitchFamily="18" charset="0"/>
              </a:rPr>
              <a:t>K</a:t>
            </a:r>
            <a:r>
              <a:rPr lang="en-US" altLang="zh-CN" sz="2000" i="1" baseline="-25000" dirty="0" err="1">
                <a:latin typeface="Times New Roman" pitchFamily="18" charset="0"/>
              </a:rPr>
              <a:t>c</a:t>
            </a:r>
            <a:r>
              <a:rPr lang="en-US" altLang="zh-CN" sz="2000" baseline="-25000" dirty="0" err="1">
                <a:latin typeface="Times New Roman" pitchFamily="18" charset="0"/>
              </a:rPr>
              <a:t>,</a:t>
            </a:r>
            <a:r>
              <a:rPr lang="en-US" altLang="zh-CN" sz="2000" i="1" baseline="-25000" dirty="0" err="1">
                <a:latin typeface="Times New Roman" pitchFamily="18" charset="0"/>
              </a:rPr>
              <a:t>v</a:t>
            </a:r>
            <a:r>
              <a:rPr lang="zh-CN" altLang="en-US" sz="2000" dirty="0">
                <a:latin typeface="Times New Roman" pitchFamily="18" charset="0"/>
              </a:rPr>
              <a:t>解密认证符，以验证</a:t>
            </a:r>
            <a:r>
              <a:rPr lang="en-US" altLang="zh-CN" sz="2000" dirty="0">
                <a:latin typeface="Times New Roman" pitchFamily="18" charset="0"/>
              </a:rPr>
              <a:t>C</a:t>
            </a:r>
            <a:r>
              <a:rPr lang="zh-CN" altLang="en-US" sz="2000" dirty="0">
                <a:latin typeface="Times New Roman" pitchFamily="18" charset="0"/>
              </a:rPr>
              <a:t>身份</a:t>
            </a:r>
          </a:p>
          <a:p>
            <a:pPr>
              <a:lnSpc>
                <a:spcPct val="110000"/>
              </a:lnSpc>
            </a:pPr>
            <a:r>
              <a:rPr lang="zh-CN" altLang="en-US" sz="2400" dirty="0">
                <a:latin typeface="Times New Roman" pitchFamily="18" charset="0"/>
              </a:rPr>
              <a:t>⑥</a:t>
            </a:r>
            <a:r>
              <a:rPr lang="en-US" altLang="zh-CN" sz="2400" dirty="0">
                <a:latin typeface="Times New Roman" pitchFamily="18" charset="0"/>
              </a:rPr>
              <a:t>V→C</a:t>
            </a:r>
            <a:r>
              <a:rPr lang="zh-CN" altLang="en-US" sz="2400" dirty="0">
                <a:latin typeface="Times New Roman" pitchFamily="18" charset="0"/>
              </a:rPr>
              <a:t>：</a:t>
            </a:r>
            <a:r>
              <a:rPr lang="en-US" altLang="zh-CN" sz="2400" i="1" dirty="0" err="1">
                <a:latin typeface="Times New Roman" pitchFamily="18" charset="0"/>
              </a:rPr>
              <a:t>E</a:t>
            </a:r>
            <a:r>
              <a:rPr lang="en-US" altLang="zh-CN" sz="2400" i="1" baseline="-25000" dirty="0" err="1">
                <a:latin typeface="Times New Roman" pitchFamily="18" charset="0"/>
              </a:rPr>
              <a:t>Kc</a:t>
            </a:r>
            <a:r>
              <a:rPr lang="en-US" altLang="zh-CN" sz="2400" baseline="-25000" dirty="0" err="1">
                <a:latin typeface="Times New Roman" pitchFamily="18" charset="0"/>
              </a:rPr>
              <a:t>,</a:t>
            </a:r>
            <a:r>
              <a:rPr lang="en-US" altLang="zh-CN" sz="2400" i="1" baseline="-25000" dirty="0" err="1">
                <a:latin typeface="Times New Roman" pitchFamily="18" charset="0"/>
              </a:rPr>
              <a:t>v</a:t>
            </a:r>
            <a:r>
              <a:rPr lang="en-US" altLang="zh-CN" sz="2400" dirty="0">
                <a:latin typeface="Times New Roman" pitchFamily="18" charset="0"/>
              </a:rPr>
              <a:t>[</a:t>
            </a:r>
            <a:r>
              <a:rPr lang="en-US" altLang="zh-CN" sz="2400" i="1" dirty="0">
                <a:latin typeface="Times New Roman" pitchFamily="18" charset="0"/>
              </a:rPr>
              <a:t>TS</a:t>
            </a:r>
            <a:r>
              <a:rPr lang="en-US" altLang="zh-CN" sz="2400" baseline="-25000" dirty="0">
                <a:latin typeface="Times New Roman" pitchFamily="18" charset="0"/>
              </a:rPr>
              <a:t>5</a:t>
            </a:r>
            <a:r>
              <a:rPr lang="zh-CN" altLang="en-US" sz="2400" dirty="0">
                <a:latin typeface="Times New Roman" pitchFamily="18" charset="0"/>
              </a:rPr>
              <a:t>＋</a:t>
            </a:r>
            <a:r>
              <a:rPr lang="en-US" altLang="zh-CN" sz="2400" dirty="0">
                <a:latin typeface="Times New Roman" pitchFamily="18" charset="0"/>
              </a:rPr>
              <a:t>1]</a:t>
            </a:r>
            <a:r>
              <a:rPr lang="zh-CN" altLang="en-US" sz="2400" dirty="0">
                <a:latin typeface="Times New Roman" pitchFamily="18" charset="0"/>
              </a:rPr>
              <a:t>。</a:t>
            </a:r>
          </a:p>
          <a:p>
            <a:pPr lvl="1">
              <a:lnSpc>
                <a:spcPct val="110000"/>
              </a:lnSpc>
            </a:pPr>
            <a:r>
              <a:rPr lang="zh-CN" altLang="en-US" sz="2000" dirty="0">
                <a:latin typeface="Times New Roman" pitchFamily="18" charset="0"/>
              </a:rPr>
              <a:t>服务器</a:t>
            </a:r>
            <a:r>
              <a:rPr lang="en-US" altLang="zh-CN" sz="2000" dirty="0">
                <a:latin typeface="Times New Roman" pitchFamily="18" charset="0"/>
              </a:rPr>
              <a:t>V</a:t>
            </a:r>
            <a:r>
              <a:rPr lang="zh-CN" altLang="en-US" sz="2000" dirty="0">
                <a:latin typeface="Times New Roman" pitchFamily="18" charset="0"/>
              </a:rPr>
              <a:t>向</a:t>
            </a:r>
            <a:r>
              <a:rPr lang="en-US" altLang="zh-CN" sz="2000" dirty="0">
                <a:latin typeface="Times New Roman" pitchFamily="18" charset="0"/>
              </a:rPr>
              <a:t>C</a:t>
            </a:r>
            <a:r>
              <a:rPr lang="zh-CN" altLang="en-US" sz="2000" dirty="0">
                <a:latin typeface="Times New Roman" pitchFamily="18" charset="0"/>
              </a:rPr>
              <a:t>证明自己的身份。</a:t>
            </a:r>
            <a:r>
              <a:rPr lang="en-US" altLang="zh-CN" sz="2000" dirty="0">
                <a:latin typeface="Times New Roman" pitchFamily="18" charset="0"/>
              </a:rPr>
              <a:t>V</a:t>
            </a:r>
            <a:r>
              <a:rPr lang="zh-CN" altLang="en-US" sz="2000" dirty="0">
                <a:latin typeface="Times New Roman" pitchFamily="18" charset="0"/>
              </a:rPr>
              <a:t>对从认证符得到的时戳加</a:t>
            </a:r>
            <a:r>
              <a:rPr lang="en-US" altLang="zh-CN" sz="2000" dirty="0">
                <a:latin typeface="Times New Roman" pitchFamily="18" charset="0"/>
              </a:rPr>
              <a:t>1</a:t>
            </a:r>
            <a:r>
              <a:rPr lang="zh-CN" altLang="en-US" sz="2000" dirty="0">
                <a:latin typeface="Times New Roman" pitchFamily="18" charset="0"/>
              </a:rPr>
              <a:t>，再由与</a:t>
            </a:r>
            <a:r>
              <a:rPr lang="en-US" altLang="zh-CN" sz="2000" dirty="0">
                <a:latin typeface="Times New Roman" pitchFamily="18" charset="0"/>
              </a:rPr>
              <a:t>C</a:t>
            </a:r>
            <a:r>
              <a:rPr lang="zh-CN" altLang="en-US" sz="2000" dirty="0">
                <a:latin typeface="Times New Roman" pitchFamily="18" charset="0"/>
              </a:rPr>
              <a:t>共享的密钥加密后发给</a:t>
            </a:r>
            <a:r>
              <a:rPr lang="en-US" altLang="zh-CN" sz="2000" dirty="0">
                <a:latin typeface="Times New Roman" pitchFamily="18" charset="0"/>
              </a:rPr>
              <a:t>C</a:t>
            </a:r>
            <a:r>
              <a:rPr lang="zh-CN" altLang="en-US" sz="2000" dirty="0">
                <a:latin typeface="Times New Roman" pitchFamily="18" charset="0"/>
              </a:rPr>
              <a:t>，</a:t>
            </a:r>
            <a:r>
              <a:rPr lang="en-US" altLang="zh-CN" sz="2000" dirty="0">
                <a:latin typeface="Times New Roman" pitchFamily="18" charset="0"/>
              </a:rPr>
              <a:t>C</a:t>
            </a:r>
            <a:r>
              <a:rPr lang="zh-CN" altLang="en-US" sz="2000" dirty="0">
                <a:latin typeface="Times New Roman" pitchFamily="18" charset="0"/>
              </a:rPr>
              <a:t>解密后对增加的时戳加以验证，从而相信增加的时戳的确是</a:t>
            </a:r>
            <a:r>
              <a:rPr lang="en-US" altLang="zh-CN" sz="2000" dirty="0">
                <a:latin typeface="Times New Roman" pitchFamily="18" charset="0"/>
              </a:rPr>
              <a:t>V</a:t>
            </a:r>
            <a:r>
              <a:rPr lang="zh-CN" altLang="en-US" sz="2000" dirty="0">
                <a:latin typeface="Times New Roman" pitchFamily="18" charset="0"/>
              </a:rPr>
              <a:t>。</a:t>
            </a:r>
          </a:p>
          <a:p>
            <a:pPr>
              <a:lnSpc>
                <a:spcPct val="110000"/>
              </a:lnSpc>
            </a:pPr>
            <a:r>
              <a:rPr lang="zh-CN" altLang="en-US" sz="2400" dirty="0">
                <a:latin typeface="Times New Roman" pitchFamily="18" charset="0"/>
              </a:rPr>
              <a:t>整个过程结束后，客户和服务器</a:t>
            </a:r>
            <a:r>
              <a:rPr lang="en-US" altLang="zh-CN" sz="2400" dirty="0">
                <a:latin typeface="Times New Roman" pitchFamily="18" charset="0"/>
              </a:rPr>
              <a:t>V</a:t>
            </a:r>
            <a:r>
              <a:rPr lang="zh-CN" altLang="en-US" sz="2400" dirty="0">
                <a:latin typeface="Times New Roman" pitchFamily="18" charset="0"/>
              </a:rPr>
              <a:t>之间就建立起了共享的会话密钥，以后可用来加密通信或者交换新的会话密钥。</a:t>
            </a:r>
          </a:p>
        </p:txBody>
      </p:sp>
      <p:sp>
        <p:nvSpPr>
          <p:cNvPr id="4" name="标题 1"/>
          <p:cNvSpPr txBox="1">
            <a:spLocks/>
          </p:cNvSpPr>
          <p:nvPr/>
        </p:nvSpPr>
        <p:spPr bwMode="auto">
          <a:xfrm>
            <a:off x="533400" y="381000"/>
            <a:ext cx="7696200" cy="5334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l" rtl="0" eaLnBrk="0" fontAlgn="base" hangingPunct="0">
              <a:spcBef>
                <a:spcPct val="0"/>
              </a:spcBef>
              <a:spcAft>
                <a:spcPct val="0"/>
              </a:spcAft>
              <a:defRPr sz="3200" b="1">
                <a:solidFill>
                  <a:srgbClr val="C3093E"/>
                </a:solidFill>
                <a:effectLst>
                  <a:outerShdw blurRad="38100" dist="38100" dir="2700000" algn="tl">
                    <a:srgbClr val="000000">
                      <a:alpha val="43137"/>
                    </a:srgbClr>
                  </a:outerShdw>
                </a:effectLst>
                <a:latin typeface="+mj-lt"/>
                <a:ea typeface="+mj-ea"/>
                <a:cs typeface="+mj-cs"/>
              </a:defRPr>
            </a:lvl1pPr>
            <a:lvl2pPr algn="l" rtl="0" eaLnBrk="0" fontAlgn="base" hangingPunct="0">
              <a:spcBef>
                <a:spcPct val="0"/>
              </a:spcBef>
              <a:spcAft>
                <a:spcPct val="0"/>
              </a:spcAft>
              <a:defRPr sz="3600" b="1">
                <a:solidFill>
                  <a:srgbClr val="C3093E"/>
                </a:solidFill>
                <a:latin typeface="Arial" pitchFamily="34" charset="0"/>
                <a:ea typeface="华文中宋" pitchFamily="2" charset="-122"/>
              </a:defRPr>
            </a:lvl2pPr>
            <a:lvl3pPr algn="l" rtl="0" eaLnBrk="0" fontAlgn="base" hangingPunct="0">
              <a:spcBef>
                <a:spcPct val="0"/>
              </a:spcBef>
              <a:spcAft>
                <a:spcPct val="0"/>
              </a:spcAft>
              <a:defRPr sz="3600" b="1">
                <a:solidFill>
                  <a:srgbClr val="C3093E"/>
                </a:solidFill>
                <a:latin typeface="Arial" pitchFamily="34" charset="0"/>
                <a:ea typeface="华文中宋" pitchFamily="2" charset="-122"/>
              </a:defRPr>
            </a:lvl3pPr>
            <a:lvl4pPr algn="l" rtl="0" eaLnBrk="0" fontAlgn="base" hangingPunct="0">
              <a:spcBef>
                <a:spcPct val="0"/>
              </a:spcBef>
              <a:spcAft>
                <a:spcPct val="0"/>
              </a:spcAft>
              <a:defRPr sz="3600" b="1">
                <a:solidFill>
                  <a:srgbClr val="C3093E"/>
                </a:solidFill>
                <a:latin typeface="Arial" pitchFamily="34" charset="0"/>
                <a:ea typeface="华文中宋" pitchFamily="2" charset="-122"/>
              </a:defRPr>
            </a:lvl4pPr>
            <a:lvl5pPr algn="l" rtl="0" eaLnBrk="0" fontAlgn="base" hangingPunct="0">
              <a:spcBef>
                <a:spcPct val="0"/>
              </a:spcBef>
              <a:spcAft>
                <a:spcPct val="0"/>
              </a:spcAft>
              <a:defRPr sz="3600" b="1">
                <a:solidFill>
                  <a:srgbClr val="C3093E"/>
                </a:solidFill>
                <a:latin typeface="Arial" pitchFamily="34" charset="0"/>
                <a:ea typeface="华文中宋" pitchFamily="2" charset="-122"/>
              </a:defRPr>
            </a:lvl5pPr>
            <a:lvl6pPr marL="457200" algn="l" rtl="0" fontAlgn="base">
              <a:spcBef>
                <a:spcPct val="0"/>
              </a:spcBef>
              <a:spcAft>
                <a:spcPct val="0"/>
              </a:spcAft>
              <a:defRPr sz="3600" b="1">
                <a:solidFill>
                  <a:srgbClr val="C3093E"/>
                </a:solidFill>
                <a:latin typeface="Arial" pitchFamily="34" charset="0"/>
                <a:ea typeface="华文中宋" pitchFamily="2" charset="-122"/>
              </a:defRPr>
            </a:lvl6pPr>
            <a:lvl7pPr marL="914400" algn="l" rtl="0" fontAlgn="base">
              <a:spcBef>
                <a:spcPct val="0"/>
              </a:spcBef>
              <a:spcAft>
                <a:spcPct val="0"/>
              </a:spcAft>
              <a:defRPr sz="3600" b="1">
                <a:solidFill>
                  <a:srgbClr val="C3093E"/>
                </a:solidFill>
                <a:latin typeface="Arial" pitchFamily="34" charset="0"/>
                <a:ea typeface="华文中宋" pitchFamily="2" charset="-122"/>
              </a:defRPr>
            </a:lvl7pPr>
            <a:lvl8pPr marL="1371600" algn="l" rtl="0" fontAlgn="base">
              <a:spcBef>
                <a:spcPct val="0"/>
              </a:spcBef>
              <a:spcAft>
                <a:spcPct val="0"/>
              </a:spcAft>
              <a:defRPr sz="3600" b="1">
                <a:solidFill>
                  <a:srgbClr val="C3093E"/>
                </a:solidFill>
                <a:latin typeface="Arial" pitchFamily="34" charset="0"/>
                <a:ea typeface="华文中宋" pitchFamily="2" charset="-122"/>
              </a:defRPr>
            </a:lvl8pPr>
            <a:lvl9pPr marL="1828800" algn="l" rtl="0" fontAlgn="base">
              <a:spcBef>
                <a:spcPct val="0"/>
              </a:spcBef>
              <a:spcAft>
                <a:spcPct val="0"/>
              </a:spcAft>
              <a:defRPr sz="3600" b="1">
                <a:solidFill>
                  <a:srgbClr val="C3093E"/>
                </a:solidFill>
                <a:latin typeface="Arial" pitchFamily="34" charset="0"/>
                <a:ea typeface="华文中宋" pitchFamily="2" charset="-122"/>
              </a:defRPr>
            </a:lvl9pPr>
          </a:lstStyle>
          <a:p>
            <a:r>
              <a:rPr lang="en-US" altLang="zh-CN" kern="0" smtClean="0"/>
              <a:t>7.8.1 Kerberos</a:t>
            </a:r>
            <a:r>
              <a:rPr lang="zh-CN" altLang="en-US" kern="0" smtClean="0"/>
              <a:t>协议</a:t>
            </a:r>
            <a:endParaRPr lang="zh-CN" altLang="en-US" kern="0" dirty="0"/>
          </a:p>
        </p:txBody>
      </p:sp>
      <p:sp>
        <p:nvSpPr>
          <p:cNvPr id="6" name="标题 1"/>
          <p:cNvSpPr txBox="1">
            <a:spLocks/>
          </p:cNvSpPr>
          <p:nvPr/>
        </p:nvSpPr>
        <p:spPr bwMode="auto">
          <a:xfrm>
            <a:off x="533400" y="0"/>
            <a:ext cx="7696200" cy="304800"/>
          </a:xfrm>
          <a:prstGeom prst="rect">
            <a:avLst/>
          </a:prstGeom>
          <a:solidFill>
            <a:schemeClr val="accent5"/>
          </a:solidFill>
          <a:ln w="9525">
            <a:noFill/>
            <a:miter lim="800000"/>
            <a:headEnd/>
            <a:tailEnd/>
          </a:ln>
        </p:spPr>
        <p:txBody>
          <a:bodyPr vert="horz" wrap="square" lIns="91440" tIns="45720" rIns="91440" bIns="45720" numCol="1" anchor="b" anchorCtr="0" compatLnSpc="1">
            <a:prstTxWarp prst="textNoShape">
              <a:avLst/>
            </a:prstTxWarp>
          </a:bodyPr>
          <a:lstStyle/>
          <a:p>
            <a:pPr algn="l" eaLnBrk="0" hangingPunct="0">
              <a:defRPr/>
            </a:pPr>
            <a:r>
              <a:rPr lang="zh-CN" altLang="en-US" sz="1800" kern="0" dirty="0" smtClean="0">
                <a:solidFill>
                  <a:srgbClr val="004C00"/>
                </a:solidFill>
                <a:effectLst>
                  <a:outerShdw blurRad="38100" dist="38100" dir="2700000" algn="tl">
                    <a:srgbClr val="000000">
                      <a:alpha val="43137"/>
                    </a:srgbClr>
                  </a:outerShdw>
                </a:effectLst>
                <a:latin typeface="+mj-lt"/>
                <a:ea typeface="+mj-ea"/>
                <a:cs typeface="+mj-cs"/>
              </a:rPr>
              <a:t>第七章 密码协议：</a:t>
            </a:r>
            <a:r>
              <a:rPr lang="en-US" altLang="zh-CN" sz="1800" kern="0" dirty="0" smtClean="0">
                <a:solidFill>
                  <a:srgbClr val="004C00"/>
                </a:solidFill>
                <a:effectLst>
                  <a:outerShdw blurRad="38100" dist="38100" dir="2700000" algn="tl">
                    <a:srgbClr val="000000">
                      <a:alpha val="43137"/>
                    </a:srgbClr>
                  </a:outerShdw>
                </a:effectLst>
                <a:latin typeface="+mj-lt"/>
                <a:ea typeface="+mj-ea"/>
                <a:cs typeface="+mj-cs"/>
              </a:rPr>
              <a:t>7.8 </a:t>
            </a:r>
            <a:r>
              <a:rPr lang="zh-CN" altLang="en-US" sz="1800" kern="0" dirty="0" smtClean="0">
                <a:solidFill>
                  <a:srgbClr val="004C00"/>
                </a:solidFill>
                <a:effectLst>
                  <a:outerShdw blurRad="38100" dist="38100" dir="2700000" algn="tl">
                    <a:srgbClr val="000000">
                      <a:alpha val="43137"/>
                    </a:srgbClr>
                  </a:outerShdw>
                </a:effectLst>
                <a:latin typeface="+mj-lt"/>
                <a:ea typeface="+mj-ea"/>
                <a:cs typeface="+mj-cs"/>
              </a:rPr>
              <a:t>安全协议实践</a:t>
            </a:r>
          </a:p>
        </p:txBody>
      </p:sp>
      <p:sp>
        <p:nvSpPr>
          <p:cNvPr id="7" name="灯片编号占位符 3"/>
          <p:cNvSpPr>
            <a:spLocks noGrp="1"/>
          </p:cNvSpPr>
          <p:nvPr>
            <p:ph type="sldNum" sz="quarter" idx="12"/>
          </p:nvPr>
        </p:nvSpPr>
        <p:spPr>
          <a:xfrm>
            <a:off x="7391400" y="6477000"/>
            <a:ext cx="1295400" cy="304800"/>
          </a:xfrm>
        </p:spPr>
        <p:txBody>
          <a:bodyPr/>
          <a:lstStyle/>
          <a:p>
            <a:pPr>
              <a:defRPr/>
            </a:pPr>
            <a:fld id="{896E1043-1F2A-4C9B-855A-0B3264F68AF7}" type="slidenum">
              <a:rPr lang="en-US" altLang="zh-CN" smtClean="0"/>
              <a:pPr>
                <a:defRPr/>
              </a:pPr>
              <a:t>90</a:t>
            </a:fld>
            <a:r>
              <a:rPr lang="en-US" altLang="zh-CN" dirty="0" smtClean="0"/>
              <a:t>/</a:t>
            </a:r>
            <a:endParaRPr lang="en-US" altLang="zh-CN" dirty="0"/>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3298" name="Rectangle 2"/>
          <p:cNvSpPr>
            <a:spLocks noGrp="1" noChangeArrowheads="1"/>
          </p:cNvSpPr>
          <p:nvPr>
            <p:ph type="body" idx="1"/>
          </p:nvPr>
        </p:nvSpPr>
        <p:spPr>
          <a:xfrm>
            <a:off x="304800" y="914400"/>
            <a:ext cx="3048000" cy="5867400"/>
          </a:xfrm>
        </p:spPr>
        <p:txBody>
          <a:bodyPr/>
          <a:lstStyle/>
          <a:p>
            <a:r>
              <a:rPr lang="zh-CN" altLang="en-US" sz="2800" dirty="0"/>
              <a:t>不同域间的鉴别机制</a:t>
            </a:r>
          </a:p>
          <a:p>
            <a:pPr>
              <a:spcAft>
                <a:spcPct val="35000"/>
              </a:spcAft>
            </a:pPr>
            <a:r>
              <a:rPr lang="zh-CN" altLang="en-US" sz="2800" dirty="0"/>
              <a:t>条件：</a:t>
            </a:r>
          </a:p>
          <a:p>
            <a:pPr lvl="1">
              <a:spcAft>
                <a:spcPct val="35000"/>
              </a:spcAft>
            </a:pPr>
            <a:r>
              <a:rPr lang="zh-CN" altLang="zh-CN" sz="2400" dirty="0"/>
              <a:t>每一个辖区的</a:t>
            </a:r>
            <a:r>
              <a:rPr lang="en-US" altLang="zh-CN" sz="2400" dirty="0"/>
              <a:t>Kerberos </a:t>
            </a:r>
            <a:r>
              <a:rPr lang="zh-CN" altLang="zh-CN" sz="2400" dirty="0"/>
              <a:t>服务器与其它辖区内的</a:t>
            </a:r>
            <a:r>
              <a:rPr lang="en-US" altLang="zh-CN" sz="2400" dirty="0"/>
              <a:t>Kerberos</a:t>
            </a:r>
            <a:r>
              <a:rPr lang="zh-CN" altLang="zh-CN" sz="2400" dirty="0"/>
              <a:t>服务器之间共享一个保密密钥。两个</a:t>
            </a:r>
            <a:r>
              <a:rPr lang="en-US" altLang="zh-CN" sz="2400" dirty="0"/>
              <a:t>Kerberos</a:t>
            </a:r>
            <a:r>
              <a:rPr lang="zh-CN" altLang="zh-CN" sz="2400" dirty="0"/>
              <a:t>服务器互相注册。</a:t>
            </a:r>
            <a:endParaRPr lang="zh-CN" altLang="en-US" sz="2400" dirty="0"/>
          </a:p>
        </p:txBody>
      </p:sp>
      <p:pic>
        <p:nvPicPr>
          <p:cNvPr id="823299" name="Picture 3" descr="f2"/>
          <p:cNvPicPr>
            <a:picLocks noChangeAspect="1" noChangeArrowheads="1"/>
          </p:cNvPicPr>
          <p:nvPr/>
        </p:nvPicPr>
        <p:blipFill>
          <a:blip r:embed="rId2" cstate="print"/>
          <a:srcRect l="6097" r="4878"/>
          <a:stretch>
            <a:fillRect/>
          </a:stretch>
        </p:blipFill>
        <p:spPr bwMode="auto">
          <a:xfrm>
            <a:off x="3352800" y="720725"/>
            <a:ext cx="5791200" cy="5756275"/>
          </a:xfrm>
          <a:prstGeom prst="rect">
            <a:avLst/>
          </a:prstGeom>
          <a:noFill/>
          <a:ln w="9525">
            <a:noFill/>
            <a:miter lim="800000"/>
            <a:headEnd/>
            <a:tailEnd/>
          </a:ln>
        </p:spPr>
      </p:pic>
      <p:sp>
        <p:nvSpPr>
          <p:cNvPr id="5" name="标题 1"/>
          <p:cNvSpPr txBox="1">
            <a:spLocks/>
          </p:cNvSpPr>
          <p:nvPr/>
        </p:nvSpPr>
        <p:spPr bwMode="auto">
          <a:xfrm>
            <a:off x="533400" y="381000"/>
            <a:ext cx="7696200" cy="5334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l" rtl="0" eaLnBrk="0" fontAlgn="base" hangingPunct="0">
              <a:spcBef>
                <a:spcPct val="0"/>
              </a:spcBef>
              <a:spcAft>
                <a:spcPct val="0"/>
              </a:spcAft>
              <a:defRPr sz="3200" b="1">
                <a:solidFill>
                  <a:srgbClr val="C3093E"/>
                </a:solidFill>
                <a:effectLst>
                  <a:outerShdw blurRad="38100" dist="38100" dir="2700000" algn="tl">
                    <a:srgbClr val="000000">
                      <a:alpha val="43137"/>
                    </a:srgbClr>
                  </a:outerShdw>
                </a:effectLst>
                <a:latin typeface="+mj-lt"/>
                <a:ea typeface="+mj-ea"/>
                <a:cs typeface="+mj-cs"/>
              </a:defRPr>
            </a:lvl1pPr>
            <a:lvl2pPr algn="l" rtl="0" eaLnBrk="0" fontAlgn="base" hangingPunct="0">
              <a:spcBef>
                <a:spcPct val="0"/>
              </a:spcBef>
              <a:spcAft>
                <a:spcPct val="0"/>
              </a:spcAft>
              <a:defRPr sz="3600" b="1">
                <a:solidFill>
                  <a:srgbClr val="C3093E"/>
                </a:solidFill>
                <a:latin typeface="Arial" pitchFamily="34" charset="0"/>
                <a:ea typeface="华文中宋" pitchFamily="2" charset="-122"/>
              </a:defRPr>
            </a:lvl2pPr>
            <a:lvl3pPr algn="l" rtl="0" eaLnBrk="0" fontAlgn="base" hangingPunct="0">
              <a:spcBef>
                <a:spcPct val="0"/>
              </a:spcBef>
              <a:spcAft>
                <a:spcPct val="0"/>
              </a:spcAft>
              <a:defRPr sz="3600" b="1">
                <a:solidFill>
                  <a:srgbClr val="C3093E"/>
                </a:solidFill>
                <a:latin typeface="Arial" pitchFamily="34" charset="0"/>
                <a:ea typeface="华文中宋" pitchFamily="2" charset="-122"/>
              </a:defRPr>
            </a:lvl3pPr>
            <a:lvl4pPr algn="l" rtl="0" eaLnBrk="0" fontAlgn="base" hangingPunct="0">
              <a:spcBef>
                <a:spcPct val="0"/>
              </a:spcBef>
              <a:spcAft>
                <a:spcPct val="0"/>
              </a:spcAft>
              <a:defRPr sz="3600" b="1">
                <a:solidFill>
                  <a:srgbClr val="C3093E"/>
                </a:solidFill>
                <a:latin typeface="Arial" pitchFamily="34" charset="0"/>
                <a:ea typeface="华文中宋" pitchFamily="2" charset="-122"/>
              </a:defRPr>
            </a:lvl4pPr>
            <a:lvl5pPr algn="l" rtl="0" eaLnBrk="0" fontAlgn="base" hangingPunct="0">
              <a:spcBef>
                <a:spcPct val="0"/>
              </a:spcBef>
              <a:spcAft>
                <a:spcPct val="0"/>
              </a:spcAft>
              <a:defRPr sz="3600" b="1">
                <a:solidFill>
                  <a:srgbClr val="C3093E"/>
                </a:solidFill>
                <a:latin typeface="Arial" pitchFamily="34" charset="0"/>
                <a:ea typeface="华文中宋" pitchFamily="2" charset="-122"/>
              </a:defRPr>
            </a:lvl5pPr>
            <a:lvl6pPr marL="457200" algn="l" rtl="0" fontAlgn="base">
              <a:spcBef>
                <a:spcPct val="0"/>
              </a:spcBef>
              <a:spcAft>
                <a:spcPct val="0"/>
              </a:spcAft>
              <a:defRPr sz="3600" b="1">
                <a:solidFill>
                  <a:srgbClr val="C3093E"/>
                </a:solidFill>
                <a:latin typeface="Arial" pitchFamily="34" charset="0"/>
                <a:ea typeface="华文中宋" pitchFamily="2" charset="-122"/>
              </a:defRPr>
            </a:lvl6pPr>
            <a:lvl7pPr marL="914400" algn="l" rtl="0" fontAlgn="base">
              <a:spcBef>
                <a:spcPct val="0"/>
              </a:spcBef>
              <a:spcAft>
                <a:spcPct val="0"/>
              </a:spcAft>
              <a:defRPr sz="3600" b="1">
                <a:solidFill>
                  <a:srgbClr val="C3093E"/>
                </a:solidFill>
                <a:latin typeface="Arial" pitchFamily="34" charset="0"/>
                <a:ea typeface="华文中宋" pitchFamily="2" charset="-122"/>
              </a:defRPr>
            </a:lvl7pPr>
            <a:lvl8pPr marL="1371600" algn="l" rtl="0" fontAlgn="base">
              <a:spcBef>
                <a:spcPct val="0"/>
              </a:spcBef>
              <a:spcAft>
                <a:spcPct val="0"/>
              </a:spcAft>
              <a:defRPr sz="3600" b="1">
                <a:solidFill>
                  <a:srgbClr val="C3093E"/>
                </a:solidFill>
                <a:latin typeface="Arial" pitchFamily="34" charset="0"/>
                <a:ea typeface="华文中宋" pitchFamily="2" charset="-122"/>
              </a:defRPr>
            </a:lvl8pPr>
            <a:lvl9pPr marL="1828800" algn="l" rtl="0" fontAlgn="base">
              <a:spcBef>
                <a:spcPct val="0"/>
              </a:spcBef>
              <a:spcAft>
                <a:spcPct val="0"/>
              </a:spcAft>
              <a:defRPr sz="3600" b="1">
                <a:solidFill>
                  <a:srgbClr val="C3093E"/>
                </a:solidFill>
                <a:latin typeface="Arial" pitchFamily="34" charset="0"/>
                <a:ea typeface="华文中宋" pitchFamily="2" charset="-122"/>
              </a:defRPr>
            </a:lvl9pPr>
          </a:lstStyle>
          <a:p>
            <a:r>
              <a:rPr lang="en-US" altLang="zh-CN" kern="0" smtClean="0"/>
              <a:t>7.8.1 Kerberos</a:t>
            </a:r>
            <a:r>
              <a:rPr lang="zh-CN" altLang="en-US" kern="0" smtClean="0"/>
              <a:t>协议</a:t>
            </a:r>
            <a:endParaRPr lang="zh-CN" altLang="en-US" kern="0" dirty="0"/>
          </a:p>
        </p:txBody>
      </p:sp>
      <p:sp>
        <p:nvSpPr>
          <p:cNvPr id="7" name="标题 1"/>
          <p:cNvSpPr txBox="1">
            <a:spLocks/>
          </p:cNvSpPr>
          <p:nvPr/>
        </p:nvSpPr>
        <p:spPr bwMode="auto">
          <a:xfrm>
            <a:off x="533400" y="0"/>
            <a:ext cx="7696200" cy="304800"/>
          </a:xfrm>
          <a:prstGeom prst="rect">
            <a:avLst/>
          </a:prstGeom>
          <a:solidFill>
            <a:schemeClr val="accent5"/>
          </a:solidFill>
          <a:ln w="9525">
            <a:noFill/>
            <a:miter lim="800000"/>
            <a:headEnd/>
            <a:tailEnd/>
          </a:ln>
        </p:spPr>
        <p:txBody>
          <a:bodyPr vert="horz" wrap="square" lIns="91440" tIns="45720" rIns="91440" bIns="45720" numCol="1" anchor="b" anchorCtr="0" compatLnSpc="1">
            <a:prstTxWarp prst="textNoShape">
              <a:avLst/>
            </a:prstTxWarp>
          </a:bodyPr>
          <a:lstStyle/>
          <a:p>
            <a:pPr algn="l" eaLnBrk="0" hangingPunct="0">
              <a:defRPr/>
            </a:pPr>
            <a:r>
              <a:rPr lang="zh-CN" altLang="en-US" sz="1800" kern="0" dirty="0" smtClean="0">
                <a:solidFill>
                  <a:srgbClr val="004C00"/>
                </a:solidFill>
                <a:effectLst>
                  <a:outerShdw blurRad="38100" dist="38100" dir="2700000" algn="tl">
                    <a:srgbClr val="000000">
                      <a:alpha val="43137"/>
                    </a:srgbClr>
                  </a:outerShdw>
                </a:effectLst>
                <a:latin typeface="+mj-lt"/>
                <a:ea typeface="+mj-ea"/>
                <a:cs typeface="+mj-cs"/>
              </a:rPr>
              <a:t>第七章 密码协议：</a:t>
            </a:r>
            <a:r>
              <a:rPr lang="en-US" altLang="zh-CN" sz="1800" kern="0" dirty="0" smtClean="0">
                <a:solidFill>
                  <a:srgbClr val="004C00"/>
                </a:solidFill>
                <a:effectLst>
                  <a:outerShdw blurRad="38100" dist="38100" dir="2700000" algn="tl">
                    <a:srgbClr val="000000">
                      <a:alpha val="43137"/>
                    </a:srgbClr>
                  </a:outerShdw>
                </a:effectLst>
                <a:latin typeface="+mj-lt"/>
                <a:ea typeface="+mj-ea"/>
                <a:cs typeface="+mj-cs"/>
              </a:rPr>
              <a:t>7.8 </a:t>
            </a:r>
            <a:r>
              <a:rPr lang="zh-CN" altLang="en-US" sz="1800" kern="0" dirty="0" smtClean="0">
                <a:solidFill>
                  <a:srgbClr val="004C00"/>
                </a:solidFill>
                <a:effectLst>
                  <a:outerShdw blurRad="38100" dist="38100" dir="2700000" algn="tl">
                    <a:srgbClr val="000000">
                      <a:alpha val="43137"/>
                    </a:srgbClr>
                  </a:outerShdw>
                </a:effectLst>
                <a:latin typeface="+mj-lt"/>
                <a:ea typeface="+mj-ea"/>
                <a:cs typeface="+mj-cs"/>
              </a:rPr>
              <a:t>安全协议实践</a:t>
            </a:r>
          </a:p>
        </p:txBody>
      </p:sp>
      <p:sp>
        <p:nvSpPr>
          <p:cNvPr id="8" name="灯片编号占位符 3"/>
          <p:cNvSpPr>
            <a:spLocks noGrp="1"/>
          </p:cNvSpPr>
          <p:nvPr>
            <p:ph type="sldNum" sz="quarter" idx="12"/>
          </p:nvPr>
        </p:nvSpPr>
        <p:spPr>
          <a:xfrm>
            <a:off x="7391400" y="6477000"/>
            <a:ext cx="1295400" cy="304800"/>
          </a:xfrm>
        </p:spPr>
        <p:txBody>
          <a:bodyPr/>
          <a:lstStyle/>
          <a:p>
            <a:pPr>
              <a:defRPr/>
            </a:pPr>
            <a:fld id="{896E1043-1F2A-4C9B-855A-0B3264F68AF7}" type="slidenum">
              <a:rPr lang="en-US" altLang="zh-CN" smtClean="0"/>
              <a:pPr>
                <a:defRPr/>
              </a:pPr>
              <a:t>91</a:t>
            </a:fld>
            <a:r>
              <a:rPr lang="en-US" altLang="zh-CN" dirty="0" smtClean="0"/>
              <a:t>/</a:t>
            </a:r>
            <a:endParaRPr lang="en-US" altLang="zh-CN" dirty="0"/>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4323" name="Picture 3" descr="9t5"/>
          <p:cNvPicPr>
            <a:picLocks noGrp="1" noChangeAspect="1" noChangeArrowheads="1"/>
          </p:cNvPicPr>
          <p:nvPr>
            <p:ph idx="1"/>
          </p:nvPr>
        </p:nvPicPr>
        <p:blipFill>
          <a:blip r:embed="rId2" cstate="print"/>
          <a:srcRect/>
          <a:stretch>
            <a:fillRect/>
          </a:stretch>
        </p:blipFill>
        <p:spPr>
          <a:xfrm>
            <a:off x="1219200" y="1219200"/>
            <a:ext cx="6553200" cy="4695825"/>
          </a:xfrm>
          <a:noFill/>
          <a:ln/>
        </p:spPr>
      </p:pic>
      <p:sp>
        <p:nvSpPr>
          <p:cNvPr id="5" name="标题 1"/>
          <p:cNvSpPr txBox="1">
            <a:spLocks/>
          </p:cNvSpPr>
          <p:nvPr/>
        </p:nvSpPr>
        <p:spPr bwMode="auto">
          <a:xfrm>
            <a:off x="533400" y="381000"/>
            <a:ext cx="7696200" cy="5334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l" rtl="0" eaLnBrk="0" fontAlgn="base" hangingPunct="0">
              <a:spcBef>
                <a:spcPct val="0"/>
              </a:spcBef>
              <a:spcAft>
                <a:spcPct val="0"/>
              </a:spcAft>
              <a:defRPr sz="3200" b="1">
                <a:solidFill>
                  <a:srgbClr val="C3093E"/>
                </a:solidFill>
                <a:effectLst>
                  <a:outerShdw blurRad="38100" dist="38100" dir="2700000" algn="tl">
                    <a:srgbClr val="000000">
                      <a:alpha val="43137"/>
                    </a:srgbClr>
                  </a:outerShdw>
                </a:effectLst>
                <a:latin typeface="+mj-lt"/>
                <a:ea typeface="+mj-ea"/>
                <a:cs typeface="+mj-cs"/>
              </a:defRPr>
            </a:lvl1pPr>
            <a:lvl2pPr algn="l" rtl="0" eaLnBrk="0" fontAlgn="base" hangingPunct="0">
              <a:spcBef>
                <a:spcPct val="0"/>
              </a:spcBef>
              <a:spcAft>
                <a:spcPct val="0"/>
              </a:spcAft>
              <a:defRPr sz="3600" b="1">
                <a:solidFill>
                  <a:srgbClr val="C3093E"/>
                </a:solidFill>
                <a:latin typeface="Arial" pitchFamily="34" charset="0"/>
                <a:ea typeface="华文中宋" pitchFamily="2" charset="-122"/>
              </a:defRPr>
            </a:lvl2pPr>
            <a:lvl3pPr algn="l" rtl="0" eaLnBrk="0" fontAlgn="base" hangingPunct="0">
              <a:spcBef>
                <a:spcPct val="0"/>
              </a:spcBef>
              <a:spcAft>
                <a:spcPct val="0"/>
              </a:spcAft>
              <a:defRPr sz="3600" b="1">
                <a:solidFill>
                  <a:srgbClr val="C3093E"/>
                </a:solidFill>
                <a:latin typeface="Arial" pitchFamily="34" charset="0"/>
                <a:ea typeface="华文中宋" pitchFamily="2" charset="-122"/>
              </a:defRPr>
            </a:lvl3pPr>
            <a:lvl4pPr algn="l" rtl="0" eaLnBrk="0" fontAlgn="base" hangingPunct="0">
              <a:spcBef>
                <a:spcPct val="0"/>
              </a:spcBef>
              <a:spcAft>
                <a:spcPct val="0"/>
              </a:spcAft>
              <a:defRPr sz="3600" b="1">
                <a:solidFill>
                  <a:srgbClr val="C3093E"/>
                </a:solidFill>
                <a:latin typeface="Arial" pitchFamily="34" charset="0"/>
                <a:ea typeface="华文中宋" pitchFamily="2" charset="-122"/>
              </a:defRPr>
            </a:lvl4pPr>
            <a:lvl5pPr algn="l" rtl="0" eaLnBrk="0" fontAlgn="base" hangingPunct="0">
              <a:spcBef>
                <a:spcPct val="0"/>
              </a:spcBef>
              <a:spcAft>
                <a:spcPct val="0"/>
              </a:spcAft>
              <a:defRPr sz="3600" b="1">
                <a:solidFill>
                  <a:srgbClr val="C3093E"/>
                </a:solidFill>
                <a:latin typeface="Arial" pitchFamily="34" charset="0"/>
                <a:ea typeface="华文中宋" pitchFamily="2" charset="-122"/>
              </a:defRPr>
            </a:lvl5pPr>
            <a:lvl6pPr marL="457200" algn="l" rtl="0" fontAlgn="base">
              <a:spcBef>
                <a:spcPct val="0"/>
              </a:spcBef>
              <a:spcAft>
                <a:spcPct val="0"/>
              </a:spcAft>
              <a:defRPr sz="3600" b="1">
                <a:solidFill>
                  <a:srgbClr val="C3093E"/>
                </a:solidFill>
                <a:latin typeface="Arial" pitchFamily="34" charset="0"/>
                <a:ea typeface="华文中宋" pitchFamily="2" charset="-122"/>
              </a:defRPr>
            </a:lvl6pPr>
            <a:lvl7pPr marL="914400" algn="l" rtl="0" fontAlgn="base">
              <a:spcBef>
                <a:spcPct val="0"/>
              </a:spcBef>
              <a:spcAft>
                <a:spcPct val="0"/>
              </a:spcAft>
              <a:defRPr sz="3600" b="1">
                <a:solidFill>
                  <a:srgbClr val="C3093E"/>
                </a:solidFill>
                <a:latin typeface="Arial" pitchFamily="34" charset="0"/>
                <a:ea typeface="华文中宋" pitchFamily="2" charset="-122"/>
              </a:defRPr>
            </a:lvl7pPr>
            <a:lvl8pPr marL="1371600" algn="l" rtl="0" fontAlgn="base">
              <a:spcBef>
                <a:spcPct val="0"/>
              </a:spcBef>
              <a:spcAft>
                <a:spcPct val="0"/>
              </a:spcAft>
              <a:defRPr sz="3600" b="1">
                <a:solidFill>
                  <a:srgbClr val="C3093E"/>
                </a:solidFill>
                <a:latin typeface="Arial" pitchFamily="34" charset="0"/>
                <a:ea typeface="华文中宋" pitchFamily="2" charset="-122"/>
              </a:defRPr>
            </a:lvl8pPr>
            <a:lvl9pPr marL="1828800" algn="l" rtl="0" fontAlgn="base">
              <a:spcBef>
                <a:spcPct val="0"/>
              </a:spcBef>
              <a:spcAft>
                <a:spcPct val="0"/>
              </a:spcAft>
              <a:defRPr sz="3600" b="1">
                <a:solidFill>
                  <a:srgbClr val="C3093E"/>
                </a:solidFill>
                <a:latin typeface="Arial" pitchFamily="34" charset="0"/>
                <a:ea typeface="华文中宋" pitchFamily="2" charset="-122"/>
              </a:defRPr>
            </a:lvl9pPr>
          </a:lstStyle>
          <a:p>
            <a:r>
              <a:rPr lang="en-US" altLang="zh-CN" kern="0" smtClean="0"/>
              <a:t>7.8.1 Kerberos</a:t>
            </a:r>
            <a:r>
              <a:rPr lang="zh-CN" altLang="en-US" kern="0" smtClean="0"/>
              <a:t>协议</a:t>
            </a:r>
            <a:endParaRPr lang="zh-CN" altLang="en-US" kern="0" dirty="0"/>
          </a:p>
        </p:txBody>
      </p:sp>
      <p:sp>
        <p:nvSpPr>
          <p:cNvPr id="7" name="标题 1"/>
          <p:cNvSpPr txBox="1">
            <a:spLocks/>
          </p:cNvSpPr>
          <p:nvPr/>
        </p:nvSpPr>
        <p:spPr bwMode="auto">
          <a:xfrm>
            <a:off x="533400" y="0"/>
            <a:ext cx="7696200" cy="304800"/>
          </a:xfrm>
          <a:prstGeom prst="rect">
            <a:avLst/>
          </a:prstGeom>
          <a:solidFill>
            <a:schemeClr val="accent5"/>
          </a:solidFill>
          <a:ln w="9525">
            <a:noFill/>
            <a:miter lim="800000"/>
            <a:headEnd/>
            <a:tailEnd/>
          </a:ln>
        </p:spPr>
        <p:txBody>
          <a:bodyPr vert="horz" wrap="square" lIns="91440" tIns="45720" rIns="91440" bIns="45720" numCol="1" anchor="b" anchorCtr="0" compatLnSpc="1">
            <a:prstTxWarp prst="textNoShape">
              <a:avLst/>
            </a:prstTxWarp>
          </a:bodyPr>
          <a:lstStyle/>
          <a:p>
            <a:pPr algn="l" eaLnBrk="0" hangingPunct="0">
              <a:defRPr/>
            </a:pPr>
            <a:r>
              <a:rPr lang="zh-CN" altLang="en-US" sz="1800" kern="0" dirty="0" smtClean="0">
                <a:solidFill>
                  <a:srgbClr val="004C00"/>
                </a:solidFill>
                <a:effectLst>
                  <a:outerShdw blurRad="38100" dist="38100" dir="2700000" algn="tl">
                    <a:srgbClr val="000000">
                      <a:alpha val="43137"/>
                    </a:srgbClr>
                  </a:outerShdw>
                </a:effectLst>
                <a:latin typeface="+mj-lt"/>
                <a:ea typeface="+mj-ea"/>
                <a:cs typeface="+mj-cs"/>
              </a:rPr>
              <a:t>第七章 密码协议：</a:t>
            </a:r>
            <a:r>
              <a:rPr lang="en-US" altLang="zh-CN" sz="1800" kern="0" dirty="0" smtClean="0">
                <a:solidFill>
                  <a:srgbClr val="004C00"/>
                </a:solidFill>
                <a:effectLst>
                  <a:outerShdw blurRad="38100" dist="38100" dir="2700000" algn="tl">
                    <a:srgbClr val="000000">
                      <a:alpha val="43137"/>
                    </a:srgbClr>
                  </a:outerShdw>
                </a:effectLst>
                <a:latin typeface="+mj-lt"/>
                <a:ea typeface="+mj-ea"/>
                <a:cs typeface="+mj-cs"/>
              </a:rPr>
              <a:t>7.8 </a:t>
            </a:r>
            <a:r>
              <a:rPr lang="zh-CN" altLang="en-US" sz="1800" kern="0" dirty="0" smtClean="0">
                <a:solidFill>
                  <a:srgbClr val="004C00"/>
                </a:solidFill>
                <a:effectLst>
                  <a:outerShdw blurRad="38100" dist="38100" dir="2700000" algn="tl">
                    <a:srgbClr val="000000">
                      <a:alpha val="43137"/>
                    </a:srgbClr>
                  </a:outerShdw>
                </a:effectLst>
                <a:latin typeface="+mj-lt"/>
                <a:ea typeface="+mj-ea"/>
                <a:cs typeface="+mj-cs"/>
              </a:rPr>
              <a:t>安全协议实践</a:t>
            </a:r>
          </a:p>
        </p:txBody>
      </p:sp>
      <p:sp>
        <p:nvSpPr>
          <p:cNvPr id="8" name="灯片编号占位符 3"/>
          <p:cNvSpPr>
            <a:spLocks noGrp="1"/>
          </p:cNvSpPr>
          <p:nvPr>
            <p:ph type="sldNum" sz="quarter" idx="12"/>
          </p:nvPr>
        </p:nvSpPr>
        <p:spPr>
          <a:xfrm>
            <a:off x="7391400" y="6477000"/>
            <a:ext cx="1295400" cy="304800"/>
          </a:xfrm>
        </p:spPr>
        <p:txBody>
          <a:bodyPr/>
          <a:lstStyle/>
          <a:p>
            <a:pPr>
              <a:defRPr/>
            </a:pPr>
            <a:fld id="{896E1043-1F2A-4C9B-855A-0B3264F68AF7}" type="slidenum">
              <a:rPr lang="en-US" altLang="zh-CN" smtClean="0"/>
              <a:pPr>
                <a:defRPr/>
              </a:pPr>
              <a:t>92</a:t>
            </a:fld>
            <a:r>
              <a:rPr lang="en-US" altLang="zh-CN" dirty="0" smtClean="0"/>
              <a:t>/</a:t>
            </a:r>
            <a:endParaRPr lang="en-US" altLang="zh-CN" dirty="0"/>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5346" name="Rectangle 2"/>
          <p:cNvSpPr>
            <a:spLocks noGrp="1" noChangeArrowheads="1"/>
          </p:cNvSpPr>
          <p:nvPr>
            <p:ph type="body" idx="1"/>
          </p:nvPr>
        </p:nvSpPr>
        <p:spPr>
          <a:xfrm>
            <a:off x="1600199" y="1142999"/>
            <a:ext cx="6899275" cy="3425825"/>
          </a:xfrm>
        </p:spPr>
        <p:txBody>
          <a:bodyPr/>
          <a:lstStyle/>
          <a:p>
            <a:pPr>
              <a:lnSpc>
                <a:spcPct val="100000"/>
              </a:lnSpc>
            </a:pPr>
            <a:r>
              <a:rPr kumimoji="1" lang="en-US" altLang="zh-CN" sz="2000" dirty="0" smtClean="0">
                <a:latin typeface="Times New Roman" pitchFamily="18" charset="0"/>
                <a:cs typeface="Times New Roman" panose="02020603050405020304" pitchFamily="18" charset="0"/>
              </a:rPr>
              <a:t>(</a:t>
            </a:r>
            <a:r>
              <a:rPr kumimoji="1" lang="en-US" altLang="zh-CN" sz="2000" dirty="0">
                <a:latin typeface="Times New Roman" pitchFamily="18" charset="0"/>
                <a:cs typeface="Times New Roman" panose="02020603050405020304" pitchFamily="18" charset="0"/>
              </a:rPr>
              <a:t>1) C </a:t>
            </a:r>
            <a:r>
              <a:rPr kumimoji="1" lang="en-US" altLang="zh-CN" sz="2000" dirty="0">
                <a:latin typeface="Times New Roman" pitchFamily="18" charset="0"/>
                <a:cs typeface="Times New Roman" panose="02020603050405020304" pitchFamily="18" charset="0"/>
                <a:sym typeface="Symbol" pitchFamily="18" charset="2"/>
              </a:rPr>
              <a:t> AS :  ID</a:t>
            </a:r>
            <a:r>
              <a:rPr kumimoji="1" lang="en-US" altLang="zh-CN" sz="2000" baseline="-25000" dirty="0">
                <a:latin typeface="Times New Roman" pitchFamily="18" charset="0"/>
                <a:cs typeface="Times New Roman" panose="02020603050405020304" pitchFamily="18" charset="0"/>
                <a:sym typeface="Symbol" pitchFamily="18" charset="2"/>
              </a:rPr>
              <a:t>C</a:t>
            </a:r>
            <a:r>
              <a:rPr kumimoji="1" lang="en-US" altLang="zh-CN" sz="2000" dirty="0">
                <a:latin typeface="Times New Roman" pitchFamily="18" charset="0"/>
                <a:cs typeface="Times New Roman" panose="02020603050405020304" pitchFamily="18" charset="0"/>
                <a:sym typeface="Symbol" pitchFamily="18" charset="2"/>
              </a:rPr>
              <a:t> || </a:t>
            </a:r>
            <a:r>
              <a:rPr kumimoji="1" lang="en-US" altLang="zh-CN" sz="2000" dirty="0" err="1">
                <a:latin typeface="Times New Roman" pitchFamily="18" charset="0"/>
                <a:cs typeface="Times New Roman" panose="02020603050405020304" pitchFamily="18" charset="0"/>
                <a:sym typeface="Symbol" pitchFamily="18" charset="2"/>
              </a:rPr>
              <a:t>ID</a:t>
            </a:r>
            <a:r>
              <a:rPr kumimoji="1" lang="en-US" altLang="zh-CN" sz="2000" baseline="-25000" dirty="0" err="1">
                <a:latin typeface="Times New Roman" pitchFamily="18" charset="0"/>
                <a:cs typeface="Times New Roman" panose="02020603050405020304" pitchFamily="18" charset="0"/>
                <a:sym typeface="Symbol" pitchFamily="18" charset="2"/>
              </a:rPr>
              <a:t>tgs</a:t>
            </a:r>
            <a:r>
              <a:rPr kumimoji="1" lang="en-US" altLang="zh-CN" sz="2000" dirty="0">
                <a:latin typeface="Times New Roman" pitchFamily="18" charset="0"/>
                <a:cs typeface="Times New Roman" panose="02020603050405020304" pitchFamily="18" charset="0"/>
                <a:sym typeface="Symbol" pitchFamily="18" charset="2"/>
              </a:rPr>
              <a:t>  || TS</a:t>
            </a:r>
            <a:r>
              <a:rPr kumimoji="1" lang="en-US" altLang="zh-CN" sz="2000" baseline="-25000" dirty="0">
                <a:latin typeface="Times New Roman" pitchFamily="18" charset="0"/>
                <a:cs typeface="Times New Roman" panose="02020603050405020304" pitchFamily="18" charset="0"/>
                <a:sym typeface="Symbol" pitchFamily="18" charset="2"/>
              </a:rPr>
              <a:t>1</a:t>
            </a:r>
            <a:r>
              <a:rPr kumimoji="1" lang="en-US" altLang="zh-CN" sz="2000" dirty="0">
                <a:latin typeface="Times New Roman" pitchFamily="18" charset="0"/>
                <a:cs typeface="Times New Roman" panose="02020603050405020304" pitchFamily="18" charset="0"/>
                <a:sym typeface="Symbol" pitchFamily="18" charset="2"/>
              </a:rPr>
              <a:t> </a:t>
            </a:r>
          </a:p>
          <a:p>
            <a:pPr>
              <a:lnSpc>
                <a:spcPct val="100000"/>
              </a:lnSpc>
            </a:pPr>
            <a:r>
              <a:rPr kumimoji="1" lang="en-US" altLang="zh-CN" sz="2000" dirty="0">
                <a:latin typeface="Times New Roman" pitchFamily="18" charset="0"/>
                <a:cs typeface="Times New Roman" panose="02020603050405020304" pitchFamily="18" charset="0"/>
                <a:sym typeface="Symbol" pitchFamily="18" charset="2"/>
              </a:rPr>
              <a:t>(2) </a:t>
            </a:r>
            <a:r>
              <a:rPr kumimoji="1" lang="en-US" altLang="zh-CN" sz="2000" dirty="0">
                <a:latin typeface="Times New Roman" pitchFamily="18" charset="0"/>
                <a:cs typeface="Times New Roman" panose="02020603050405020304" pitchFamily="18" charset="0"/>
              </a:rPr>
              <a:t>AS </a:t>
            </a:r>
            <a:r>
              <a:rPr kumimoji="1" lang="en-US" altLang="zh-CN" sz="2000" dirty="0">
                <a:latin typeface="Times New Roman" pitchFamily="18" charset="0"/>
                <a:cs typeface="Times New Roman" panose="02020603050405020304" pitchFamily="18" charset="0"/>
                <a:sym typeface="Symbol" pitchFamily="18" charset="2"/>
              </a:rPr>
              <a:t> C :  E</a:t>
            </a:r>
            <a:r>
              <a:rPr kumimoji="1" lang="en-US" altLang="zh-CN" sz="2000" baseline="-25000" dirty="0">
                <a:latin typeface="Times New Roman" pitchFamily="18" charset="0"/>
                <a:cs typeface="Times New Roman" panose="02020603050405020304" pitchFamily="18" charset="0"/>
                <a:sym typeface="Symbol" pitchFamily="18" charset="2"/>
              </a:rPr>
              <a:t>KC</a:t>
            </a:r>
            <a:r>
              <a:rPr kumimoji="1" lang="en-US" altLang="zh-CN" sz="2000" dirty="0">
                <a:latin typeface="Times New Roman" pitchFamily="18" charset="0"/>
                <a:cs typeface="Times New Roman" panose="02020603050405020304" pitchFamily="18" charset="0"/>
                <a:sym typeface="Symbol" pitchFamily="18" charset="2"/>
              </a:rPr>
              <a:t>[</a:t>
            </a:r>
            <a:r>
              <a:rPr kumimoji="1" lang="en-US" altLang="zh-CN" sz="2000" dirty="0" err="1">
                <a:latin typeface="Times New Roman" pitchFamily="18" charset="0"/>
                <a:cs typeface="Times New Roman" panose="02020603050405020304" pitchFamily="18" charset="0"/>
                <a:sym typeface="Symbol" pitchFamily="18" charset="2"/>
              </a:rPr>
              <a:t>K</a:t>
            </a:r>
            <a:r>
              <a:rPr kumimoji="1" lang="en-US" altLang="zh-CN" sz="2000" baseline="-25000" dirty="0" err="1">
                <a:latin typeface="Times New Roman" pitchFamily="18" charset="0"/>
                <a:cs typeface="Times New Roman" panose="02020603050405020304" pitchFamily="18" charset="0"/>
                <a:sym typeface="Symbol" pitchFamily="18" charset="2"/>
              </a:rPr>
              <a:t>c,tgs</a:t>
            </a:r>
            <a:r>
              <a:rPr kumimoji="1" lang="en-US" altLang="zh-CN" sz="2000" dirty="0">
                <a:latin typeface="Times New Roman" pitchFamily="18" charset="0"/>
                <a:cs typeface="Times New Roman" panose="02020603050405020304" pitchFamily="18" charset="0"/>
                <a:sym typeface="Symbol" pitchFamily="18" charset="2"/>
              </a:rPr>
              <a:t> || </a:t>
            </a:r>
            <a:r>
              <a:rPr kumimoji="1" lang="en-US" altLang="zh-CN" sz="2000" dirty="0" err="1">
                <a:latin typeface="Times New Roman" pitchFamily="18" charset="0"/>
                <a:cs typeface="Times New Roman" panose="02020603050405020304" pitchFamily="18" charset="0"/>
                <a:sym typeface="Symbol" pitchFamily="18" charset="2"/>
              </a:rPr>
              <a:t>ID</a:t>
            </a:r>
            <a:r>
              <a:rPr kumimoji="1" lang="en-US" altLang="zh-CN" sz="2000" baseline="-25000" dirty="0" err="1">
                <a:latin typeface="Times New Roman" pitchFamily="18" charset="0"/>
                <a:cs typeface="Times New Roman" panose="02020603050405020304" pitchFamily="18" charset="0"/>
                <a:sym typeface="Symbol" pitchFamily="18" charset="2"/>
              </a:rPr>
              <a:t>tgs</a:t>
            </a:r>
            <a:r>
              <a:rPr kumimoji="1" lang="en-US" altLang="zh-CN" sz="2000" dirty="0">
                <a:latin typeface="Times New Roman" pitchFamily="18" charset="0"/>
                <a:cs typeface="Times New Roman" panose="02020603050405020304" pitchFamily="18" charset="0"/>
                <a:sym typeface="Symbol" pitchFamily="18" charset="2"/>
              </a:rPr>
              <a:t> || TS</a:t>
            </a:r>
            <a:r>
              <a:rPr kumimoji="1" lang="en-US" altLang="zh-CN" sz="2000" baseline="-25000" dirty="0">
                <a:latin typeface="Times New Roman" pitchFamily="18" charset="0"/>
                <a:cs typeface="Times New Roman" panose="02020603050405020304" pitchFamily="18" charset="0"/>
                <a:sym typeface="Symbol" pitchFamily="18" charset="2"/>
              </a:rPr>
              <a:t>2</a:t>
            </a:r>
            <a:r>
              <a:rPr kumimoji="1" lang="en-US" altLang="zh-CN" sz="2000" dirty="0">
                <a:latin typeface="Times New Roman" pitchFamily="18" charset="0"/>
                <a:cs typeface="Times New Roman" panose="02020603050405020304" pitchFamily="18" charset="0"/>
                <a:sym typeface="Symbol" pitchFamily="18" charset="2"/>
              </a:rPr>
              <a:t> || Lifetime</a:t>
            </a:r>
            <a:r>
              <a:rPr kumimoji="1" lang="en-US" altLang="zh-CN" sz="2000" baseline="-25000" dirty="0">
                <a:latin typeface="Times New Roman" pitchFamily="18" charset="0"/>
                <a:cs typeface="Times New Roman" panose="02020603050405020304" pitchFamily="18" charset="0"/>
                <a:sym typeface="Symbol" pitchFamily="18" charset="2"/>
              </a:rPr>
              <a:t>2</a:t>
            </a:r>
            <a:r>
              <a:rPr kumimoji="1" lang="en-US" altLang="zh-CN" sz="2000" dirty="0">
                <a:latin typeface="Times New Roman" pitchFamily="18" charset="0"/>
                <a:cs typeface="Times New Roman" panose="02020603050405020304" pitchFamily="18" charset="0"/>
                <a:sym typeface="Symbol" pitchFamily="18" charset="2"/>
              </a:rPr>
              <a:t> || </a:t>
            </a:r>
            <a:r>
              <a:rPr kumimoji="1" lang="en-US" altLang="zh-CN" sz="2000" dirty="0" err="1">
                <a:latin typeface="Times New Roman" pitchFamily="18" charset="0"/>
                <a:cs typeface="Times New Roman" panose="02020603050405020304" pitchFamily="18" charset="0"/>
                <a:sym typeface="Symbol" pitchFamily="18" charset="2"/>
              </a:rPr>
              <a:t>Ticket</a:t>
            </a:r>
            <a:r>
              <a:rPr kumimoji="1" lang="en-US" altLang="zh-CN" sz="2000" baseline="-25000" dirty="0" err="1">
                <a:latin typeface="Times New Roman" pitchFamily="18" charset="0"/>
                <a:cs typeface="Times New Roman" panose="02020603050405020304" pitchFamily="18" charset="0"/>
                <a:sym typeface="Symbol" pitchFamily="18" charset="2"/>
              </a:rPr>
              <a:t>tgs</a:t>
            </a:r>
            <a:r>
              <a:rPr kumimoji="1" lang="en-US" altLang="zh-CN" sz="2000" dirty="0">
                <a:latin typeface="Times New Roman" pitchFamily="18" charset="0"/>
                <a:cs typeface="Times New Roman" panose="02020603050405020304" pitchFamily="18" charset="0"/>
                <a:sym typeface="Symbol" pitchFamily="18" charset="2"/>
              </a:rPr>
              <a:t>]</a:t>
            </a:r>
          </a:p>
          <a:p>
            <a:pPr>
              <a:lnSpc>
                <a:spcPct val="100000"/>
              </a:lnSpc>
            </a:pPr>
            <a:r>
              <a:rPr kumimoji="1" lang="en-US" altLang="zh-CN" sz="2000" dirty="0">
                <a:latin typeface="Times New Roman" pitchFamily="18" charset="0"/>
                <a:cs typeface="Times New Roman" panose="02020603050405020304" pitchFamily="18" charset="0"/>
                <a:sym typeface="Symbol" pitchFamily="18" charset="2"/>
              </a:rPr>
              <a:t>(3) </a:t>
            </a:r>
            <a:r>
              <a:rPr kumimoji="1" lang="en-US" altLang="zh-CN" sz="2000" dirty="0">
                <a:latin typeface="Times New Roman" pitchFamily="18" charset="0"/>
                <a:cs typeface="Times New Roman" panose="02020603050405020304" pitchFamily="18" charset="0"/>
              </a:rPr>
              <a:t>C </a:t>
            </a:r>
            <a:r>
              <a:rPr kumimoji="1" lang="en-US" altLang="zh-CN" sz="2000" dirty="0">
                <a:latin typeface="Times New Roman" pitchFamily="18" charset="0"/>
                <a:cs typeface="Times New Roman" panose="02020603050405020304" pitchFamily="18" charset="0"/>
                <a:sym typeface="Symbol" pitchFamily="18" charset="2"/>
              </a:rPr>
              <a:t> TGS: </a:t>
            </a:r>
            <a:r>
              <a:rPr kumimoji="1" lang="en-US" altLang="zh-CN" sz="2000" dirty="0" err="1">
                <a:latin typeface="Times New Roman" pitchFamily="18" charset="0"/>
                <a:cs typeface="Times New Roman" panose="02020603050405020304" pitchFamily="18" charset="0"/>
                <a:sym typeface="Symbol" pitchFamily="18" charset="2"/>
              </a:rPr>
              <a:t>ID</a:t>
            </a:r>
            <a:r>
              <a:rPr kumimoji="1" lang="en-US" altLang="zh-CN" sz="2000" baseline="-25000" dirty="0" err="1">
                <a:latin typeface="Times New Roman" pitchFamily="18" charset="0"/>
                <a:cs typeface="Times New Roman" panose="02020603050405020304" pitchFamily="18" charset="0"/>
                <a:sym typeface="Symbol" pitchFamily="18" charset="2"/>
              </a:rPr>
              <a:t>tgsrem</a:t>
            </a:r>
            <a:r>
              <a:rPr kumimoji="1" lang="en-US" altLang="zh-CN" sz="2000" dirty="0">
                <a:latin typeface="Times New Roman" pitchFamily="18" charset="0"/>
                <a:cs typeface="Times New Roman" panose="02020603050405020304" pitchFamily="18" charset="0"/>
                <a:sym typeface="Symbol" pitchFamily="18" charset="2"/>
              </a:rPr>
              <a:t> || </a:t>
            </a:r>
            <a:r>
              <a:rPr kumimoji="1" lang="en-US" altLang="zh-CN" sz="2000" dirty="0" err="1">
                <a:latin typeface="Times New Roman" pitchFamily="18" charset="0"/>
                <a:cs typeface="Times New Roman" panose="02020603050405020304" pitchFamily="18" charset="0"/>
                <a:sym typeface="Symbol" pitchFamily="18" charset="2"/>
              </a:rPr>
              <a:t>Ticket</a:t>
            </a:r>
            <a:r>
              <a:rPr kumimoji="1" lang="en-US" altLang="zh-CN" sz="2000" baseline="-25000" dirty="0" err="1">
                <a:latin typeface="Times New Roman" pitchFamily="18" charset="0"/>
                <a:cs typeface="Times New Roman" panose="02020603050405020304" pitchFamily="18" charset="0"/>
                <a:sym typeface="Symbol" pitchFamily="18" charset="2"/>
              </a:rPr>
              <a:t>tgs</a:t>
            </a:r>
            <a:r>
              <a:rPr kumimoji="1" lang="en-US" altLang="zh-CN" sz="2000" dirty="0">
                <a:latin typeface="Times New Roman" pitchFamily="18" charset="0"/>
                <a:cs typeface="Times New Roman" panose="02020603050405020304" pitchFamily="18" charset="0"/>
                <a:sym typeface="Symbol" pitchFamily="18" charset="2"/>
              </a:rPr>
              <a:t> || </a:t>
            </a:r>
            <a:r>
              <a:rPr kumimoji="1" lang="en-US" altLang="zh-CN" sz="2000" dirty="0" err="1">
                <a:latin typeface="Times New Roman" pitchFamily="18" charset="0"/>
                <a:cs typeface="Times New Roman" panose="02020603050405020304" pitchFamily="18" charset="0"/>
                <a:sym typeface="Symbol" pitchFamily="18" charset="2"/>
              </a:rPr>
              <a:t>Authenticator</a:t>
            </a:r>
            <a:r>
              <a:rPr kumimoji="1" lang="en-US" altLang="zh-CN" sz="2000" baseline="-25000" dirty="0" err="1">
                <a:latin typeface="Times New Roman" pitchFamily="18" charset="0"/>
                <a:cs typeface="Times New Roman" panose="02020603050405020304" pitchFamily="18" charset="0"/>
                <a:sym typeface="Symbol" pitchFamily="18" charset="2"/>
              </a:rPr>
              <a:t>c</a:t>
            </a:r>
            <a:endParaRPr kumimoji="1" lang="en-US" altLang="zh-CN" sz="2000" baseline="-25000" dirty="0">
              <a:latin typeface="Times New Roman" pitchFamily="18" charset="0"/>
              <a:cs typeface="Times New Roman" panose="02020603050405020304" pitchFamily="18" charset="0"/>
              <a:sym typeface="Symbol" pitchFamily="18" charset="2"/>
            </a:endParaRPr>
          </a:p>
          <a:p>
            <a:pPr>
              <a:lnSpc>
                <a:spcPct val="100000"/>
              </a:lnSpc>
            </a:pPr>
            <a:r>
              <a:rPr kumimoji="1" lang="en-US" altLang="zh-CN" sz="2000" dirty="0">
                <a:latin typeface="Times New Roman" pitchFamily="18" charset="0"/>
                <a:cs typeface="Times New Roman" panose="02020603050405020304" pitchFamily="18" charset="0"/>
                <a:sym typeface="Symbol" pitchFamily="18" charset="2"/>
              </a:rPr>
              <a:t>(4) </a:t>
            </a:r>
            <a:r>
              <a:rPr kumimoji="1" lang="en-US" altLang="zh-CN" sz="2000" dirty="0">
                <a:latin typeface="Times New Roman" pitchFamily="18" charset="0"/>
                <a:cs typeface="Times New Roman" panose="02020603050405020304" pitchFamily="18" charset="0"/>
              </a:rPr>
              <a:t>TGS </a:t>
            </a:r>
            <a:r>
              <a:rPr kumimoji="1" lang="en-US" altLang="zh-CN" sz="2000" dirty="0">
                <a:latin typeface="Times New Roman" pitchFamily="18" charset="0"/>
                <a:cs typeface="Times New Roman" panose="02020603050405020304" pitchFamily="18" charset="0"/>
                <a:sym typeface="Symbol" pitchFamily="18" charset="2"/>
              </a:rPr>
              <a:t> C: </a:t>
            </a:r>
            <a:r>
              <a:rPr kumimoji="1" lang="en-US" altLang="zh-CN" sz="2000" dirty="0" err="1">
                <a:latin typeface="Times New Roman" pitchFamily="18" charset="0"/>
                <a:cs typeface="Times New Roman" panose="02020603050405020304" pitchFamily="18" charset="0"/>
                <a:sym typeface="Symbol" pitchFamily="18" charset="2"/>
              </a:rPr>
              <a:t>E</a:t>
            </a:r>
            <a:r>
              <a:rPr kumimoji="1" lang="en-US" altLang="zh-CN" sz="2000" baseline="-25000" dirty="0" err="1">
                <a:latin typeface="Times New Roman" pitchFamily="18" charset="0"/>
                <a:cs typeface="Times New Roman" panose="02020603050405020304" pitchFamily="18" charset="0"/>
                <a:sym typeface="Symbol" pitchFamily="18" charset="2"/>
              </a:rPr>
              <a:t>Kc,tgs</a:t>
            </a:r>
            <a:r>
              <a:rPr kumimoji="1" lang="en-US" altLang="zh-CN" sz="2000" dirty="0">
                <a:latin typeface="Times New Roman" pitchFamily="18" charset="0"/>
                <a:cs typeface="Times New Roman" panose="02020603050405020304" pitchFamily="18" charset="0"/>
                <a:sym typeface="Symbol" pitchFamily="18" charset="2"/>
              </a:rPr>
              <a:t>[</a:t>
            </a:r>
            <a:r>
              <a:rPr kumimoji="1" lang="en-US" altLang="zh-CN" sz="2000" dirty="0" err="1">
                <a:latin typeface="Times New Roman" pitchFamily="18" charset="0"/>
                <a:cs typeface="Times New Roman" panose="02020603050405020304" pitchFamily="18" charset="0"/>
                <a:sym typeface="Symbol" pitchFamily="18" charset="2"/>
              </a:rPr>
              <a:t>K</a:t>
            </a:r>
            <a:r>
              <a:rPr kumimoji="1" lang="en-US" altLang="zh-CN" sz="2000" baseline="-25000" dirty="0" err="1">
                <a:latin typeface="Times New Roman" pitchFamily="18" charset="0"/>
                <a:cs typeface="Times New Roman" panose="02020603050405020304" pitchFamily="18" charset="0"/>
                <a:sym typeface="Symbol" pitchFamily="18" charset="2"/>
              </a:rPr>
              <a:t>c,tgsrem</a:t>
            </a:r>
            <a:r>
              <a:rPr kumimoji="1" lang="en-US" altLang="zh-CN" sz="2000" dirty="0">
                <a:latin typeface="Times New Roman" pitchFamily="18" charset="0"/>
                <a:cs typeface="Times New Roman" panose="02020603050405020304" pitchFamily="18" charset="0"/>
                <a:sym typeface="Symbol" pitchFamily="18" charset="2"/>
              </a:rPr>
              <a:t> || </a:t>
            </a:r>
            <a:r>
              <a:rPr kumimoji="1" lang="en-US" altLang="zh-CN" sz="2000" dirty="0" err="1">
                <a:latin typeface="Times New Roman" pitchFamily="18" charset="0"/>
                <a:cs typeface="Times New Roman" panose="02020603050405020304" pitchFamily="18" charset="0"/>
                <a:sym typeface="Symbol" pitchFamily="18" charset="2"/>
              </a:rPr>
              <a:t>ID</a:t>
            </a:r>
            <a:r>
              <a:rPr kumimoji="1" lang="en-US" altLang="zh-CN" sz="2000" baseline="-25000" dirty="0" err="1">
                <a:latin typeface="Times New Roman" pitchFamily="18" charset="0"/>
                <a:cs typeface="Times New Roman" panose="02020603050405020304" pitchFamily="18" charset="0"/>
                <a:sym typeface="Symbol" pitchFamily="18" charset="2"/>
              </a:rPr>
              <a:t>tgsrem</a:t>
            </a:r>
            <a:r>
              <a:rPr kumimoji="1" lang="en-US" altLang="zh-CN" sz="2000" dirty="0">
                <a:latin typeface="Times New Roman" pitchFamily="18" charset="0"/>
                <a:cs typeface="Times New Roman" panose="02020603050405020304" pitchFamily="18" charset="0"/>
                <a:sym typeface="Symbol" pitchFamily="18" charset="2"/>
              </a:rPr>
              <a:t> || TS</a:t>
            </a:r>
            <a:r>
              <a:rPr kumimoji="1" lang="en-US" altLang="zh-CN" sz="2000" baseline="-25000" dirty="0">
                <a:latin typeface="Times New Roman" pitchFamily="18" charset="0"/>
                <a:cs typeface="Times New Roman" panose="02020603050405020304" pitchFamily="18" charset="0"/>
                <a:sym typeface="Symbol" pitchFamily="18" charset="2"/>
              </a:rPr>
              <a:t>4</a:t>
            </a:r>
            <a:r>
              <a:rPr kumimoji="1" lang="en-US" altLang="zh-CN" sz="2000" dirty="0">
                <a:latin typeface="Times New Roman" pitchFamily="18" charset="0"/>
                <a:cs typeface="Times New Roman" panose="02020603050405020304" pitchFamily="18" charset="0"/>
                <a:sym typeface="Symbol" pitchFamily="18" charset="2"/>
              </a:rPr>
              <a:t> || </a:t>
            </a:r>
            <a:r>
              <a:rPr kumimoji="1" lang="en-US" altLang="zh-CN" sz="2000" dirty="0" err="1">
                <a:latin typeface="Times New Roman" pitchFamily="18" charset="0"/>
                <a:cs typeface="Times New Roman" panose="02020603050405020304" pitchFamily="18" charset="0"/>
                <a:sym typeface="Symbol" pitchFamily="18" charset="2"/>
              </a:rPr>
              <a:t>Ticket</a:t>
            </a:r>
            <a:r>
              <a:rPr kumimoji="1" lang="en-US" altLang="zh-CN" sz="2000" baseline="-25000" dirty="0" err="1">
                <a:latin typeface="Times New Roman" pitchFamily="18" charset="0"/>
                <a:cs typeface="Times New Roman" panose="02020603050405020304" pitchFamily="18" charset="0"/>
                <a:sym typeface="Symbol" pitchFamily="18" charset="2"/>
              </a:rPr>
              <a:t>tgsrem</a:t>
            </a:r>
            <a:r>
              <a:rPr kumimoji="1" lang="en-US" altLang="zh-CN" sz="2000" dirty="0">
                <a:latin typeface="Times New Roman" pitchFamily="18" charset="0"/>
                <a:cs typeface="Times New Roman" panose="02020603050405020304" pitchFamily="18" charset="0"/>
                <a:sym typeface="Symbol" pitchFamily="18" charset="2"/>
              </a:rPr>
              <a:t>]</a:t>
            </a:r>
          </a:p>
          <a:p>
            <a:pPr>
              <a:lnSpc>
                <a:spcPct val="100000"/>
              </a:lnSpc>
            </a:pPr>
            <a:r>
              <a:rPr kumimoji="1" lang="en-US" altLang="zh-CN" sz="2000" dirty="0">
                <a:latin typeface="Times New Roman" pitchFamily="18" charset="0"/>
                <a:cs typeface="Times New Roman" panose="02020603050405020304" pitchFamily="18" charset="0"/>
                <a:sym typeface="Symbol" pitchFamily="18" charset="2"/>
              </a:rPr>
              <a:t>(5) </a:t>
            </a:r>
            <a:r>
              <a:rPr kumimoji="1" lang="en-US" altLang="zh-CN" sz="2000" dirty="0">
                <a:latin typeface="Times New Roman" pitchFamily="18" charset="0"/>
                <a:cs typeface="Times New Roman" panose="02020603050405020304" pitchFamily="18" charset="0"/>
              </a:rPr>
              <a:t>C </a:t>
            </a:r>
            <a:r>
              <a:rPr kumimoji="1" lang="en-US" altLang="zh-CN" sz="2000" dirty="0">
                <a:latin typeface="Times New Roman" pitchFamily="18" charset="0"/>
                <a:cs typeface="Times New Roman" panose="02020603050405020304" pitchFamily="18" charset="0"/>
                <a:sym typeface="Symbol" pitchFamily="18" charset="2"/>
              </a:rPr>
              <a:t> </a:t>
            </a:r>
            <a:r>
              <a:rPr kumimoji="1" lang="en-US" altLang="zh-CN" sz="2000" dirty="0" err="1">
                <a:latin typeface="Times New Roman" pitchFamily="18" charset="0"/>
                <a:cs typeface="Times New Roman" panose="02020603050405020304" pitchFamily="18" charset="0"/>
                <a:sym typeface="Symbol" pitchFamily="18" charset="2"/>
              </a:rPr>
              <a:t>TGSrem</a:t>
            </a:r>
            <a:r>
              <a:rPr kumimoji="1" lang="en-US" altLang="zh-CN" sz="2000" dirty="0">
                <a:latin typeface="Times New Roman" pitchFamily="18" charset="0"/>
                <a:cs typeface="Times New Roman" panose="02020603050405020304" pitchFamily="18" charset="0"/>
                <a:sym typeface="Symbol" pitchFamily="18" charset="2"/>
              </a:rPr>
              <a:t>: </a:t>
            </a:r>
            <a:r>
              <a:rPr kumimoji="1" lang="en-US" altLang="zh-CN" sz="2000" dirty="0" err="1">
                <a:latin typeface="Times New Roman" pitchFamily="18" charset="0"/>
                <a:cs typeface="Times New Roman" panose="02020603050405020304" pitchFamily="18" charset="0"/>
                <a:sym typeface="Symbol" pitchFamily="18" charset="2"/>
              </a:rPr>
              <a:t>ID</a:t>
            </a:r>
            <a:r>
              <a:rPr kumimoji="1" lang="en-US" altLang="zh-CN" sz="2000" baseline="-25000" dirty="0" err="1">
                <a:latin typeface="Times New Roman" pitchFamily="18" charset="0"/>
                <a:cs typeface="Times New Roman" panose="02020603050405020304" pitchFamily="18" charset="0"/>
                <a:sym typeface="Symbol" pitchFamily="18" charset="2"/>
              </a:rPr>
              <a:t>vrem</a:t>
            </a:r>
            <a:r>
              <a:rPr kumimoji="1" lang="en-US" altLang="zh-CN" sz="2000" dirty="0">
                <a:latin typeface="Times New Roman" pitchFamily="18" charset="0"/>
                <a:cs typeface="Times New Roman" panose="02020603050405020304" pitchFamily="18" charset="0"/>
                <a:sym typeface="Symbol" pitchFamily="18" charset="2"/>
              </a:rPr>
              <a:t> || </a:t>
            </a:r>
            <a:r>
              <a:rPr kumimoji="1" lang="en-US" altLang="zh-CN" sz="2000" dirty="0" err="1">
                <a:latin typeface="Times New Roman" pitchFamily="18" charset="0"/>
                <a:cs typeface="Times New Roman" panose="02020603050405020304" pitchFamily="18" charset="0"/>
                <a:sym typeface="Symbol" pitchFamily="18" charset="2"/>
              </a:rPr>
              <a:t>Ticket</a:t>
            </a:r>
            <a:r>
              <a:rPr kumimoji="1" lang="en-US" altLang="zh-CN" sz="2000" baseline="-25000" dirty="0" err="1">
                <a:latin typeface="Times New Roman" pitchFamily="18" charset="0"/>
                <a:cs typeface="Times New Roman" panose="02020603050405020304" pitchFamily="18" charset="0"/>
                <a:sym typeface="Symbol" pitchFamily="18" charset="2"/>
              </a:rPr>
              <a:t>tgsrem</a:t>
            </a:r>
            <a:r>
              <a:rPr kumimoji="1" lang="en-US" altLang="zh-CN" sz="2000" dirty="0">
                <a:latin typeface="Times New Roman" pitchFamily="18" charset="0"/>
                <a:cs typeface="Times New Roman" panose="02020603050405020304" pitchFamily="18" charset="0"/>
                <a:sym typeface="Symbol" pitchFamily="18" charset="2"/>
              </a:rPr>
              <a:t> || </a:t>
            </a:r>
            <a:r>
              <a:rPr kumimoji="1" lang="en-US" altLang="zh-CN" sz="2000" dirty="0" err="1">
                <a:latin typeface="Times New Roman" pitchFamily="18" charset="0"/>
                <a:cs typeface="Times New Roman" panose="02020603050405020304" pitchFamily="18" charset="0"/>
                <a:sym typeface="Symbol" pitchFamily="18" charset="2"/>
              </a:rPr>
              <a:t>Authenticator</a:t>
            </a:r>
            <a:r>
              <a:rPr kumimoji="1" lang="en-US" altLang="zh-CN" sz="2000" baseline="-25000" dirty="0" err="1">
                <a:latin typeface="Times New Roman" pitchFamily="18" charset="0"/>
                <a:cs typeface="Times New Roman" panose="02020603050405020304" pitchFamily="18" charset="0"/>
                <a:sym typeface="Symbol" pitchFamily="18" charset="2"/>
              </a:rPr>
              <a:t>c</a:t>
            </a:r>
            <a:endParaRPr kumimoji="1" lang="en-US" altLang="zh-CN" sz="2000" baseline="-25000" dirty="0">
              <a:latin typeface="Times New Roman" pitchFamily="18" charset="0"/>
              <a:cs typeface="Times New Roman" panose="02020603050405020304" pitchFamily="18" charset="0"/>
              <a:sym typeface="Symbol" pitchFamily="18" charset="2"/>
            </a:endParaRPr>
          </a:p>
          <a:p>
            <a:pPr>
              <a:lnSpc>
                <a:spcPct val="100000"/>
              </a:lnSpc>
            </a:pPr>
            <a:r>
              <a:rPr kumimoji="1" lang="en-US" altLang="zh-CN" sz="2000" dirty="0">
                <a:latin typeface="Times New Roman" pitchFamily="18" charset="0"/>
                <a:cs typeface="Times New Roman" panose="02020603050405020304" pitchFamily="18" charset="0"/>
                <a:sym typeface="Symbol" pitchFamily="18" charset="2"/>
              </a:rPr>
              <a:t>(6) </a:t>
            </a:r>
            <a:r>
              <a:rPr kumimoji="1" lang="en-US" altLang="zh-CN" sz="2000" dirty="0">
                <a:latin typeface="Times New Roman" pitchFamily="18" charset="0"/>
                <a:cs typeface="Times New Roman" panose="02020603050405020304" pitchFamily="18" charset="0"/>
              </a:rPr>
              <a:t>TGS </a:t>
            </a:r>
            <a:r>
              <a:rPr kumimoji="1" lang="en-US" altLang="zh-CN" sz="2000" dirty="0">
                <a:latin typeface="Times New Roman" pitchFamily="18" charset="0"/>
                <a:cs typeface="Times New Roman" panose="02020603050405020304" pitchFamily="18" charset="0"/>
                <a:sym typeface="Symbol" pitchFamily="18" charset="2"/>
              </a:rPr>
              <a:t> C: </a:t>
            </a:r>
            <a:r>
              <a:rPr kumimoji="1" lang="en-US" altLang="zh-CN" sz="2000" dirty="0" err="1">
                <a:latin typeface="Times New Roman" pitchFamily="18" charset="0"/>
                <a:cs typeface="Times New Roman" panose="02020603050405020304" pitchFamily="18" charset="0"/>
                <a:sym typeface="Symbol" pitchFamily="18" charset="2"/>
              </a:rPr>
              <a:t>E</a:t>
            </a:r>
            <a:r>
              <a:rPr kumimoji="1" lang="en-US" altLang="zh-CN" sz="2000" baseline="-25000" dirty="0" err="1">
                <a:latin typeface="Times New Roman" pitchFamily="18" charset="0"/>
                <a:cs typeface="Times New Roman" panose="02020603050405020304" pitchFamily="18" charset="0"/>
                <a:sym typeface="Symbol" pitchFamily="18" charset="2"/>
              </a:rPr>
              <a:t>Kc,tgsrem</a:t>
            </a:r>
            <a:r>
              <a:rPr kumimoji="1" lang="en-US" altLang="zh-CN" sz="2000" dirty="0">
                <a:latin typeface="Times New Roman" pitchFamily="18" charset="0"/>
                <a:cs typeface="Times New Roman" panose="02020603050405020304" pitchFamily="18" charset="0"/>
                <a:sym typeface="Symbol" pitchFamily="18" charset="2"/>
              </a:rPr>
              <a:t>[</a:t>
            </a:r>
            <a:r>
              <a:rPr kumimoji="1" lang="en-US" altLang="zh-CN" sz="2000" dirty="0" err="1">
                <a:latin typeface="Times New Roman" pitchFamily="18" charset="0"/>
                <a:cs typeface="Times New Roman" panose="02020603050405020304" pitchFamily="18" charset="0"/>
                <a:sym typeface="Symbol" pitchFamily="18" charset="2"/>
              </a:rPr>
              <a:t>K</a:t>
            </a:r>
            <a:r>
              <a:rPr kumimoji="1" lang="en-US" altLang="zh-CN" sz="2000" baseline="-25000" dirty="0" err="1">
                <a:latin typeface="Times New Roman" pitchFamily="18" charset="0"/>
                <a:cs typeface="Times New Roman" panose="02020603050405020304" pitchFamily="18" charset="0"/>
                <a:sym typeface="Symbol" pitchFamily="18" charset="2"/>
              </a:rPr>
              <a:t>c,vrem</a:t>
            </a:r>
            <a:r>
              <a:rPr kumimoji="1" lang="en-US" altLang="zh-CN" sz="2000" dirty="0">
                <a:latin typeface="Times New Roman" pitchFamily="18" charset="0"/>
                <a:cs typeface="Times New Roman" panose="02020603050405020304" pitchFamily="18" charset="0"/>
                <a:sym typeface="Symbol" pitchFamily="18" charset="2"/>
              </a:rPr>
              <a:t> || </a:t>
            </a:r>
            <a:r>
              <a:rPr kumimoji="1" lang="en-US" altLang="zh-CN" sz="2000" dirty="0" err="1">
                <a:latin typeface="Times New Roman" pitchFamily="18" charset="0"/>
                <a:cs typeface="Times New Roman" panose="02020603050405020304" pitchFamily="18" charset="0"/>
                <a:sym typeface="Symbol" pitchFamily="18" charset="2"/>
              </a:rPr>
              <a:t>ID</a:t>
            </a:r>
            <a:r>
              <a:rPr kumimoji="1" lang="en-US" altLang="zh-CN" sz="2000" baseline="-25000" dirty="0" err="1">
                <a:latin typeface="Times New Roman" pitchFamily="18" charset="0"/>
                <a:cs typeface="Times New Roman" panose="02020603050405020304" pitchFamily="18" charset="0"/>
                <a:sym typeface="Symbol" pitchFamily="18" charset="2"/>
              </a:rPr>
              <a:t>vrem</a:t>
            </a:r>
            <a:r>
              <a:rPr kumimoji="1" lang="en-US" altLang="zh-CN" sz="2000" dirty="0">
                <a:latin typeface="Times New Roman" pitchFamily="18" charset="0"/>
                <a:cs typeface="Times New Roman" panose="02020603050405020304" pitchFamily="18" charset="0"/>
                <a:sym typeface="Symbol" pitchFamily="18" charset="2"/>
              </a:rPr>
              <a:t> || </a:t>
            </a:r>
            <a:r>
              <a:rPr kumimoji="1" lang="en-US" altLang="zh-CN" sz="2000" dirty="0" err="1">
                <a:latin typeface="Times New Roman" pitchFamily="18" charset="0"/>
                <a:cs typeface="Times New Roman" panose="02020603050405020304" pitchFamily="18" charset="0"/>
                <a:sym typeface="Symbol" pitchFamily="18" charset="2"/>
              </a:rPr>
              <a:t>TS</a:t>
            </a:r>
            <a:r>
              <a:rPr kumimoji="1" lang="en-US" altLang="zh-CN" sz="2000" baseline="-25000" dirty="0" err="1">
                <a:latin typeface="Times New Roman" pitchFamily="18" charset="0"/>
                <a:cs typeface="Times New Roman" panose="02020603050405020304" pitchFamily="18" charset="0"/>
                <a:sym typeface="Symbol" pitchFamily="18" charset="2"/>
              </a:rPr>
              <a:t>b</a:t>
            </a:r>
            <a:r>
              <a:rPr kumimoji="1" lang="en-US" altLang="zh-CN" sz="2000" dirty="0">
                <a:latin typeface="Times New Roman" pitchFamily="18" charset="0"/>
                <a:cs typeface="Times New Roman" panose="02020603050405020304" pitchFamily="18" charset="0"/>
                <a:sym typeface="Symbol" pitchFamily="18" charset="2"/>
              </a:rPr>
              <a:t> || </a:t>
            </a:r>
            <a:r>
              <a:rPr kumimoji="1" lang="en-US" altLang="zh-CN" sz="2000" dirty="0" err="1">
                <a:latin typeface="Times New Roman" pitchFamily="18" charset="0"/>
                <a:cs typeface="Times New Roman" panose="02020603050405020304" pitchFamily="18" charset="0"/>
                <a:sym typeface="Symbol" pitchFamily="18" charset="2"/>
              </a:rPr>
              <a:t>Ticket</a:t>
            </a:r>
            <a:r>
              <a:rPr kumimoji="1" lang="en-US" altLang="zh-CN" sz="2000" baseline="-25000" dirty="0" err="1">
                <a:latin typeface="Times New Roman" pitchFamily="18" charset="0"/>
                <a:cs typeface="Times New Roman" panose="02020603050405020304" pitchFamily="18" charset="0"/>
                <a:sym typeface="Symbol" pitchFamily="18" charset="2"/>
              </a:rPr>
              <a:t>vrem</a:t>
            </a:r>
            <a:r>
              <a:rPr kumimoji="1" lang="en-US" altLang="zh-CN" sz="2000" dirty="0">
                <a:latin typeface="Times New Roman" pitchFamily="18" charset="0"/>
                <a:cs typeface="Times New Roman" panose="02020603050405020304" pitchFamily="18" charset="0"/>
                <a:sym typeface="Symbol" pitchFamily="18" charset="2"/>
              </a:rPr>
              <a:t>]</a:t>
            </a:r>
          </a:p>
          <a:p>
            <a:pPr>
              <a:lnSpc>
                <a:spcPct val="100000"/>
              </a:lnSpc>
            </a:pPr>
            <a:r>
              <a:rPr kumimoji="1" lang="en-US" altLang="zh-CN" sz="2000" dirty="0">
                <a:latin typeface="Times New Roman" pitchFamily="18" charset="0"/>
                <a:cs typeface="Times New Roman" panose="02020603050405020304" pitchFamily="18" charset="0"/>
                <a:sym typeface="Symbol" pitchFamily="18" charset="2"/>
              </a:rPr>
              <a:t>(7) </a:t>
            </a:r>
            <a:r>
              <a:rPr kumimoji="1" lang="en-US" altLang="zh-CN" sz="2000" dirty="0">
                <a:latin typeface="Times New Roman" pitchFamily="18" charset="0"/>
                <a:cs typeface="Times New Roman" panose="02020603050405020304" pitchFamily="18" charset="0"/>
              </a:rPr>
              <a:t>C </a:t>
            </a:r>
            <a:r>
              <a:rPr kumimoji="1" lang="en-US" altLang="zh-CN" sz="2000" dirty="0">
                <a:latin typeface="Times New Roman" pitchFamily="18" charset="0"/>
                <a:cs typeface="Times New Roman" panose="02020603050405020304" pitchFamily="18" charset="0"/>
                <a:sym typeface="Symbol" pitchFamily="18" charset="2"/>
              </a:rPr>
              <a:t> </a:t>
            </a:r>
            <a:r>
              <a:rPr kumimoji="1" lang="en-US" altLang="zh-CN" sz="2000" dirty="0" err="1">
                <a:latin typeface="Times New Roman" pitchFamily="18" charset="0"/>
                <a:cs typeface="Times New Roman" panose="02020603050405020304" pitchFamily="18" charset="0"/>
                <a:sym typeface="Symbol" pitchFamily="18" charset="2"/>
              </a:rPr>
              <a:t>Vrem:Ticket</a:t>
            </a:r>
            <a:r>
              <a:rPr kumimoji="1" lang="en-US" altLang="zh-CN" sz="2000" baseline="-25000" dirty="0" err="1">
                <a:latin typeface="Times New Roman" pitchFamily="18" charset="0"/>
                <a:cs typeface="Times New Roman" panose="02020603050405020304" pitchFamily="18" charset="0"/>
                <a:sym typeface="Symbol" pitchFamily="18" charset="2"/>
              </a:rPr>
              <a:t>vrem</a:t>
            </a:r>
            <a:r>
              <a:rPr kumimoji="1" lang="en-US" altLang="zh-CN" sz="2000" dirty="0">
                <a:latin typeface="Times New Roman" pitchFamily="18" charset="0"/>
                <a:cs typeface="Times New Roman" panose="02020603050405020304" pitchFamily="18" charset="0"/>
                <a:sym typeface="Symbol" pitchFamily="18" charset="2"/>
              </a:rPr>
              <a:t> || </a:t>
            </a:r>
            <a:r>
              <a:rPr kumimoji="1" lang="en-US" altLang="zh-CN" sz="2000" dirty="0" err="1">
                <a:latin typeface="Times New Roman" pitchFamily="18" charset="0"/>
                <a:cs typeface="Times New Roman" panose="02020603050405020304" pitchFamily="18" charset="0"/>
                <a:sym typeface="Symbol" pitchFamily="18" charset="2"/>
              </a:rPr>
              <a:t>Authenticator</a:t>
            </a:r>
            <a:r>
              <a:rPr kumimoji="1" lang="en-US" altLang="zh-CN" sz="2000" baseline="-25000" dirty="0" err="1">
                <a:latin typeface="Times New Roman" pitchFamily="18" charset="0"/>
                <a:cs typeface="Times New Roman" panose="02020603050405020304" pitchFamily="18" charset="0"/>
                <a:sym typeface="Symbol" pitchFamily="18" charset="2"/>
              </a:rPr>
              <a:t>c</a:t>
            </a:r>
            <a:endParaRPr lang="en-US" altLang="zh-CN" sz="2000" baseline="-25000" dirty="0">
              <a:latin typeface="Times New Roman" pitchFamily="18" charset="0"/>
              <a:cs typeface="Times New Roman" panose="02020603050405020304" pitchFamily="18" charset="0"/>
            </a:endParaRPr>
          </a:p>
        </p:txBody>
      </p:sp>
      <p:grpSp>
        <p:nvGrpSpPr>
          <p:cNvPr id="2" name="组合 1"/>
          <p:cNvGrpSpPr/>
          <p:nvPr/>
        </p:nvGrpSpPr>
        <p:grpSpPr>
          <a:xfrm>
            <a:off x="1828800" y="4267200"/>
            <a:ext cx="5730875" cy="2168525"/>
            <a:chOff x="1828800" y="4267200"/>
            <a:chExt cx="5730875" cy="2168525"/>
          </a:xfrm>
        </p:grpSpPr>
        <p:sp>
          <p:nvSpPr>
            <p:cNvPr id="825347" name="Oval 3"/>
            <p:cNvSpPr>
              <a:spLocks noChangeArrowheads="1"/>
            </p:cNvSpPr>
            <p:nvPr/>
          </p:nvSpPr>
          <p:spPr bwMode="ltGray">
            <a:xfrm>
              <a:off x="3140075" y="5826125"/>
              <a:ext cx="762000" cy="609600"/>
            </a:xfrm>
            <a:prstGeom prst="ellipse">
              <a:avLst/>
            </a:prstGeom>
            <a:solidFill>
              <a:srgbClr val="FFFFFF"/>
            </a:solidFill>
            <a:ln w="9525" cap="rnd">
              <a:solidFill>
                <a:srgbClr val="000000"/>
              </a:solidFill>
              <a:round/>
              <a:headEnd/>
              <a:tailEnd/>
            </a:ln>
            <a:effectLst/>
          </p:spPr>
          <p:txBody>
            <a:bodyPr wrap="none" anchor="ctr"/>
            <a:lstStyle/>
            <a:p>
              <a:pPr algn="ctr" eaLnBrk="0" hangingPunct="0"/>
              <a:r>
                <a:rPr kumimoji="1" lang="en-US" altLang="zh-CN" sz="2400" b="0">
                  <a:latin typeface="Times New Roman" panose="02020603050405020304" pitchFamily="18" charset="0"/>
                  <a:cs typeface="Times New Roman" panose="02020603050405020304" pitchFamily="18" charset="0"/>
                </a:rPr>
                <a:t>C</a:t>
              </a:r>
            </a:p>
          </p:txBody>
        </p:sp>
        <p:sp>
          <p:nvSpPr>
            <p:cNvPr id="825348" name="Rectangle 4"/>
            <p:cNvSpPr>
              <a:spLocks noChangeArrowheads="1"/>
            </p:cNvSpPr>
            <p:nvPr/>
          </p:nvSpPr>
          <p:spPr bwMode="ltGray">
            <a:xfrm>
              <a:off x="1981200" y="4302125"/>
              <a:ext cx="762000" cy="533400"/>
            </a:xfrm>
            <a:prstGeom prst="rect">
              <a:avLst/>
            </a:prstGeom>
            <a:solidFill>
              <a:srgbClr val="FFFFFF"/>
            </a:solidFill>
            <a:ln w="9525" cap="rnd">
              <a:solidFill>
                <a:srgbClr val="000000"/>
              </a:solidFill>
              <a:miter lim="800000"/>
              <a:headEnd/>
              <a:tailEnd/>
            </a:ln>
            <a:effectLst/>
          </p:spPr>
          <p:txBody>
            <a:bodyPr wrap="none" anchor="ctr"/>
            <a:lstStyle/>
            <a:p>
              <a:pPr algn="ctr" eaLnBrk="0" hangingPunct="0"/>
              <a:r>
                <a:rPr kumimoji="1" lang="en-US" altLang="zh-CN" sz="2400">
                  <a:latin typeface="Times New Roman" panose="02020603050405020304" pitchFamily="18" charset="0"/>
                  <a:cs typeface="Times New Roman" panose="02020603050405020304" pitchFamily="18" charset="0"/>
                </a:rPr>
                <a:t>AS</a:t>
              </a:r>
              <a:endParaRPr kumimoji="1" lang="en-US" altLang="zh-CN" sz="2400" b="0">
                <a:latin typeface="Times New Roman" panose="02020603050405020304" pitchFamily="18" charset="0"/>
                <a:cs typeface="Times New Roman" panose="02020603050405020304" pitchFamily="18" charset="0"/>
              </a:endParaRPr>
            </a:p>
          </p:txBody>
        </p:sp>
        <p:sp>
          <p:nvSpPr>
            <p:cNvPr id="825349" name="Rectangle 5"/>
            <p:cNvSpPr>
              <a:spLocks noChangeArrowheads="1"/>
            </p:cNvSpPr>
            <p:nvPr/>
          </p:nvSpPr>
          <p:spPr bwMode="ltGray">
            <a:xfrm>
              <a:off x="3978275" y="4302125"/>
              <a:ext cx="762000" cy="533400"/>
            </a:xfrm>
            <a:prstGeom prst="rect">
              <a:avLst/>
            </a:prstGeom>
            <a:solidFill>
              <a:srgbClr val="FFFFFF"/>
            </a:solidFill>
            <a:ln w="9525" cap="rnd">
              <a:solidFill>
                <a:srgbClr val="000000"/>
              </a:solidFill>
              <a:miter lim="800000"/>
              <a:headEnd/>
              <a:tailEnd/>
            </a:ln>
            <a:effectLst/>
          </p:spPr>
          <p:txBody>
            <a:bodyPr wrap="none" anchor="ctr"/>
            <a:lstStyle/>
            <a:p>
              <a:pPr algn="ctr" eaLnBrk="0" hangingPunct="0"/>
              <a:r>
                <a:rPr kumimoji="1" lang="en-US" altLang="zh-CN" sz="2400">
                  <a:latin typeface="Times New Roman" panose="02020603050405020304" pitchFamily="18" charset="0"/>
                  <a:cs typeface="Times New Roman" panose="02020603050405020304" pitchFamily="18" charset="0"/>
                </a:rPr>
                <a:t>TGS</a:t>
              </a:r>
              <a:endParaRPr kumimoji="1" lang="en-US" altLang="zh-CN" sz="2400" b="0">
                <a:latin typeface="Times New Roman" panose="02020603050405020304" pitchFamily="18" charset="0"/>
                <a:cs typeface="Times New Roman" panose="02020603050405020304" pitchFamily="18" charset="0"/>
              </a:endParaRPr>
            </a:p>
          </p:txBody>
        </p:sp>
        <p:sp>
          <p:nvSpPr>
            <p:cNvPr id="825350" name="Rectangle 6"/>
            <p:cNvSpPr>
              <a:spLocks noChangeArrowheads="1"/>
            </p:cNvSpPr>
            <p:nvPr/>
          </p:nvSpPr>
          <p:spPr bwMode="ltGray">
            <a:xfrm>
              <a:off x="6111875" y="4267200"/>
              <a:ext cx="990600" cy="533400"/>
            </a:xfrm>
            <a:prstGeom prst="rect">
              <a:avLst/>
            </a:prstGeom>
            <a:solidFill>
              <a:srgbClr val="FFFFFF"/>
            </a:solidFill>
            <a:ln w="9525" cap="rnd">
              <a:solidFill>
                <a:srgbClr val="000000"/>
              </a:solidFill>
              <a:miter lim="800000"/>
              <a:headEnd/>
              <a:tailEnd/>
            </a:ln>
            <a:effectLst/>
          </p:spPr>
          <p:txBody>
            <a:bodyPr wrap="none" anchor="ctr"/>
            <a:lstStyle/>
            <a:p>
              <a:pPr algn="ctr" eaLnBrk="0" hangingPunct="0"/>
              <a:r>
                <a:rPr kumimoji="1" lang="en-US" altLang="zh-CN" sz="2400">
                  <a:latin typeface="Times New Roman" panose="02020603050405020304" pitchFamily="18" charset="0"/>
                  <a:cs typeface="Times New Roman" panose="02020603050405020304" pitchFamily="18" charset="0"/>
                </a:rPr>
                <a:t>TGS</a:t>
              </a:r>
              <a:r>
                <a:rPr kumimoji="1" lang="en-US" altLang="zh-CN" sz="2400" baseline="-25000">
                  <a:latin typeface="Times New Roman" panose="02020603050405020304" pitchFamily="18" charset="0"/>
                  <a:cs typeface="Times New Roman" panose="02020603050405020304" pitchFamily="18" charset="0"/>
                </a:rPr>
                <a:t>rem</a:t>
              </a:r>
              <a:endParaRPr kumimoji="1" lang="en-US" altLang="zh-CN" sz="2400" b="0">
                <a:latin typeface="Times New Roman" panose="02020603050405020304" pitchFamily="18" charset="0"/>
                <a:cs typeface="Times New Roman" panose="02020603050405020304" pitchFamily="18" charset="0"/>
              </a:endParaRPr>
            </a:p>
          </p:txBody>
        </p:sp>
        <p:sp>
          <p:nvSpPr>
            <p:cNvPr id="825351" name="Line 7"/>
            <p:cNvSpPr>
              <a:spLocks noChangeShapeType="1"/>
            </p:cNvSpPr>
            <p:nvPr/>
          </p:nvSpPr>
          <p:spPr bwMode="ltGray">
            <a:xfrm flipH="1" flipV="1">
              <a:off x="2209800" y="4876800"/>
              <a:ext cx="1006475" cy="1101725"/>
            </a:xfrm>
            <a:prstGeom prst="line">
              <a:avLst/>
            </a:prstGeom>
            <a:noFill/>
            <a:ln w="9525" cap="rnd">
              <a:solidFill>
                <a:schemeClr val="tx1"/>
              </a:solidFill>
              <a:round/>
              <a:headEnd/>
              <a:tailEnd type="triangle" w="med" len="med"/>
            </a:ln>
            <a:effectLst/>
          </p:spPr>
          <p:txBody>
            <a:bodyPr wrap="none" anchor="ctr"/>
            <a:lstStyle/>
            <a:p>
              <a:endParaRPr lang="zh-CN" altLang="en-US">
                <a:latin typeface="Times New Roman" panose="02020603050405020304" pitchFamily="18" charset="0"/>
                <a:cs typeface="Times New Roman" panose="02020603050405020304" pitchFamily="18" charset="0"/>
              </a:endParaRPr>
            </a:p>
          </p:txBody>
        </p:sp>
        <p:sp>
          <p:nvSpPr>
            <p:cNvPr id="825352" name="Line 8"/>
            <p:cNvSpPr>
              <a:spLocks noChangeShapeType="1"/>
            </p:cNvSpPr>
            <p:nvPr/>
          </p:nvSpPr>
          <p:spPr bwMode="ltGray">
            <a:xfrm>
              <a:off x="2667000" y="4876800"/>
              <a:ext cx="685800" cy="990600"/>
            </a:xfrm>
            <a:prstGeom prst="line">
              <a:avLst/>
            </a:prstGeom>
            <a:noFill/>
            <a:ln w="9525" cap="rnd">
              <a:solidFill>
                <a:schemeClr val="tx1"/>
              </a:solidFill>
              <a:round/>
              <a:headEnd/>
              <a:tailEnd type="triangle" w="med" len="med"/>
            </a:ln>
            <a:effectLst/>
          </p:spPr>
          <p:txBody>
            <a:bodyPr wrap="none" anchor="ctr"/>
            <a:lstStyle/>
            <a:p>
              <a:endParaRPr lang="zh-CN" altLang="en-US">
                <a:latin typeface="Times New Roman" panose="02020603050405020304" pitchFamily="18" charset="0"/>
                <a:cs typeface="Times New Roman" panose="02020603050405020304" pitchFamily="18" charset="0"/>
              </a:endParaRPr>
            </a:p>
          </p:txBody>
        </p:sp>
        <p:sp>
          <p:nvSpPr>
            <p:cNvPr id="825353" name="Line 9"/>
            <p:cNvSpPr>
              <a:spLocks noChangeShapeType="1"/>
            </p:cNvSpPr>
            <p:nvPr/>
          </p:nvSpPr>
          <p:spPr bwMode="ltGray">
            <a:xfrm flipV="1">
              <a:off x="3673475" y="4835525"/>
              <a:ext cx="381000" cy="1066800"/>
            </a:xfrm>
            <a:prstGeom prst="line">
              <a:avLst/>
            </a:prstGeom>
            <a:noFill/>
            <a:ln w="9525" cap="rnd">
              <a:solidFill>
                <a:schemeClr val="tx1"/>
              </a:solidFill>
              <a:round/>
              <a:headEnd/>
              <a:tailEnd type="triangle" w="med" len="med"/>
            </a:ln>
            <a:effectLst/>
          </p:spPr>
          <p:txBody>
            <a:bodyPr wrap="none" anchor="ctr"/>
            <a:lstStyle/>
            <a:p>
              <a:endParaRPr lang="zh-CN" altLang="en-US">
                <a:latin typeface="Times New Roman" panose="02020603050405020304" pitchFamily="18" charset="0"/>
                <a:cs typeface="Times New Roman" panose="02020603050405020304" pitchFamily="18" charset="0"/>
              </a:endParaRPr>
            </a:p>
          </p:txBody>
        </p:sp>
        <p:sp>
          <p:nvSpPr>
            <p:cNvPr id="825354" name="Line 10"/>
            <p:cNvSpPr>
              <a:spLocks noChangeShapeType="1"/>
            </p:cNvSpPr>
            <p:nvPr/>
          </p:nvSpPr>
          <p:spPr bwMode="ltGray">
            <a:xfrm flipH="1">
              <a:off x="3749675" y="4835525"/>
              <a:ext cx="609600" cy="1143000"/>
            </a:xfrm>
            <a:prstGeom prst="line">
              <a:avLst/>
            </a:prstGeom>
            <a:noFill/>
            <a:ln w="9525" cap="rnd">
              <a:solidFill>
                <a:schemeClr val="tx1"/>
              </a:solidFill>
              <a:round/>
              <a:headEnd/>
              <a:tailEnd type="triangle" w="med" len="med"/>
            </a:ln>
            <a:effectLst/>
          </p:spPr>
          <p:txBody>
            <a:bodyPr wrap="none" anchor="ctr"/>
            <a:lstStyle/>
            <a:p>
              <a:endParaRPr lang="zh-CN" altLang="en-US">
                <a:latin typeface="Times New Roman" panose="02020603050405020304" pitchFamily="18" charset="0"/>
                <a:cs typeface="Times New Roman" panose="02020603050405020304" pitchFamily="18" charset="0"/>
              </a:endParaRPr>
            </a:p>
          </p:txBody>
        </p:sp>
        <p:sp>
          <p:nvSpPr>
            <p:cNvPr id="825355" name="Line 11"/>
            <p:cNvSpPr>
              <a:spLocks noChangeShapeType="1"/>
            </p:cNvSpPr>
            <p:nvPr/>
          </p:nvSpPr>
          <p:spPr bwMode="ltGray">
            <a:xfrm flipV="1">
              <a:off x="3825875" y="4800600"/>
              <a:ext cx="2422525" cy="1254125"/>
            </a:xfrm>
            <a:prstGeom prst="line">
              <a:avLst/>
            </a:prstGeom>
            <a:noFill/>
            <a:ln w="9525" cap="rnd">
              <a:solidFill>
                <a:schemeClr val="tx1"/>
              </a:solidFill>
              <a:round/>
              <a:headEnd/>
              <a:tailEnd type="triangle" w="med" len="med"/>
            </a:ln>
            <a:effectLst/>
          </p:spPr>
          <p:txBody>
            <a:bodyPr wrap="none" anchor="ctr"/>
            <a:lstStyle/>
            <a:p>
              <a:endParaRPr lang="zh-CN" altLang="en-US">
                <a:latin typeface="Times New Roman" panose="02020603050405020304" pitchFamily="18" charset="0"/>
                <a:cs typeface="Times New Roman" panose="02020603050405020304" pitchFamily="18" charset="0"/>
              </a:endParaRPr>
            </a:p>
          </p:txBody>
        </p:sp>
        <p:sp>
          <p:nvSpPr>
            <p:cNvPr id="825356" name="Line 12"/>
            <p:cNvSpPr>
              <a:spLocks noChangeShapeType="1"/>
            </p:cNvSpPr>
            <p:nvPr/>
          </p:nvSpPr>
          <p:spPr bwMode="ltGray">
            <a:xfrm flipH="1">
              <a:off x="3902075" y="4800600"/>
              <a:ext cx="3032125" cy="1330325"/>
            </a:xfrm>
            <a:prstGeom prst="line">
              <a:avLst/>
            </a:prstGeom>
            <a:noFill/>
            <a:ln w="9525" cap="rnd">
              <a:solidFill>
                <a:schemeClr val="tx1"/>
              </a:solidFill>
              <a:round/>
              <a:headEnd/>
              <a:tailEnd type="triangle" w="med" len="med"/>
            </a:ln>
            <a:effectLst/>
          </p:spPr>
          <p:txBody>
            <a:bodyPr wrap="none" anchor="ctr"/>
            <a:lstStyle/>
            <a:p>
              <a:endParaRPr lang="zh-CN" altLang="en-US">
                <a:latin typeface="Times New Roman" panose="02020603050405020304" pitchFamily="18" charset="0"/>
                <a:cs typeface="Times New Roman" panose="02020603050405020304" pitchFamily="18" charset="0"/>
              </a:endParaRPr>
            </a:p>
          </p:txBody>
        </p:sp>
        <p:sp>
          <p:nvSpPr>
            <p:cNvPr id="825357" name="Oval 13"/>
            <p:cNvSpPr>
              <a:spLocks noChangeArrowheads="1"/>
            </p:cNvSpPr>
            <p:nvPr/>
          </p:nvSpPr>
          <p:spPr bwMode="ltGray">
            <a:xfrm>
              <a:off x="6797675" y="5749925"/>
              <a:ext cx="762000" cy="609600"/>
            </a:xfrm>
            <a:prstGeom prst="ellipse">
              <a:avLst/>
            </a:prstGeom>
            <a:solidFill>
              <a:srgbClr val="FFFFFF"/>
            </a:solidFill>
            <a:ln w="9525" cap="rnd">
              <a:solidFill>
                <a:srgbClr val="000000"/>
              </a:solidFill>
              <a:round/>
              <a:headEnd/>
              <a:tailEnd/>
            </a:ln>
            <a:effectLst/>
          </p:spPr>
          <p:txBody>
            <a:bodyPr wrap="none" anchor="ctr"/>
            <a:lstStyle/>
            <a:p>
              <a:pPr algn="ctr" eaLnBrk="0" hangingPunct="0"/>
              <a:r>
                <a:rPr kumimoji="1" lang="en-US" altLang="zh-CN" sz="2400" dirty="0" err="1">
                  <a:latin typeface="Times New Roman" panose="02020603050405020304" pitchFamily="18" charset="0"/>
                  <a:cs typeface="Times New Roman" panose="02020603050405020304" pitchFamily="18" charset="0"/>
                </a:rPr>
                <a:t>V</a:t>
              </a:r>
              <a:r>
                <a:rPr kumimoji="1" lang="en-US" altLang="zh-CN" sz="2400" baseline="-25000" dirty="0" err="1">
                  <a:latin typeface="Times New Roman" panose="02020603050405020304" pitchFamily="18" charset="0"/>
                  <a:cs typeface="Times New Roman" panose="02020603050405020304" pitchFamily="18" charset="0"/>
                </a:rPr>
                <a:t>rem</a:t>
              </a:r>
              <a:endParaRPr kumimoji="1" lang="en-US" altLang="zh-CN" sz="2400" b="0" dirty="0">
                <a:latin typeface="Times New Roman" panose="02020603050405020304" pitchFamily="18" charset="0"/>
                <a:cs typeface="Times New Roman" panose="02020603050405020304" pitchFamily="18" charset="0"/>
              </a:endParaRPr>
            </a:p>
          </p:txBody>
        </p:sp>
        <p:sp>
          <p:nvSpPr>
            <p:cNvPr id="825358" name="Line 14"/>
            <p:cNvSpPr>
              <a:spLocks noChangeShapeType="1"/>
            </p:cNvSpPr>
            <p:nvPr/>
          </p:nvSpPr>
          <p:spPr bwMode="ltGray">
            <a:xfrm>
              <a:off x="3825875" y="6207125"/>
              <a:ext cx="2971800" cy="0"/>
            </a:xfrm>
            <a:prstGeom prst="line">
              <a:avLst/>
            </a:prstGeom>
            <a:noFill/>
            <a:ln w="9525" cap="rnd">
              <a:solidFill>
                <a:schemeClr val="tx1"/>
              </a:solidFill>
              <a:round/>
              <a:headEnd/>
              <a:tailEnd type="triangle" w="med" len="med"/>
            </a:ln>
            <a:effectLst/>
          </p:spPr>
          <p:txBody>
            <a:bodyPr wrap="none" anchor="ctr"/>
            <a:lstStyle/>
            <a:p>
              <a:endParaRPr lang="zh-CN" altLang="en-US">
                <a:latin typeface="Times New Roman" panose="02020603050405020304" pitchFamily="18" charset="0"/>
                <a:cs typeface="Times New Roman" panose="02020603050405020304" pitchFamily="18" charset="0"/>
              </a:endParaRPr>
            </a:p>
          </p:txBody>
        </p:sp>
        <p:sp>
          <p:nvSpPr>
            <p:cNvPr id="825359" name="Text Box 15"/>
            <p:cNvSpPr txBox="1">
              <a:spLocks noChangeArrowheads="1"/>
            </p:cNvSpPr>
            <p:nvPr/>
          </p:nvSpPr>
          <p:spPr bwMode="ltGray">
            <a:xfrm>
              <a:off x="1828800" y="4953000"/>
              <a:ext cx="539750" cy="457200"/>
            </a:xfrm>
            <a:prstGeom prst="rect">
              <a:avLst/>
            </a:prstGeom>
            <a:noFill/>
            <a:ln w="9525" cap="rnd">
              <a:noFill/>
              <a:miter lim="800000"/>
              <a:headEnd/>
              <a:tailEnd/>
            </a:ln>
            <a:effectLst/>
          </p:spPr>
          <p:txBody>
            <a:bodyPr wrap="none">
              <a:spAutoFit/>
            </a:bodyPr>
            <a:lstStyle/>
            <a:p>
              <a:pPr algn="l" eaLnBrk="0" hangingPunct="0"/>
              <a:r>
                <a:rPr kumimoji="1" lang="en-US" altLang="zh-CN" sz="2400" b="0">
                  <a:latin typeface="Times New Roman" panose="02020603050405020304" pitchFamily="18" charset="0"/>
                  <a:cs typeface="Times New Roman" panose="02020603050405020304" pitchFamily="18" charset="0"/>
                </a:rPr>
                <a:t>(1)</a:t>
              </a:r>
            </a:p>
          </p:txBody>
        </p:sp>
        <p:sp>
          <p:nvSpPr>
            <p:cNvPr id="825360" name="Text Box 16"/>
            <p:cNvSpPr txBox="1">
              <a:spLocks noChangeArrowheads="1"/>
            </p:cNvSpPr>
            <p:nvPr/>
          </p:nvSpPr>
          <p:spPr bwMode="ltGray">
            <a:xfrm>
              <a:off x="2895600" y="4953000"/>
              <a:ext cx="539750" cy="457200"/>
            </a:xfrm>
            <a:prstGeom prst="rect">
              <a:avLst/>
            </a:prstGeom>
            <a:noFill/>
            <a:ln w="9525" cap="rnd">
              <a:noFill/>
              <a:miter lim="800000"/>
              <a:headEnd/>
              <a:tailEnd/>
            </a:ln>
            <a:effectLst/>
          </p:spPr>
          <p:txBody>
            <a:bodyPr wrap="none">
              <a:spAutoFit/>
            </a:bodyPr>
            <a:lstStyle/>
            <a:p>
              <a:pPr algn="l" eaLnBrk="0" hangingPunct="0"/>
              <a:r>
                <a:rPr kumimoji="1" lang="en-US" altLang="zh-CN" sz="2400" b="0">
                  <a:latin typeface="Times New Roman" panose="02020603050405020304" pitchFamily="18" charset="0"/>
                  <a:cs typeface="Times New Roman" panose="02020603050405020304" pitchFamily="18" charset="0"/>
                </a:rPr>
                <a:t>(2)</a:t>
              </a:r>
            </a:p>
          </p:txBody>
        </p:sp>
        <p:sp>
          <p:nvSpPr>
            <p:cNvPr id="825361" name="Text Box 17"/>
            <p:cNvSpPr txBox="1">
              <a:spLocks noChangeArrowheads="1"/>
            </p:cNvSpPr>
            <p:nvPr/>
          </p:nvSpPr>
          <p:spPr bwMode="ltGray">
            <a:xfrm>
              <a:off x="3429000" y="4953000"/>
              <a:ext cx="539750" cy="457200"/>
            </a:xfrm>
            <a:prstGeom prst="rect">
              <a:avLst/>
            </a:prstGeom>
            <a:noFill/>
            <a:ln w="9525" cap="rnd">
              <a:noFill/>
              <a:miter lim="800000"/>
              <a:headEnd/>
              <a:tailEnd/>
            </a:ln>
            <a:effectLst/>
          </p:spPr>
          <p:txBody>
            <a:bodyPr wrap="none">
              <a:spAutoFit/>
            </a:bodyPr>
            <a:lstStyle/>
            <a:p>
              <a:pPr algn="l" eaLnBrk="0" hangingPunct="0"/>
              <a:r>
                <a:rPr kumimoji="1" lang="en-US" altLang="zh-CN" sz="2400" b="0">
                  <a:latin typeface="Times New Roman" panose="02020603050405020304" pitchFamily="18" charset="0"/>
                  <a:cs typeface="Times New Roman" panose="02020603050405020304" pitchFamily="18" charset="0"/>
                </a:rPr>
                <a:t>(3)</a:t>
              </a:r>
            </a:p>
          </p:txBody>
        </p:sp>
        <p:sp>
          <p:nvSpPr>
            <p:cNvPr id="825362" name="Text Box 18"/>
            <p:cNvSpPr txBox="1">
              <a:spLocks noChangeArrowheads="1"/>
            </p:cNvSpPr>
            <p:nvPr/>
          </p:nvSpPr>
          <p:spPr bwMode="ltGray">
            <a:xfrm>
              <a:off x="4114800" y="4953000"/>
              <a:ext cx="539750" cy="457200"/>
            </a:xfrm>
            <a:prstGeom prst="rect">
              <a:avLst/>
            </a:prstGeom>
            <a:noFill/>
            <a:ln w="9525" cap="rnd">
              <a:noFill/>
              <a:miter lim="800000"/>
              <a:headEnd/>
              <a:tailEnd/>
            </a:ln>
            <a:effectLst/>
          </p:spPr>
          <p:txBody>
            <a:bodyPr wrap="none">
              <a:spAutoFit/>
            </a:bodyPr>
            <a:lstStyle/>
            <a:p>
              <a:pPr algn="l" eaLnBrk="0" hangingPunct="0"/>
              <a:r>
                <a:rPr kumimoji="1" lang="en-US" altLang="zh-CN" sz="2400" b="0">
                  <a:latin typeface="Times New Roman" panose="02020603050405020304" pitchFamily="18" charset="0"/>
                  <a:cs typeface="Times New Roman" panose="02020603050405020304" pitchFamily="18" charset="0"/>
                </a:rPr>
                <a:t>(4)</a:t>
              </a:r>
            </a:p>
          </p:txBody>
        </p:sp>
        <p:sp>
          <p:nvSpPr>
            <p:cNvPr id="825363" name="Text Box 19"/>
            <p:cNvSpPr txBox="1">
              <a:spLocks noChangeArrowheads="1"/>
            </p:cNvSpPr>
            <p:nvPr/>
          </p:nvSpPr>
          <p:spPr bwMode="ltGray">
            <a:xfrm>
              <a:off x="4800600" y="4953000"/>
              <a:ext cx="539750" cy="457200"/>
            </a:xfrm>
            <a:prstGeom prst="rect">
              <a:avLst/>
            </a:prstGeom>
            <a:noFill/>
            <a:ln w="9525" cap="rnd">
              <a:noFill/>
              <a:miter lim="800000"/>
              <a:headEnd/>
              <a:tailEnd/>
            </a:ln>
            <a:effectLst/>
          </p:spPr>
          <p:txBody>
            <a:bodyPr wrap="none">
              <a:spAutoFit/>
            </a:bodyPr>
            <a:lstStyle/>
            <a:p>
              <a:pPr algn="l" eaLnBrk="0" hangingPunct="0"/>
              <a:r>
                <a:rPr kumimoji="1" lang="en-US" altLang="zh-CN" sz="2400" b="0" dirty="0">
                  <a:latin typeface="Times New Roman" panose="02020603050405020304" pitchFamily="18" charset="0"/>
                  <a:cs typeface="Times New Roman" panose="02020603050405020304" pitchFamily="18" charset="0"/>
                </a:rPr>
                <a:t>(5)</a:t>
              </a:r>
            </a:p>
          </p:txBody>
        </p:sp>
        <p:sp>
          <p:nvSpPr>
            <p:cNvPr id="825364" name="Text Box 20"/>
            <p:cNvSpPr txBox="1">
              <a:spLocks noChangeArrowheads="1"/>
            </p:cNvSpPr>
            <p:nvPr/>
          </p:nvSpPr>
          <p:spPr bwMode="ltGray">
            <a:xfrm>
              <a:off x="5784850" y="5181600"/>
              <a:ext cx="539750" cy="457200"/>
            </a:xfrm>
            <a:prstGeom prst="rect">
              <a:avLst/>
            </a:prstGeom>
            <a:noFill/>
            <a:ln w="9525" cap="rnd">
              <a:noFill/>
              <a:miter lim="800000"/>
              <a:headEnd/>
              <a:tailEnd/>
            </a:ln>
            <a:effectLst/>
          </p:spPr>
          <p:txBody>
            <a:bodyPr wrap="none">
              <a:spAutoFit/>
            </a:bodyPr>
            <a:lstStyle/>
            <a:p>
              <a:pPr algn="l" eaLnBrk="0" hangingPunct="0"/>
              <a:r>
                <a:rPr kumimoji="1" lang="en-US" altLang="zh-CN" sz="2400" b="0" dirty="0">
                  <a:latin typeface="Times New Roman" panose="02020603050405020304" pitchFamily="18" charset="0"/>
                  <a:cs typeface="Times New Roman" panose="02020603050405020304" pitchFamily="18" charset="0"/>
                </a:rPr>
                <a:t>(6)</a:t>
              </a:r>
            </a:p>
          </p:txBody>
        </p:sp>
        <p:sp>
          <p:nvSpPr>
            <p:cNvPr id="825365" name="Text Box 21"/>
            <p:cNvSpPr txBox="1">
              <a:spLocks noChangeArrowheads="1"/>
            </p:cNvSpPr>
            <p:nvPr/>
          </p:nvSpPr>
          <p:spPr bwMode="ltGray">
            <a:xfrm>
              <a:off x="5175250" y="5791200"/>
              <a:ext cx="539750" cy="457200"/>
            </a:xfrm>
            <a:prstGeom prst="rect">
              <a:avLst/>
            </a:prstGeom>
            <a:noFill/>
            <a:ln w="9525" cap="rnd">
              <a:noFill/>
              <a:miter lim="800000"/>
              <a:headEnd/>
              <a:tailEnd/>
            </a:ln>
            <a:effectLst/>
          </p:spPr>
          <p:txBody>
            <a:bodyPr wrap="none">
              <a:spAutoFit/>
            </a:bodyPr>
            <a:lstStyle/>
            <a:p>
              <a:pPr algn="l" eaLnBrk="0" hangingPunct="0"/>
              <a:r>
                <a:rPr kumimoji="1" lang="en-US" altLang="zh-CN" sz="2400" b="0" dirty="0">
                  <a:latin typeface="Times New Roman" panose="02020603050405020304" pitchFamily="18" charset="0"/>
                  <a:cs typeface="Times New Roman" panose="02020603050405020304" pitchFamily="18" charset="0"/>
                </a:rPr>
                <a:t>(7)</a:t>
              </a:r>
            </a:p>
          </p:txBody>
        </p:sp>
      </p:grpSp>
      <p:sp>
        <p:nvSpPr>
          <p:cNvPr id="25" name="标题 1"/>
          <p:cNvSpPr txBox="1">
            <a:spLocks/>
          </p:cNvSpPr>
          <p:nvPr/>
        </p:nvSpPr>
        <p:spPr bwMode="auto">
          <a:xfrm>
            <a:off x="533400" y="381000"/>
            <a:ext cx="7696200" cy="5334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l" rtl="0" eaLnBrk="0" fontAlgn="base" hangingPunct="0">
              <a:spcBef>
                <a:spcPct val="0"/>
              </a:spcBef>
              <a:spcAft>
                <a:spcPct val="0"/>
              </a:spcAft>
              <a:defRPr sz="3200" b="1">
                <a:solidFill>
                  <a:srgbClr val="C3093E"/>
                </a:solidFill>
                <a:effectLst>
                  <a:outerShdw blurRad="38100" dist="38100" dir="2700000" algn="tl">
                    <a:srgbClr val="000000">
                      <a:alpha val="43137"/>
                    </a:srgbClr>
                  </a:outerShdw>
                </a:effectLst>
                <a:latin typeface="+mj-lt"/>
                <a:ea typeface="+mj-ea"/>
                <a:cs typeface="+mj-cs"/>
              </a:defRPr>
            </a:lvl1pPr>
            <a:lvl2pPr algn="l" rtl="0" eaLnBrk="0" fontAlgn="base" hangingPunct="0">
              <a:spcBef>
                <a:spcPct val="0"/>
              </a:spcBef>
              <a:spcAft>
                <a:spcPct val="0"/>
              </a:spcAft>
              <a:defRPr sz="3600" b="1">
                <a:solidFill>
                  <a:srgbClr val="C3093E"/>
                </a:solidFill>
                <a:latin typeface="Arial" pitchFamily="34" charset="0"/>
                <a:ea typeface="华文中宋" pitchFamily="2" charset="-122"/>
              </a:defRPr>
            </a:lvl2pPr>
            <a:lvl3pPr algn="l" rtl="0" eaLnBrk="0" fontAlgn="base" hangingPunct="0">
              <a:spcBef>
                <a:spcPct val="0"/>
              </a:spcBef>
              <a:spcAft>
                <a:spcPct val="0"/>
              </a:spcAft>
              <a:defRPr sz="3600" b="1">
                <a:solidFill>
                  <a:srgbClr val="C3093E"/>
                </a:solidFill>
                <a:latin typeface="Arial" pitchFamily="34" charset="0"/>
                <a:ea typeface="华文中宋" pitchFamily="2" charset="-122"/>
              </a:defRPr>
            </a:lvl3pPr>
            <a:lvl4pPr algn="l" rtl="0" eaLnBrk="0" fontAlgn="base" hangingPunct="0">
              <a:spcBef>
                <a:spcPct val="0"/>
              </a:spcBef>
              <a:spcAft>
                <a:spcPct val="0"/>
              </a:spcAft>
              <a:defRPr sz="3600" b="1">
                <a:solidFill>
                  <a:srgbClr val="C3093E"/>
                </a:solidFill>
                <a:latin typeface="Arial" pitchFamily="34" charset="0"/>
                <a:ea typeface="华文中宋" pitchFamily="2" charset="-122"/>
              </a:defRPr>
            </a:lvl4pPr>
            <a:lvl5pPr algn="l" rtl="0" eaLnBrk="0" fontAlgn="base" hangingPunct="0">
              <a:spcBef>
                <a:spcPct val="0"/>
              </a:spcBef>
              <a:spcAft>
                <a:spcPct val="0"/>
              </a:spcAft>
              <a:defRPr sz="3600" b="1">
                <a:solidFill>
                  <a:srgbClr val="C3093E"/>
                </a:solidFill>
                <a:latin typeface="Arial" pitchFamily="34" charset="0"/>
                <a:ea typeface="华文中宋" pitchFamily="2" charset="-122"/>
              </a:defRPr>
            </a:lvl5pPr>
            <a:lvl6pPr marL="457200" algn="l" rtl="0" fontAlgn="base">
              <a:spcBef>
                <a:spcPct val="0"/>
              </a:spcBef>
              <a:spcAft>
                <a:spcPct val="0"/>
              </a:spcAft>
              <a:defRPr sz="3600" b="1">
                <a:solidFill>
                  <a:srgbClr val="C3093E"/>
                </a:solidFill>
                <a:latin typeface="Arial" pitchFamily="34" charset="0"/>
                <a:ea typeface="华文中宋" pitchFamily="2" charset="-122"/>
              </a:defRPr>
            </a:lvl6pPr>
            <a:lvl7pPr marL="914400" algn="l" rtl="0" fontAlgn="base">
              <a:spcBef>
                <a:spcPct val="0"/>
              </a:spcBef>
              <a:spcAft>
                <a:spcPct val="0"/>
              </a:spcAft>
              <a:defRPr sz="3600" b="1">
                <a:solidFill>
                  <a:srgbClr val="C3093E"/>
                </a:solidFill>
                <a:latin typeface="Arial" pitchFamily="34" charset="0"/>
                <a:ea typeface="华文中宋" pitchFamily="2" charset="-122"/>
              </a:defRPr>
            </a:lvl7pPr>
            <a:lvl8pPr marL="1371600" algn="l" rtl="0" fontAlgn="base">
              <a:spcBef>
                <a:spcPct val="0"/>
              </a:spcBef>
              <a:spcAft>
                <a:spcPct val="0"/>
              </a:spcAft>
              <a:defRPr sz="3600" b="1">
                <a:solidFill>
                  <a:srgbClr val="C3093E"/>
                </a:solidFill>
                <a:latin typeface="Arial" pitchFamily="34" charset="0"/>
                <a:ea typeface="华文中宋" pitchFamily="2" charset="-122"/>
              </a:defRPr>
            </a:lvl8pPr>
            <a:lvl9pPr marL="1828800" algn="l" rtl="0" fontAlgn="base">
              <a:spcBef>
                <a:spcPct val="0"/>
              </a:spcBef>
              <a:spcAft>
                <a:spcPct val="0"/>
              </a:spcAft>
              <a:defRPr sz="3600" b="1">
                <a:solidFill>
                  <a:srgbClr val="C3093E"/>
                </a:solidFill>
                <a:latin typeface="Arial" pitchFamily="34" charset="0"/>
                <a:ea typeface="华文中宋" pitchFamily="2" charset="-122"/>
              </a:defRPr>
            </a:lvl9pPr>
          </a:lstStyle>
          <a:p>
            <a:r>
              <a:rPr lang="en-US" altLang="zh-CN" kern="0" dirty="0" smtClean="0"/>
              <a:t>7.8.1 Kerberos</a:t>
            </a:r>
            <a:r>
              <a:rPr lang="zh-CN" altLang="en-US" kern="0" dirty="0" smtClean="0"/>
              <a:t>协议</a:t>
            </a:r>
            <a:endParaRPr lang="zh-CN" altLang="en-US" kern="0" dirty="0"/>
          </a:p>
        </p:txBody>
      </p:sp>
      <p:sp>
        <p:nvSpPr>
          <p:cNvPr id="26" name="标题 1"/>
          <p:cNvSpPr txBox="1">
            <a:spLocks/>
          </p:cNvSpPr>
          <p:nvPr/>
        </p:nvSpPr>
        <p:spPr bwMode="auto">
          <a:xfrm>
            <a:off x="533400" y="0"/>
            <a:ext cx="7696200" cy="304800"/>
          </a:xfrm>
          <a:prstGeom prst="rect">
            <a:avLst/>
          </a:prstGeom>
          <a:solidFill>
            <a:schemeClr val="accent5"/>
          </a:solidFill>
          <a:ln w="9525">
            <a:noFill/>
            <a:miter lim="800000"/>
            <a:headEnd/>
            <a:tailEnd/>
          </a:ln>
        </p:spPr>
        <p:txBody>
          <a:bodyPr vert="horz" wrap="square" lIns="91440" tIns="45720" rIns="91440" bIns="45720" numCol="1" anchor="b" anchorCtr="0" compatLnSpc="1">
            <a:prstTxWarp prst="textNoShape">
              <a:avLst/>
            </a:prstTxWarp>
          </a:bodyPr>
          <a:lstStyle/>
          <a:p>
            <a:pPr algn="l" eaLnBrk="0" hangingPunct="0">
              <a:defRPr/>
            </a:pPr>
            <a:r>
              <a:rPr lang="zh-CN" altLang="en-US" sz="1800" kern="0" dirty="0" smtClean="0">
                <a:solidFill>
                  <a:srgbClr val="004C00"/>
                </a:solidFill>
                <a:effectLst>
                  <a:outerShdw blurRad="38100" dist="38100" dir="2700000" algn="tl">
                    <a:srgbClr val="000000">
                      <a:alpha val="43137"/>
                    </a:srgbClr>
                  </a:outerShdw>
                </a:effectLst>
                <a:latin typeface="+mj-lt"/>
                <a:ea typeface="+mj-ea"/>
                <a:cs typeface="+mj-cs"/>
              </a:rPr>
              <a:t>第七章 密码协议：</a:t>
            </a:r>
            <a:r>
              <a:rPr lang="en-US" altLang="zh-CN" sz="1800" kern="0" dirty="0" smtClean="0">
                <a:solidFill>
                  <a:srgbClr val="004C00"/>
                </a:solidFill>
                <a:effectLst>
                  <a:outerShdw blurRad="38100" dist="38100" dir="2700000" algn="tl">
                    <a:srgbClr val="000000">
                      <a:alpha val="43137"/>
                    </a:srgbClr>
                  </a:outerShdw>
                </a:effectLst>
                <a:latin typeface="+mj-lt"/>
                <a:ea typeface="+mj-ea"/>
                <a:cs typeface="+mj-cs"/>
              </a:rPr>
              <a:t>7.8 </a:t>
            </a:r>
            <a:r>
              <a:rPr lang="zh-CN" altLang="en-US" sz="1800" kern="0" dirty="0" smtClean="0">
                <a:solidFill>
                  <a:srgbClr val="004C00"/>
                </a:solidFill>
                <a:effectLst>
                  <a:outerShdw blurRad="38100" dist="38100" dir="2700000" algn="tl">
                    <a:srgbClr val="000000">
                      <a:alpha val="43137"/>
                    </a:srgbClr>
                  </a:outerShdw>
                </a:effectLst>
                <a:latin typeface="+mj-lt"/>
                <a:ea typeface="+mj-ea"/>
                <a:cs typeface="+mj-cs"/>
              </a:rPr>
              <a:t>安全协议实践</a:t>
            </a:r>
          </a:p>
        </p:txBody>
      </p:sp>
      <p:sp>
        <p:nvSpPr>
          <p:cNvPr id="3" name="矩形 2"/>
          <p:cNvSpPr/>
          <p:nvPr/>
        </p:nvSpPr>
        <p:spPr>
          <a:xfrm>
            <a:off x="990600" y="1237833"/>
            <a:ext cx="609600" cy="2062103"/>
          </a:xfrm>
          <a:prstGeom prst="rect">
            <a:avLst/>
          </a:prstGeom>
        </p:spPr>
        <p:txBody>
          <a:bodyPr wrap="square">
            <a:spAutoFit/>
          </a:bodyPr>
          <a:lstStyle/>
          <a:p>
            <a:r>
              <a:rPr kumimoji="1" lang="zh-CN" altLang="en-US" sz="3200" dirty="0">
                <a:latin typeface="Times New Roman" panose="02020603050405020304" pitchFamily="18" charset="0"/>
                <a:cs typeface="Times New Roman" panose="02020603050405020304" pitchFamily="18" charset="0"/>
              </a:rPr>
              <a:t>细节</a:t>
            </a:r>
            <a:r>
              <a:rPr kumimoji="1" lang="zh-CN" altLang="en-US" sz="3200" dirty="0" smtClean="0">
                <a:latin typeface="Times New Roman" panose="02020603050405020304" pitchFamily="18" charset="0"/>
                <a:cs typeface="Times New Roman" panose="02020603050405020304" pitchFamily="18" charset="0"/>
              </a:rPr>
              <a:t>描述</a:t>
            </a:r>
            <a:endParaRPr lang="zh-CN" altLang="en-US" sz="3200" dirty="0"/>
          </a:p>
        </p:txBody>
      </p:sp>
      <p:sp>
        <p:nvSpPr>
          <p:cNvPr id="27" name="灯片编号占位符 3"/>
          <p:cNvSpPr>
            <a:spLocks noGrp="1"/>
          </p:cNvSpPr>
          <p:nvPr>
            <p:ph type="sldNum" sz="quarter" idx="12"/>
          </p:nvPr>
        </p:nvSpPr>
        <p:spPr>
          <a:xfrm>
            <a:off x="7391400" y="6477000"/>
            <a:ext cx="1295400" cy="304800"/>
          </a:xfrm>
        </p:spPr>
        <p:txBody>
          <a:bodyPr/>
          <a:lstStyle/>
          <a:p>
            <a:pPr>
              <a:defRPr/>
            </a:pPr>
            <a:fld id="{896E1043-1F2A-4C9B-855A-0B3264F68AF7}" type="slidenum">
              <a:rPr lang="en-US" altLang="zh-CN" smtClean="0"/>
              <a:pPr>
                <a:defRPr/>
              </a:pPr>
              <a:t>93</a:t>
            </a:fld>
            <a:r>
              <a:rPr lang="en-US" altLang="zh-CN" dirty="0" smtClean="0"/>
              <a:t>/</a:t>
            </a:r>
            <a:endParaRPr lang="en-US" altLang="zh-CN" dirty="0"/>
          </a:p>
        </p:txBody>
      </p:sp>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7.8.2 </a:t>
            </a:r>
            <a:r>
              <a:rPr lang="zh-CN" altLang="en-US" dirty="0" smtClean="0"/>
              <a:t>安全套接层协议</a:t>
            </a:r>
            <a:r>
              <a:rPr lang="en-US" altLang="zh-CN" dirty="0" smtClean="0"/>
              <a:t>SSL</a:t>
            </a:r>
            <a:endParaRPr lang="zh-CN" altLang="en-US" dirty="0"/>
          </a:p>
        </p:txBody>
      </p:sp>
      <p:sp>
        <p:nvSpPr>
          <p:cNvPr id="5" name="标题 1"/>
          <p:cNvSpPr txBox="1">
            <a:spLocks/>
          </p:cNvSpPr>
          <p:nvPr/>
        </p:nvSpPr>
        <p:spPr bwMode="auto">
          <a:xfrm>
            <a:off x="533400" y="0"/>
            <a:ext cx="7696200" cy="304800"/>
          </a:xfrm>
          <a:prstGeom prst="rect">
            <a:avLst/>
          </a:prstGeom>
          <a:solidFill>
            <a:schemeClr val="accent5"/>
          </a:solidFill>
          <a:ln w="9525">
            <a:noFill/>
            <a:miter lim="800000"/>
            <a:headEnd/>
            <a:tailEnd/>
          </a:ln>
        </p:spPr>
        <p:txBody>
          <a:bodyPr vert="horz" wrap="square" lIns="91440" tIns="45720" rIns="91440" bIns="45720" numCol="1" anchor="b" anchorCtr="0" compatLnSpc="1">
            <a:prstTxWarp prst="textNoShape">
              <a:avLst/>
            </a:prstTxWarp>
          </a:bodyPr>
          <a:lstStyle/>
          <a:p>
            <a:pPr algn="l" eaLnBrk="0" hangingPunct="0">
              <a:defRPr/>
            </a:pPr>
            <a:r>
              <a:rPr lang="zh-CN" altLang="en-US" sz="1800" kern="0" dirty="0" smtClean="0">
                <a:solidFill>
                  <a:srgbClr val="004C00"/>
                </a:solidFill>
                <a:effectLst>
                  <a:outerShdw blurRad="38100" dist="38100" dir="2700000" algn="tl">
                    <a:srgbClr val="000000">
                      <a:alpha val="43137"/>
                    </a:srgbClr>
                  </a:outerShdw>
                </a:effectLst>
                <a:latin typeface="+mj-lt"/>
                <a:ea typeface="+mj-ea"/>
                <a:cs typeface="+mj-cs"/>
              </a:rPr>
              <a:t>第七章 密码协议：</a:t>
            </a:r>
            <a:r>
              <a:rPr lang="en-US" altLang="zh-CN" sz="1800" kern="0" dirty="0" smtClean="0">
                <a:solidFill>
                  <a:srgbClr val="004C00"/>
                </a:solidFill>
                <a:effectLst>
                  <a:outerShdw blurRad="38100" dist="38100" dir="2700000" algn="tl">
                    <a:srgbClr val="000000">
                      <a:alpha val="43137"/>
                    </a:srgbClr>
                  </a:outerShdw>
                </a:effectLst>
                <a:latin typeface="+mj-lt"/>
                <a:ea typeface="+mj-ea"/>
                <a:cs typeface="+mj-cs"/>
              </a:rPr>
              <a:t>7.8 </a:t>
            </a:r>
            <a:r>
              <a:rPr lang="zh-CN" altLang="en-US" sz="1800" kern="0" dirty="0" smtClean="0">
                <a:solidFill>
                  <a:srgbClr val="004C00"/>
                </a:solidFill>
                <a:effectLst>
                  <a:outerShdw blurRad="38100" dist="38100" dir="2700000" algn="tl">
                    <a:srgbClr val="000000">
                      <a:alpha val="43137"/>
                    </a:srgbClr>
                  </a:outerShdw>
                </a:effectLst>
                <a:latin typeface="+mj-lt"/>
                <a:ea typeface="+mj-ea"/>
                <a:cs typeface="+mj-cs"/>
              </a:rPr>
              <a:t>安全协议实践</a:t>
            </a:r>
          </a:p>
        </p:txBody>
      </p:sp>
      <p:sp>
        <p:nvSpPr>
          <p:cNvPr id="8" name="内容占位符 7"/>
          <p:cNvSpPr>
            <a:spLocks noGrp="1"/>
          </p:cNvSpPr>
          <p:nvPr>
            <p:ph idx="1"/>
          </p:nvPr>
        </p:nvSpPr>
        <p:spPr>
          <a:xfrm>
            <a:off x="457200" y="990600"/>
            <a:ext cx="8534400" cy="5486400"/>
          </a:xfrm>
        </p:spPr>
        <p:txBody>
          <a:bodyPr/>
          <a:lstStyle/>
          <a:p>
            <a:pPr>
              <a:lnSpc>
                <a:spcPct val="110000"/>
              </a:lnSpc>
            </a:pPr>
            <a:r>
              <a:rPr lang="en-US" altLang="zh-CN" sz="2400" dirty="0" smtClean="0">
                <a:solidFill>
                  <a:srgbClr val="020202"/>
                </a:solidFill>
                <a:effectLst>
                  <a:outerShdw blurRad="38100" dist="38100" dir="2700000" algn="tl">
                    <a:srgbClr val="C0C0C0"/>
                  </a:outerShdw>
                </a:effectLst>
              </a:rPr>
              <a:t>SSL</a:t>
            </a:r>
            <a:r>
              <a:rPr lang="zh-CN" altLang="en-US" sz="2400" dirty="0" smtClean="0">
                <a:solidFill>
                  <a:srgbClr val="020202"/>
                </a:solidFill>
                <a:effectLst>
                  <a:outerShdw blurRad="38100" dist="38100" dir="2700000" algn="tl">
                    <a:srgbClr val="C0C0C0"/>
                  </a:outerShdw>
                </a:effectLst>
              </a:rPr>
              <a:t>协议工作来传输层与应用层之间</a:t>
            </a:r>
            <a:endParaRPr lang="en-US" altLang="zh-CN" sz="2400" dirty="0" smtClean="0">
              <a:solidFill>
                <a:srgbClr val="020202"/>
              </a:solidFill>
              <a:effectLst>
                <a:outerShdw blurRad="38100" dist="38100" dir="2700000" algn="tl">
                  <a:srgbClr val="C0C0C0"/>
                </a:outerShdw>
              </a:effectLst>
            </a:endParaRPr>
          </a:p>
          <a:p>
            <a:pPr>
              <a:lnSpc>
                <a:spcPct val="110000"/>
              </a:lnSpc>
            </a:pPr>
            <a:r>
              <a:rPr lang="en-US" altLang="zh-CN" sz="2400" dirty="0" smtClean="0">
                <a:solidFill>
                  <a:srgbClr val="020202"/>
                </a:solidFill>
                <a:effectLst>
                  <a:outerShdw blurRad="38100" dist="38100" dir="2700000" algn="tl">
                    <a:srgbClr val="C0C0C0"/>
                  </a:outerShdw>
                </a:effectLst>
              </a:rPr>
              <a:t>SSL(Security Socket Layer)</a:t>
            </a:r>
            <a:r>
              <a:rPr lang="zh-CN" altLang="en-US" sz="2400" dirty="0" smtClean="0">
                <a:solidFill>
                  <a:srgbClr val="020202"/>
                </a:solidFill>
                <a:effectLst>
                  <a:outerShdw blurRad="38100" dist="38100" dir="2700000" algn="tl">
                    <a:srgbClr val="C0C0C0"/>
                  </a:outerShdw>
                </a:effectLst>
              </a:rPr>
              <a:t>是</a:t>
            </a:r>
            <a:r>
              <a:rPr lang="en-US" altLang="zh-CN" sz="2400" dirty="0" smtClean="0">
                <a:solidFill>
                  <a:srgbClr val="020202"/>
                </a:solidFill>
                <a:effectLst>
                  <a:outerShdw blurRad="38100" dist="38100" dir="2700000" algn="tl">
                    <a:srgbClr val="C0C0C0"/>
                  </a:outerShdw>
                </a:effectLst>
              </a:rPr>
              <a:t>Netscape</a:t>
            </a:r>
            <a:r>
              <a:rPr lang="zh-CN" altLang="en-US" sz="2400" dirty="0" smtClean="0">
                <a:solidFill>
                  <a:srgbClr val="020202"/>
                </a:solidFill>
                <a:effectLst>
                  <a:outerShdw blurRad="38100" dist="38100" dir="2700000" algn="tl">
                    <a:srgbClr val="C0C0C0"/>
                  </a:outerShdw>
                </a:effectLst>
              </a:rPr>
              <a:t>公司于</a:t>
            </a:r>
            <a:r>
              <a:rPr lang="en-US" altLang="zh-CN" sz="2400" dirty="0" smtClean="0">
                <a:solidFill>
                  <a:srgbClr val="020202"/>
                </a:solidFill>
                <a:effectLst>
                  <a:outerShdw blurRad="38100" dist="38100" dir="2700000" algn="tl">
                    <a:srgbClr val="C0C0C0"/>
                  </a:outerShdw>
                </a:effectLst>
              </a:rPr>
              <a:t>1996</a:t>
            </a:r>
            <a:r>
              <a:rPr lang="zh-CN" altLang="en-US" sz="2400" dirty="0" smtClean="0">
                <a:solidFill>
                  <a:srgbClr val="020202"/>
                </a:solidFill>
                <a:effectLst>
                  <a:outerShdw blurRad="38100" dist="38100" dir="2700000" algn="tl">
                    <a:srgbClr val="C0C0C0"/>
                  </a:outerShdw>
                </a:effectLst>
              </a:rPr>
              <a:t>年推出的基于</a:t>
            </a:r>
            <a:r>
              <a:rPr lang="en-US" altLang="zh-CN" sz="2400" dirty="0" smtClean="0">
                <a:solidFill>
                  <a:srgbClr val="020202"/>
                </a:solidFill>
                <a:effectLst>
                  <a:outerShdw blurRad="38100" dist="38100" dir="2700000" algn="tl">
                    <a:srgbClr val="C0C0C0"/>
                  </a:outerShdw>
                </a:effectLst>
              </a:rPr>
              <a:t>Web</a:t>
            </a:r>
            <a:r>
              <a:rPr lang="zh-CN" altLang="en-US" sz="2400" dirty="0" smtClean="0">
                <a:solidFill>
                  <a:srgbClr val="020202"/>
                </a:solidFill>
                <a:effectLst>
                  <a:outerShdw blurRad="38100" dist="38100" dir="2700000" algn="tl">
                    <a:srgbClr val="C0C0C0"/>
                  </a:outerShdw>
                </a:effectLst>
              </a:rPr>
              <a:t>应用的安全协议，它为网络应用层的通信提供了认证、数据保密和数据完整性的服务，较好地解决了</a:t>
            </a:r>
            <a:r>
              <a:rPr lang="en-US" altLang="zh-CN" sz="2400" dirty="0" smtClean="0">
                <a:solidFill>
                  <a:srgbClr val="020202"/>
                </a:solidFill>
                <a:effectLst>
                  <a:outerShdw blurRad="38100" dist="38100" dir="2700000" algn="tl">
                    <a:srgbClr val="C0C0C0"/>
                  </a:outerShdw>
                </a:effectLst>
              </a:rPr>
              <a:t>Internet</a:t>
            </a:r>
            <a:r>
              <a:rPr lang="zh-CN" altLang="en-US" sz="2400" dirty="0" smtClean="0">
                <a:solidFill>
                  <a:srgbClr val="020202"/>
                </a:solidFill>
                <a:effectLst>
                  <a:outerShdw blurRad="38100" dist="38100" dir="2700000" algn="tl">
                    <a:srgbClr val="C0C0C0"/>
                  </a:outerShdw>
                </a:effectLst>
              </a:rPr>
              <a:t>上</a:t>
            </a:r>
            <a:r>
              <a:rPr lang="zh-CN" altLang="en-US" sz="2400" dirty="0" smtClean="0">
                <a:solidFill>
                  <a:srgbClr val="0000CC"/>
                </a:solidFill>
                <a:effectLst>
                  <a:outerShdw blurRad="38100" dist="38100" dir="2700000" algn="tl">
                    <a:srgbClr val="C0C0C0"/>
                  </a:outerShdw>
                </a:effectLst>
              </a:rPr>
              <a:t>数据安全传输</a:t>
            </a:r>
            <a:r>
              <a:rPr lang="zh-CN" altLang="en-US" sz="2400" dirty="0" smtClean="0">
                <a:solidFill>
                  <a:srgbClr val="020202"/>
                </a:solidFill>
                <a:effectLst>
                  <a:outerShdw blurRad="38100" dist="38100" dir="2700000" algn="tl">
                    <a:srgbClr val="C0C0C0"/>
                  </a:outerShdw>
                </a:effectLst>
              </a:rPr>
              <a:t>的问题。 </a:t>
            </a:r>
          </a:p>
          <a:p>
            <a:pPr lvl="1">
              <a:lnSpc>
                <a:spcPct val="110000"/>
              </a:lnSpc>
            </a:pPr>
            <a:r>
              <a:rPr lang="en-US" altLang="zh-CN" sz="2000" dirty="0" smtClean="0">
                <a:solidFill>
                  <a:srgbClr val="020202"/>
                </a:solidFill>
                <a:effectLst>
                  <a:outerShdw blurRad="38100" dist="38100" dir="2700000" algn="tl">
                    <a:srgbClr val="C0C0C0"/>
                  </a:outerShdw>
                </a:effectLst>
              </a:rPr>
              <a:t>SSL</a:t>
            </a:r>
            <a:r>
              <a:rPr lang="zh-CN" altLang="en-US" sz="2000" dirty="0" smtClean="0">
                <a:solidFill>
                  <a:srgbClr val="020202"/>
                </a:solidFill>
                <a:effectLst>
                  <a:outerShdw blurRad="38100" dist="38100" dir="2700000" algn="tl">
                    <a:srgbClr val="C0C0C0"/>
                  </a:outerShdw>
                </a:effectLst>
              </a:rPr>
              <a:t>的主要目的是为网络环境中两个通信应用进程（</a:t>
            </a:r>
            <a:r>
              <a:rPr lang="en-US" altLang="zh-CN" sz="2000" dirty="0" smtClean="0">
                <a:solidFill>
                  <a:srgbClr val="020202"/>
                </a:solidFill>
                <a:effectLst>
                  <a:outerShdw blurRad="38100" dist="38100" dir="2700000" algn="tl">
                    <a:srgbClr val="C0C0C0"/>
                  </a:outerShdw>
                </a:effectLst>
              </a:rPr>
              <a:t>Client</a:t>
            </a:r>
            <a:r>
              <a:rPr lang="zh-CN" altLang="en-US" sz="2000" dirty="0" smtClean="0">
                <a:solidFill>
                  <a:srgbClr val="020202"/>
                </a:solidFill>
                <a:effectLst>
                  <a:outerShdw blurRad="38100" dist="38100" dir="2700000" algn="tl">
                    <a:srgbClr val="C0C0C0"/>
                  </a:outerShdw>
                </a:effectLst>
              </a:rPr>
              <a:t>与</a:t>
            </a:r>
            <a:r>
              <a:rPr lang="en-US" altLang="zh-CN" sz="2000" dirty="0" smtClean="0">
                <a:solidFill>
                  <a:srgbClr val="020202"/>
                </a:solidFill>
                <a:effectLst>
                  <a:outerShdw blurRad="38100" dist="38100" dir="2700000" algn="tl">
                    <a:srgbClr val="C0C0C0"/>
                  </a:outerShdw>
                </a:effectLst>
              </a:rPr>
              <a:t>Server</a:t>
            </a:r>
            <a:r>
              <a:rPr lang="zh-CN" altLang="en-US" sz="2000" dirty="0" smtClean="0">
                <a:solidFill>
                  <a:srgbClr val="020202"/>
                </a:solidFill>
                <a:effectLst>
                  <a:outerShdw blurRad="38100" dist="38100" dir="2700000" algn="tl">
                    <a:srgbClr val="C0C0C0"/>
                  </a:outerShdw>
                </a:effectLst>
              </a:rPr>
              <a:t>）之间提供一个安全通道。</a:t>
            </a:r>
          </a:p>
          <a:p>
            <a:pPr lvl="1">
              <a:lnSpc>
                <a:spcPct val="110000"/>
              </a:lnSpc>
            </a:pPr>
            <a:r>
              <a:rPr lang="zh-CN" altLang="en-US" sz="2000" dirty="0" smtClean="0">
                <a:solidFill>
                  <a:srgbClr val="020202"/>
                </a:solidFill>
                <a:effectLst>
                  <a:outerShdw blurRad="38100" dist="38100" dir="2700000" algn="tl">
                    <a:srgbClr val="C0C0C0"/>
                  </a:outerShdw>
                </a:effectLst>
              </a:rPr>
              <a:t>目前已推出</a:t>
            </a:r>
            <a:r>
              <a:rPr lang="en-US" altLang="zh-CN" sz="2000" dirty="0" smtClean="0">
                <a:solidFill>
                  <a:srgbClr val="020202"/>
                </a:solidFill>
                <a:effectLst>
                  <a:outerShdw blurRad="38100" dist="38100" dir="2700000" algn="tl">
                    <a:srgbClr val="C0C0C0"/>
                  </a:outerShdw>
                </a:effectLst>
              </a:rPr>
              <a:t>2.0</a:t>
            </a:r>
            <a:r>
              <a:rPr lang="zh-CN" altLang="en-US" sz="2000" dirty="0" smtClean="0">
                <a:solidFill>
                  <a:srgbClr val="020202"/>
                </a:solidFill>
                <a:effectLst>
                  <a:outerShdw blurRad="38100" dist="38100" dir="2700000" algn="tl">
                    <a:srgbClr val="C0C0C0"/>
                  </a:outerShdw>
                </a:effectLst>
              </a:rPr>
              <a:t>和</a:t>
            </a:r>
            <a:r>
              <a:rPr lang="en-US" altLang="zh-CN" sz="2000" dirty="0" smtClean="0">
                <a:solidFill>
                  <a:srgbClr val="020202"/>
                </a:solidFill>
                <a:effectLst>
                  <a:outerShdw blurRad="38100" dist="38100" dir="2700000" algn="tl">
                    <a:srgbClr val="C0C0C0"/>
                  </a:outerShdw>
                </a:effectLst>
              </a:rPr>
              <a:t>3.0</a:t>
            </a:r>
            <a:r>
              <a:rPr lang="zh-CN" altLang="en-US" sz="2000" dirty="0" smtClean="0">
                <a:solidFill>
                  <a:srgbClr val="020202"/>
                </a:solidFill>
                <a:effectLst>
                  <a:outerShdw blurRad="38100" dist="38100" dir="2700000" algn="tl">
                    <a:srgbClr val="C0C0C0"/>
                  </a:outerShdw>
                </a:effectLst>
              </a:rPr>
              <a:t>版本，</a:t>
            </a:r>
            <a:r>
              <a:rPr lang="en-US" altLang="zh-CN" sz="2000" dirty="0" smtClean="0">
                <a:solidFill>
                  <a:srgbClr val="0000FF"/>
                </a:solidFill>
                <a:effectLst>
                  <a:outerShdw blurRad="38100" dist="38100" dir="2700000" algn="tl">
                    <a:srgbClr val="C0C0C0"/>
                  </a:outerShdw>
                </a:effectLst>
              </a:rPr>
              <a:t>SSL3.0</a:t>
            </a:r>
            <a:r>
              <a:rPr lang="zh-CN" altLang="en-US" sz="2000" dirty="0" smtClean="0">
                <a:solidFill>
                  <a:srgbClr val="0000FF"/>
                </a:solidFill>
                <a:effectLst>
                  <a:outerShdw blurRad="38100" dist="38100" dir="2700000" algn="tl">
                    <a:srgbClr val="C0C0C0"/>
                  </a:outerShdw>
                </a:effectLst>
              </a:rPr>
              <a:t>相当于新版的</a:t>
            </a:r>
            <a:r>
              <a:rPr lang="en-US" altLang="zh-CN" sz="2000" dirty="0" smtClean="0">
                <a:solidFill>
                  <a:srgbClr val="0000FF"/>
                </a:solidFill>
                <a:effectLst>
                  <a:outerShdw blurRad="38100" dist="38100" dir="2700000" algn="tl">
                    <a:srgbClr val="C0C0C0"/>
                  </a:outerShdw>
                </a:effectLst>
              </a:rPr>
              <a:t>TLS1.0</a:t>
            </a:r>
            <a:endParaRPr lang="zh-CN" altLang="en-US" sz="2000" dirty="0" smtClean="0">
              <a:solidFill>
                <a:srgbClr val="0000FF"/>
              </a:solidFill>
              <a:effectLst>
                <a:outerShdw blurRad="38100" dist="38100" dir="2700000" algn="tl">
                  <a:srgbClr val="C0C0C0"/>
                </a:outerShdw>
              </a:effectLst>
            </a:endParaRPr>
          </a:p>
          <a:p>
            <a:pPr>
              <a:lnSpc>
                <a:spcPct val="110000"/>
              </a:lnSpc>
            </a:pPr>
            <a:r>
              <a:rPr lang="zh-CN" altLang="en-US" sz="2400" dirty="0" smtClean="0">
                <a:solidFill>
                  <a:srgbClr val="020202"/>
                </a:solidFill>
                <a:effectLst>
                  <a:outerShdw blurRad="38100" dist="38100" dir="2700000" algn="tl">
                    <a:srgbClr val="C0C0C0"/>
                  </a:outerShdw>
                </a:effectLst>
              </a:rPr>
              <a:t>采用公钥密码体制和</a:t>
            </a:r>
            <a:r>
              <a:rPr lang="en-US" altLang="zh-CN" sz="2400" dirty="0" smtClean="0">
                <a:solidFill>
                  <a:srgbClr val="020202"/>
                </a:solidFill>
                <a:effectLst>
                  <a:outerShdw blurRad="38100" dist="38100" dir="2700000" algn="tl">
                    <a:srgbClr val="C0C0C0"/>
                  </a:outerShdw>
                </a:effectLst>
              </a:rPr>
              <a:t>X.509</a:t>
            </a:r>
            <a:r>
              <a:rPr lang="zh-CN" altLang="en-US" sz="2400" dirty="0" smtClean="0">
                <a:solidFill>
                  <a:srgbClr val="020202"/>
                </a:solidFill>
                <a:effectLst>
                  <a:outerShdw blurRad="38100" dist="38100" dir="2700000" algn="tl">
                    <a:srgbClr val="C0C0C0"/>
                  </a:outerShdw>
                </a:effectLst>
              </a:rPr>
              <a:t>数字证书技术，进行实体身份认证和会话密钥协商</a:t>
            </a:r>
          </a:p>
          <a:p>
            <a:pPr>
              <a:lnSpc>
                <a:spcPct val="110000"/>
              </a:lnSpc>
            </a:pPr>
            <a:r>
              <a:rPr lang="zh-CN" altLang="en-US" sz="2400" dirty="0" smtClean="0">
                <a:solidFill>
                  <a:srgbClr val="020202"/>
                </a:solidFill>
                <a:effectLst>
                  <a:outerShdw blurRad="38100" dist="38100" dir="2700000" algn="tl">
                    <a:srgbClr val="C0C0C0"/>
                  </a:outerShdw>
                </a:effectLst>
              </a:rPr>
              <a:t>采用对称密码算法加密</a:t>
            </a:r>
          </a:p>
          <a:p>
            <a:pPr>
              <a:lnSpc>
                <a:spcPct val="100000"/>
              </a:lnSpc>
            </a:pPr>
            <a:endParaRPr lang="zh-CN" altLang="en-US" sz="1800" dirty="0">
              <a:solidFill>
                <a:srgbClr val="020202"/>
              </a:solidFill>
              <a:effectLst>
                <a:outerShdw blurRad="38100" dist="38100" dir="2700000" algn="tl">
                  <a:srgbClr val="C0C0C0"/>
                </a:outerShdw>
              </a:effectLst>
            </a:endParaRPr>
          </a:p>
        </p:txBody>
      </p:sp>
      <p:sp>
        <p:nvSpPr>
          <p:cNvPr id="6" name="灯片编号占位符 3"/>
          <p:cNvSpPr>
            <a:spLocks noGrp="1"/>
          </p:cNvSpPr>
          <p:nvPr>
            <p:ph type="sldNum" sz="quarter" idx="12"/>
          </p:nvPr>
        </p:nvSpPr>
        <p:spPr>
          <a:xfrm>
            <a:off x="7391400" y="6477000"/>
            <a:ext cx="1295400" cy="304800"/>
          </a:xfrm>
        </p:spPr>
        <p:txBody>
          <a:bodyPr/>
          <a:lstStyle/>
          <a:p>
            <a:pPr>
              <a:defRPr/>
            </a:pPr>
            <a:fld id="{896E1043-1F2A-4C9B-855A-0B3264F68AF7}" type="slidenum">
              <a:rPr lang="en-US" altLang="zh-CN" smtClean="0"/>
              <a:pPr>
                <a:defRPr/>
              </a:pPr>
              <a:t>94</a:t>
            </a:fld>
            <a:r>
              <a:rPr lang="en-US" altLang="zh-CN" dirty="0" smtClean="0"/>
              <a:t>/</a:t>
            </a:r>
            <a:endParaRPr lang="en-US" altLang="zh-CN" dirty="0"/>
          </a:p>
        </p:txBody>
      </p:sp>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6467" name="Rectangle 3"/>
          <p:cNvSpPr>
            <a:spLocks noGrp="1" noChangeArrowheads="1"/>
          </p:cNvSpPr>
          <p:nvPr>
            <p:ph type="body" idx="1"/>
          </p:nvPr>
        </p:nvSpPr>
        <p:spPr>
          <a:xfrm>
            <a:off x="533400" y="1108075"/>
            <a:ext cx="8229600" cy="5216525"/>
          </a:xfrm>
        </p:spPr>
        <p:txBody>
          <a:bodyPr/>
          <a:lstStyle/>
          <a:p>
            <a:r>
              <a:rPr lang="zh-CN" altLang="en-US" sz="2800" dirty="0">
                <a:solidFill>
                  <a:srgbClr val="020202"/>
                </a:solidFill>
                <a:effectLst>
                  <a:outerShdw blurRad="38100" dist="38100" dir="2700000" algn="tl">
                    <a:srgbClr val="C0C0C0"/>
                  </a:outerShdw>
                </a:effectLst>
              </a:rPr>
              <a:t>可用于任何面向连接的安全通信，但通常用于安全</a:t>
            </a:r>
            <a:r>
              <a:rPr lang="en-US" altLang="zh-CN" sz="2800" dirty="0">
                <a:solidFill>
                  <a:srgbClr val="020202"/>
                </a:solidFill>
                <a:effectLst>
                  <a:outerShdw blurRad="38100" dist="38100" dir="2700000" algn="tl">
                    <a:srgbClr val="C0C0C0"/>
                  </a:outerShdw>
                </a:effectLst>
              </a:rPr>
              <a:t>Web</a:t>
            </a:r>
            <a:r>
              <a:rPr lang="zh-CN" altLang="en-US" sz="2800" dirty="0">
                <a:solidFill>
                  <a:srgbClr val="020202"/>
                </a:solidFill>
                <a:effectLst>
                  <a:outerShdw blurRad="38100" dist="38100" dir="2700000" algn="tl">
                    <a:srgbClr val="C0C0C0"/>
                  </a:outerShdw>
                </a:effectLst>
              </a:rPr>
              <a:t>应用的</a:t>
            </a:r>
            <a:r>
              <a:rPr lang="en-US" altLang="zh-CN" sz="2800" dirty="0">
                <a:solidFill>
                  <a:srgbClr val="020202"/>
                </a:solidFill>
                <a:effectLst>
                  <a:outerShdw blurRad="38100" dist="38100" dir="2700000" algn="tl">
                    <a:srgbClr val="C0C0C0"/>
                  </a:outerShdw>
                </a:effectLst>
              </a:rPr>
              <a:t>HTTP</a:t>
            </a:r>
            <a:r>
              <a:rPr lang="zh-CN" altLang="en-US" sz="2800" dirty="0">
                <a:solidFill>
                  <a:srgbClr val="020202"/>
                </a:solidFill>
                <a:effectLst>
                  <a:outerShdw blurRad="38100" dist="38100" dir="2700000" algn="tl">
                    <a:srgbClr val="C0C0C0"/>
                  </a:outerShdw>
                </a:effectLst>
              </a:rPr>
              <a:t>协议，已成为安全</a:t>
            </a:r>
            <a:r>
              <a:rPr lang="en-US" altLang="zh-CN" sz="2800" dirty="0">
                <a:solidFill>
                  <a:srgbClr val="020202"/>
                </a:solidFill>
                <a:effectLst>
                  <a:outerShdw blurRad="38100" dist="38100" dir="2700000" algn="tl">
                    <a:srgbClr val="C0C0C0"/>
                  </a:outerShdw>
                </a:effectLst>
              </a:rPr>
              <a:t>Web</a:t>
            </a:r>
            <a:r>
              <a:rPr lang="zh-CN" altLang="en-US" sz="2800" dirty="0">
                <a:solidFill>
                  <a:srgbClr val="020202"/>
                </a:solidFill>
                <a:effectLst>
                  <a:outerShdw blurRad="38100" dist="38100" dir="2700000" algn="tl">
                    <a:srgbClr val="C0C0C0"/>
                  </a:outerShdw>
                </a:effectLst>
              </a:rPr>
              <a:t>实施的工业标准</a:t>
            </a:r>
            <a:r>
              <a:rPr lang="zh-CN" altLang="en-US" sz="2800" dirty="0" smtClean="0">
                <a:solidFill>
                  <a:srgbClr val="020202"/>
                </a:solidFill>
                <a:effectLst>
                  <a:outerShdw blurRad="38100" dist="38100" dir="2700000" algn="tl">
                    <a:srgbClr val="C0C0C0"/>
                  </a:outerShdw>
                </a:effectLst>
              </a:rPr>
              <a:t>。</a:t>
            </a:r>
            <a:r>
              <a:rPr lang="en-US" altLang="zh-CN" sz="2800" dirty="0" smtClean="0">
                <a:solidFill>
                  <a:srgbClr val="020202"/>
                </a:solidFill>
                <a:effectLst>
                  <a:outerShdw blurRad="38100" dist="38100" dir="2700000" algn="tl">
                    <a:srgbClr val="C0C0C0"/>
                  </a:outerShdw>
                </a:effectLst>
              </a:rPr>
              <a:t>HTTPs</a:t>
            </a:r>
            <a:r>
              <a:rPr lang="zh-CN" altLang="en-US" sz="2800" dirty="0" smtClean="0">
                <a:solidFill>
                  <a:srgbClr val="020202"/>
                </a:solidFill>
                <a:effectLst>
                  <a:outerShdw blurRad="38100" dist="38100" dir="2700000" algn="tl">
                    <a:srgbClr val="C0C0C0"/>
                  </a:outerShdw>
                </a:effectLst>
              </a:rPr>
              <a:t>协议也是利用</a:t>
            </a:r>
            <a:r>
              <a:rPr lang="en-US" altLang="zh-CN" sz="2800" dirty="0" smtClean="0">
                <a:solidFill>
                  <a:srgbClr val="020202"/>
                </a:solidFill>
                <a:effectLst>
                  <a:outerShdw blurRad="38100" dist="38100" dir="2700000" algn="tl">
                    <a:srgbClr val="C0C0C0"/>
                  </a:outerShdw>
                </a:effectLst>
              </a:rPr>
              <a:t>SSL</a:t>
            </a:r>
            <a:r>
              <a:rPr lang="zh-CN" altLang="en-US" sz="2800" dirty="0" smtClean="0">
                <a:solidFill>
                  <a:srgbClr val="020202"/>
                </a:solidFill>
                <a:effectLst>
                  <a:outerShdw blurRad="38100" dist="38100" dir="2700000" algn="tl">
                    <a:srgbClr val="C0C0C0"/>
                  </a:outerShdw>
                </a:effectLst>
              </a:rPr>
              <a:t>协议实现的</a:t>
            </a:r>
            <a:endParaRPr lang="zh-CN" altLang="en-US" sz="2800" dirty="0">
              <a:solidFill>
                <a:srgbClr val="020202"/>
              </a:solidFill>
              <a:effectLst>
                <a:outerShdw blurRad="38100" dist="38100" dir="2700000" algn="tl">
                  <a:srgbClr val="C0C0C0"/>
                </a:outerShdw>
              </a:effectLst>
            </a:endParaRPr>
          </a:p>
          <a:p>
            <a:r>
              <a:rPr lang="zh-CN" altLang="en-US" sz="2800" dirty="0">
                <a:solidFill>
                  <a:srgbClr val="020202"/>
                </a:solidFill>
                <a:effectLst>
                  <a:outerShdw blurRad="38100" dist="38100" dir="2700000" algn="tl">
                    <a:srgbClr val="C0C0C0"/>
                  </a:outerShdw>
                </a:effectLst>
              </a:rPr>
              <a:t>当前流行的客户端软件</a:t>
            </a:r>
            <a:r>
              <a:rPr lang="en-US" altLang="zh-CN" sz="2800" dirty="0">
                <a:solidFill>
                  <a:srgbClr val="020202"/>
                </a:solidFill>
                <a:effectLst>
                  <a:outerShdw blurRad="38100" dist="38100" dir="2700000" algn="tl">
                    <a:srgbClr val="C0C0C0"/>
                  </a:outerShdw>
                </a:effectLst>
              </a:rPr>
              <a:t>(</a:t>
            </a:r>
            <a:r>
              <a:rPr lang="en-US" altLang="zh-CN" sz="2800" dirty="0" err="1">
                <a:solidFill>
                  <a:srgbClr val="020202"/>
                </a:solidFill>
                <a:effectLst>
                  <a:outerShdw blurRad="38100" dist="38100" dir="2700000" algn="tl">
                    <a:srgbClr val="C0C0C0"/>
                  </a:outerShdw>
                </a:effectLst>
              </a:rPr>
              <a:t>Netcape</a:t>
            </a:r>
            <a:r>
              <a:rPr lang="en-US" altLang="zh-CN" sz="2800" dirty="0">
                <a:solidFill>
                  <a:srgbClr val="020202"/>
                </a:solidFill>
                <a:effectLst>
                  <a:outerShdw blurRad="38100" dist="38100" dir="2700000" algn="tl">
                    <a:srgbClr val="C0C0C0"/>
                  </a:outerShdw>
                </a:effectLst>
              </a:rPr>
              <a:t> </a:t>
            </a:r>
            <a:r>
              <a:rPr lang="en-US" altLang="zh-CN" sz="2800" dirty="0" err="1">
                <a:solidFill>
                  <a:srgbClr val="020202"/>
                </a:solidFill>
                <a:effectLst>
                  <a:outerShdw blurRad="38100" dist="38100" dir="2700000" algn="tl">
                    <a:srgbClr val="C0C0C0"/>
                  </a:outerShdw>
                </a:effectLst>
              </a:rPr>
              <a:t>Navigater,IE</a:t>
            </a:r>
            <a:r>
              <a:rPr lang="en-US" altLang="zh-CN" sz="2800" dirty="0">
                <a:solidFill>
                  <a:srgbClr val="020202"/>
                </a:solidFill>
                <a:effectLst>
                  <a:outerShdw blurRad="38100" dist="38100" dir="2700000" algn="tl">
                    <a:srgbClr val="C0C0C0"/>
                  </a:outerShdw>
                </a:effectLst>
              </a:rPr>
              <a:t>)</a:t>
            </a:r>
            <a:r>
              <a:rPr lang="zh-CN" altLang="en-US" sz="2800" dirty="0">
                <a:solidFill>
                  <a:srgbClr val="020202"/>
                </a:solidFill>
                <a:effectLst>
                  <a:outerShdw blurRad="38100" dist="38100" dir="2700000" algn="tl">
                    <a:srgbClr val="C0C0C0"/>
                  </a:outerShdw>
                </a:effectLst>
              </a:rPr>
              <a:t>、绝大多数服务器应用</a:t>
            </a:r>
            <a:r>
              <a:rPr lang="en-US" altLang="zh-CN" sz="2800" dirty="0">
                <a:solidFill>
                  <a:srgbClr val="020202"/>
                </a:solidFill>
                <a:effectLst>
                  <a:outerShdw blurRad="38100" dist="38100" dir="2700000" algn="tl">
                    <a:srgbClr val="C0C0C0"/>
                  </a:outerShdw>
                </a:effectLst>
              </a:rPr>
              <a:t>(Netscape, Microsoft, </a:t>
            </a:r>
            <a:r>
              <a:rPr lang="en-US" altLang="zh-CN" sz="2800" dirty="0" err="1">
                <a:solidFill>
                  <a:srgbClr val="020202"/>
                </a:solidFill>
                <a:effectLst>
                  <a:outerShdw blurRad="38100" dist="38100" dir="2700000" algn="tl">
                    <a:srgbClr val="C0C0C0"/>
                  </a:outerShdw>
                </a:effectLst>
              </a:rPr>
              <a:t>Apache,Oracle,NSCA</a:t>
            </a:r>
            <a:r>
              <a:rPr lang="en-US" altLang="zh-CN" sz="2800" dirty="0">
                <a:solidFill>
                  <a:srgbClr val="020202"/>
                </a:solidFill>
                <a:effectLst>
                  <a:outerShdw blurRad="38100" dist="38100" dir="2700000" algn="tl">
                    <a:srgbClr val="C0C0C0"/>
                  </a:outerShdw>
                </a:effectLst>
              </a:rPr>
              <a:t>)</a:t>
            </a:r>
            <a:r>
              <a:rPr lang="zh-CN" altLang="en-US" sz="2800" dirty="0">
                <a:solidFill>
                  <a:srgbClr val="020202"/>
                </a:solidFill>
                <a:effectLst>
                  <a:outerShdw blurRad="38100" dist="38100" dir="2700000" algn="tl">
                    <a:srgbClr val="C0C0C0"/>
                  </a:outerShdw>
                </a:effectLst>
              </a:rPr>
              <a:t>以及证书授权</a:t>
            </a:r>
            <a:r>
              <a:rPr lang="en-US" altLang="zh-CN" sz="2800" dirty="0">
                <a:solidFill>
                  <a:srgbClr val="020202"/>
                </a:solidFill>
                <a:effectLst>
                  <a:outerShdw blurRad="38100" dist="38100" dir="2700000" algn="tl">
                    <a:srgbClr val="C0C0C0"/>
                  </a:outerShdw>
                </a:effectLst>
              </a:rPr>
              <a:t>(CA)</a:t>
            </a:r>
            <a:r>
              <a:rPr lang="zh-CN" altLang="en-US" sz="2800" dirty="0">
                <a:solidFill>
                  <a:srgbClr val="020202"/>
                </a:solidFill>
                <a:effectLst>
                  <a:outerShdw blurRad="38100" dist="38100" dir="2700000" algn="tl">
                    <a:srgbClr val="C0C0C0"/>
                  </a:outerShdw>
                </a:effectLst>
              </a:rPr>
              <a:t>如</a:t>
            </a:r>
            <a:r>
              <a:rPr lang="en-US" altLang="zh-CN" sz="2800" dirty="0">
                <a:solidFill>
                  <a:srgbClr val="020202"/>
                </a:solidFill>
                <a:effectLst>
                  <a:outerShdw blurRad="38100" dist="38100" dir="2700000" algn="tl">
                    <a:srgbClr val="C0C0C0"/>
                  </a:outerShdw>
                </a:effectLst>
              </a:rPr>
              <a:t>VeriSign</a:t>
            </a:r>
            <a:r>
              <a:rPr lang="zh-CN" altLang="en-US" sz="2800" dirty="0">
                <a:solidFill>
                  <a:srgbClr val="020202"/>
                </a:solidFill>
                <a:effectLst>
                  <a:outerShdw blurRad="38100" dist="38100" dir="2700000" algn="tl">
                    <a:srgbClr val="C0C0C0"/>
                  </a:outerShdw>
                </a:effectLst>
              </a:rPr>
              <a:t>等都支持</a:t>
            </a:r>
            <a:r>
              <a:rPr lang="en-US" altLang="zh-CN" sz="2800" dirty="0">
                <a:solidFill>
                  <a:srgbClr val="020202"/>
                </a:solidFill>
                <a:effectLst>
                  <a:outerShdw blurRad="38100" dist="38100" dir="2700000" algn="tl">
                    <a:srgbClr val="C0C0C0"/>
                  </a:outerShdw>
                </a:effectLst>
              </a:rPr>
              <a:t>SSL</a:t>
            </a:r>
          </a:p>
          <a:p>
            <a:r>
              <a:rPr lang="zh-CN" altLang="en-US" sz="2800" dirty="0"/>
              <a:t>优势在于：与应用层协议独立无关</a:t>
            </a:r>
          </a:p>
          <a:p>
            <a:endParaRPr lang="en-US" altLang="zh-CN" sz="2800" dirty="0"/>
          </a:p>
        </p:txBody>
      </p:sp>
      <p:sp>
        <p:nvSpPr>
          <p:cNvPr id="4" name="标题 1"/>
          <p:cNvSpPr>
            <a:spLocks noGrp="1"/>
          </p:cNvSpPr>
          <p:nvPr>
            <p:ph type="title"/>
          </p:nvPr>
        </p:nvSpPr>
        <p:spPr>
          <a:xfrm>
            <a:off x="533400" y="381000"/>
            <a:ext cx="7696200" cy="533400"/>
          </a:xfrm>
        </p:spPr>
        <p:txBody>
          <a:bodyPr/>
          <a:lstStyle/>
          <a:p>
            <a:r>
              <a:rPr lang="en-US" altLang="zh-CN" dirty="0" smtClean="0"/>
              <a:t>7.8.2 </a:t>
            </a:r>
            <a:r>
              <a:rPr lang="zh-CN" altLang="en-US" dirty="0" smtClean="0"/>
              <a:t>安全套接层协议</a:t>
            </a:r>
            <a:r>
              <a:rPr lang="en-US" altLang="zh-CN" dirty="0" smtClean="0"/>
              <a:t>SSL</a:t>
            </a:r>
            <a:endParaRPr lang="zh-CN" altLang="en-US" dirty="0"/>
          </a:p>
        </p:txBody>
      </p:sp>
      <p:sp>
        <p:nvSpPr>
          <p:cNvPr id="6" name="标题 1"/>
          <p:cNvSpPr txBox="1">
            <a:spLocks/>
          </p:cNvSpPr>
          <p:nvPr/>
        </p:nvSpPr>
        <p:spPr bwMode="auto">
          <a:xfrm>
            <a:off x="533400" y="0"/>
            <a:ext cx="7696200" cy="304800"/>
          </a:xfrm>
          <a:prstGeom prst="rect">
            <a:avLst/>
          </a:prstGeom>
          <a:solidFill>
            <a:schemeClr val="accent5"/>
          </a:solidFill>
          <a:ln w="9525">
            <a:noFill/>
            <a:miter lim="800000"/>
            <a:headEnd/>
            <a:tailEnd/>
          </a:ln>
        </p:spPr>
        <p:txBody>
          <a:bodyPr vert="horz" wrap="square" lIns="91440" tIns="45720" rIns="91440" bIns="45720" numCol="1" anchor="b" anchorCtr="0" compatLnSpc="1">
            <a:prstTxWarp prst="textNoShape">
              <a:avLst/>
            </a:prstTxWarp>
          </a:bodyPr>
          <a:lstStyle/>
          <a:p>
            <a:pPr algn="l" eaLnBrk="0" hangingPunct="0">
              <a:defRPr/>
            </a:pPr>
            <a:r>
              <a:rPr lang="zh-CN" altLang="en-US" sz="1800" kern="0" dirty="0" smtClean="0">
                <a:solidFill>
                  <a:srgbClr val="004C00"/>
                </a:solidFill>
                <a:effectLst>
                  <a:outerShdw blurRad="38100" dist="38100" dir="2700000" algn="tl">
                    <a:srgbClr val="000000">
                      <a:alpha val="43137"/>
                    </a:srgbClr>
                  </a:outerShdw>
                </a:effectLst>
                <a:latin typeface="+mj-lt"/>
                <a:ea typeface="+mj-ea"/>
                <a:cs typeface="+mj-cs"/>
              </a:rPr>
              <a:t>第七章 密码协议：</a:t>
            </a:r>
            <a:r>
              <a:rPr lang="en-US" altLang="zh-CN" sz="1800" kern="0" dirty="0" smtClean="0">
                <a:solidFill>
                  <a:srgbClr val="004C00"/>
                </a:solidFill>
                <a:effectLst>
                  <a:outerShdw blurRad="38100" dist="38100" dir="2700000" algn="tl">
                    <a:srgbClr val="000000">
                      <a:alpha val="43137"/>
                    </a:srgbClr>
                  </a:outerShdw>
                </a:effectLst>
                <a:latin typeface="+mj-lt"/>
                <a:ea typeface="+mj-ea"/>
                <a:cs typeface="+mj-cs"/>
              </a:rPr>
              <a:t>7.8 </a:t>
            </a:r>
            <a:r>
              <a:rPr lang="zh-CN" altLang="en-US" sz="1800" kern="0" dirty="0" smtClean="0">
                <a:solidFill>
                  <a:srgbClr val="004C00"/>
                </a:solidFill>
                <a:effectLst>
                  <a:outerShdw blurRad="38100" dist="38100" dir="2700000" algn="tl">
                    <a:srgbClr val="000000">
                      <a:alpha val="43137"/>
                    </a:srgbClr>
                  </a:outerShdw>
                </a:effectLst>
                <a:latin typeface="+mj-lt"/>
                <a:ea typeface="+mj-ea"/>
                <a:cs typeface="+mj-cs"/>
              </a:rPr>
              <a:t>安全协议实践</a:t>
            </a:r>
          </a:p>
        </p:txBody>
      </p:sp>
      <p:sp>
        <p:nvSpPr>
          <p:cNvPr id="7" name="灯片编号占位符 3"/>
          <p:cNvSpPr>
            <a:spLocks noGrp="1"/>
          </p:cNvSpPr>
          <p:nvPr>
            <p:ph type="sldNum" sz="quarter" idx="12"/>
          </p:nvPr>
        </p:nvSpPr>
        <p:spPr>
          <a:xfrm>
            <a:off x="7391400" y="6477000"/>
            <a:ext cx="1295400" cy="304800"/>
          </a:xfrm>
        </p:spPr>
        <p:txBody>
          <a:bodyPr/>
          <a:lstStyle/>
          <a:p>
            <a:pPr>
              <a:defRPr/>
            </a:pPr>
            <a:fld id="{896E1043-1F2A-4C9B-855A-0B3264F68AF7}" type="slidenum">
              <a:rPr lang="en-US" altLang="zh-CN" smtClean="0"/>
              <a:pPr>
                <a:defRPr/>
              </a:pPr>
              <a:t>95</a:t>
            </a:fld>
            <a:r>
              <a:rPr lang="en-US" altLang="zh-CN" dirty="0" smtClean="0"/>
              <a:t>/</a:t>
            </a:r>
            <a:endParaRPr lang="en-US" altLang="zh-CN" dirty="0"/>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3475" name="Rectangle 3"/>
          <p:cNvSpPr>
            <a:spLocks noChangeArrowheads="1"/>
          </p:cNvSpPr>
          <p:nvPr/>
        </p:nvSpPr>
        <p:spPr bwMode="auto">
          <a:xfrm>
            <a:off x="5029200" y="838200"/>
            <a:ext cx="2667000" cy="539750"/>
          </a:xfrm>
          <a:prstGeom prst="rect">
            <a:avLst/>
          </a:prstGeom>
          <a:noFill/>
          <a:ln w="9525" algn="ctr">
            <a:noFill/>
            <a:miter lim="800000"/>
            <a:headEnd/>
            <a:tailEnd/>
          </a:ln>
          <a:effectLst/>
        </p:spPr>
        <p:txBody>
          <a:bodyPr anchor="ctr"/>
          <a:lstStyle/>
          <a:p>
            <a:pPr algn="l"/>
            <a:r>
              <a:rPr lang="en-US" altLang="zh-CN" sz="2000">
                <a:solidFill>
                  <a:srgbClr val="FF0000"/>
                </a:solidFill>
                <a:ea typeface="华文中宋" pitchFamily="2" charset="-122"/>
              </a:rPr>
              <a:t>SSL</a:t>
            </a:r>
            <a:r>
              <a:rPr lang="zh-CN" altLang="en-US" sz="2000">
                <a:solidFill>
                  <a:srgbClr val="FF0000"/>
                </a:solidFill>
                <a:ea typeface="华文中宋" pitchFamily="2" charset="-122"/>
              </a:rPr>
              <a:t>与</a:t>
            </a:r>
            <a:r>
              <a:rPr lang="en-US" altLang="zh-CN" sz="2000">
                <a:solidFill>
                  <a:srgbClr val="FF0000"/>
                </a:solidFill>
                <a:ea typeface="华文中宋" pitchFamily="2" charset="-122"/>
              </a:rPr>
              <a:t>TCP/IP</a:t>
            </a:r>
            <a:r>
              <a:rPr lang="zh-CN" altLang="en-US" sz="2000">
                <a:solidFill>
                  <a:srgbClr val="FF0000"/>
                </a:solidFill>
                <a:ea typeface="华文中宋" pitchFamily="2" charset="-122"/>
              </a:rPr>
              <a:t>的关系</a:t>
            </a:r>
          </a:p>
        </p:txBody>
      </p:sp>
      <p:sp>
        <p:nvSpPr>
          <p:cNvPr id="873476" name="Rectangle 4"/>
          <p:cNvSpPr>
            <a:spLocks noChangeArrowheads="1"/>
          </p:cNvSpPr>
          <p:nvPr/>
        </p:nvSpPr>
        <p:spPr bwMode="auto">
          <a:xfrm>
            <a:off x="0" y="1876425"/>
            <a:ext cx="9144000" cy="0"/>
          </a:xfrm>
          <a:prstGeom prst="rect">
            <a:avLst/>
          </a:prstGeom>
          <a:noFill/>
          <a:ln w="28575">
            <a:noFill/>
            <a:miter lim="800000"/>
            <a:headEnd/>
            <a:tailEnd/>
          </a:ln>
          <a:effectLst/>
        </p:spPr>
        <p:txBody>
          <a:bodyPr wrap="none" anchor="ctr">
            <a:spAutoFit/>
          </a:bodyPr>
          <a:lstStyle/>
          <a:p>
            <a:endParaRPr lang="zh-CN" altLang="en-US"/>
          </a:p>
        </p:txBody>
      </p:sp>
      <p:graphicFrame>
        <p:nvGraphicFramePr>
          <p:cNvPr id="873478" name="Object 6"/>
          <p:cNvGraphicFramePr>
            <a:graphicFrameLocks noChangeAspect="1"/>
          </p:cNvGraphicFramePr>
          <p:nvPr>
            <p:extLst>
              <p:ext uri="{D42A27DB-BD31-4B8C-83A1-F6EECF244321}">
                <p14:modId xmlns:p14="http://schemas.microsoft.com/office/powerpoint/2010/main" xmlns="" val="1410517731"/>
              </p:ext>
            </p:extLst>
          </p:nvPr>
        </p:nvGraphicFramePr>
        <p:xfrm>
          <a:off x="3733800" y="1295400"/>
          <a:ext cx="4914900" cy="5257800"/>
        </p:xfrm>
        <a:graphic>
          <a:graphicData uri="http://schemas.openxmlformats.org/presentationml/2006/ole">
            <p:oleObj spid="_x0000_s1091610" name="Visio" r:id="rId4" imgW="3667506" imgH="3922014" progId="Visio.Drawing.11">
              <p:embed/>
            </p:oleObj>
          </a:graphicData>
        </a:graphic>
      </p:graphicFrame>
      <p:sp>
        <p:nvSpPr>
          <p:cNvPr id="873479" name="Rectangle 7"/>
          <p:cNvSpPr>
            <a:spLocks noGrp="1" noChangeArrowheads="1"/>
          </p:cNvSpPr>
          <p:nvPr>
            <p:ph type="body" idx="1"/>
          </p:nvPr>
        </p:nvSpPr>
        <p:spPr>
          <a:xfrm>
            <a:off x="304800" y="996950"/>
            <a:ext cx="3352800" cy="5480050"/>
          </a:xfrm>
          <a:noFill/>
          <a:ln/>
        </p:spPr>
        <p:txBody>
          <a:bodyPr/>
          <a:lstStyle/>
          <a:p>
            <a:r>
              <a:rPr lang="en-US" altLang="zh-CN" sz="2800" dirty="0"/>
              <a:t>SSL</a:t>
            </a:r>
            <a:r>
              <a:rPr lang="zh-CN" altLang="en-US" sz="2800" dirty="0"/>
              <a:t>提供的面向连接的安全性的三个基本性质：</a:t>
            </a:r>
          </a:p>
          <a:p>
            <a:pPr lvl="1"/>
            <a:r>
              <a:rPr lang="zh-CN" altLang="en-US" sz="2400" dirty="0"/>
              <a:t>连接是秘密的</a:t>
            </a:r>
            <a:r>
              <a:rPr lang="en-US" altLang="zh-CN" sz="2400" dirty="0"/>
              <a:t>(</a:t>
            </a:r>
            <a:r>
              <a:rPr lang="zh-CN" altLang="en-US" sz="2400" dirty="0"/>
              <a:t>所有</a:t>
            </a:r>
            <a:r>
              <a:rPr lang="en-US" altLang="zh-CN" sz="2400" dirty="0"/>
              <a:t>C/S</a:t>
            </a:r>
            <a:r>
              <a:rPr lang="zh-CN" altLang="en-US" sz="2400" dirty="0"/>
              <a:t>间的数据都对称加密</a:t>
            </a:r>
            <a:r>
              <a:rPr lang="en-US" altLang="zh-CN" sz="2400" dirty="0"/>
              <a:t>)</a:t>
            </a:r>
          </a:p>
          <a:p>
            <a:pPr lvl="1"/>
            <a:r>
              <a:rPr lang="zh-CN" altLang="en-US" sz="2400" dirty="0"/>
              <a:t>可认证的</a:t>
            </a:r>
            <a:r>
              <a:rPr lang="en-US" altLang="zh-CN" sz="2400" dirty="0"/>
              <a:t>(</a:t>
            </a:r>
            <a:r>
              <a:rPr lang="zh-CN" altLang="en-US" sz="2400" dirty="0"/>
              <a:t>基于公钥的认证</a:t>
            </a:r>
            <a:r>
              <a:rPr lang="en-US" altLang="zh-CN" sz="2400" dirty="0"/>
              <a:t>) </a:t>
            </a:r>
          </a:p>
          <a:p>
            <a:pPr lvl="1"/>
            <a:r>
              <a:rPr lang="zh-CN" altLang="en-US" sz="2400" dirty="0"/>
              <a:t>可靠的</a:t>
            </a:r>
            <a:r>
              <a:rPr lang="en-US" altLang="zh-CN" sz="2400" dirty="0"/>
              <a:t>(</a:t>
            </a:r>
            <a:r>
              <a:rPr lang="zh-CN" altLang="en-US" sz="2400" dirty="0"/>
              <a:t>消息的</a:t>
            </a:r>
            <a:r>
              <a:rPr lang="en-US" altLang="zh-CN" sz="2400" dirty="0"/>
              <a:t>MAC</a:t>
            </a:r>
            <a:r>
              <a:rPr lang="zh-CN" altLang="en-US" sz="2400" dirty="0"/>
              <a:t>认证</a:t>
            </a:r>
            <a:r>
              <a:rPr lang="en-US" altLang="zh-CN" sz="2400" dirty="0"/>
              <a:t>)</a:t>
            </a:r>
          </a:p>
        </p:txBody>
      </p:sp>
      <p:sp>
        <p:nvSpPr>
          <p:cNvPr id="7" name="标题 1"/>
          <p:cNvSpPr>
            <a:spLocks noGrp="1"/>
          </p:cNvSpPr>
          <p:nvPr>
            <p:ph type="title"/>
          </p:nvPr>
        </p:nvSpPr>
        <p:spPr>
          <a:xfrm>
            <a:off x="533400" y="381000"/>
            <a:ext cx="7696200" cy="533400"/>
          </a:xfrm>
        </p:spPr>
        <p:txBody>
          <a:bodyPr/>
          <a:lstStyle/>
          <a:p>
            <a:r>
              <a:rPr lang="en-US" altLang="zh-CN" dirty="0" smtClean="0"/>
              <a:t>7.8.2 </a:t>
            </a:r>
            <a:r>
              <a:rPr lang="zh-CN" altLang="en-US" dirty="0" smtClean="0"/>
              <a:t>安全套接层协议</a:t>
            </a:r>
            <a:r>
              <a:rPr lang="en-US" altLang="zh-CN" dirty="0" smtClean="0"/>
              <a:t>SSL</a:t>
            </a:r>
            <a:endParaRPr lang="zh-CN" altLang="en-US" dirty="0"/>
          </a:p>
        </p:txBody>
      </p:sp>
      <p:sp>
        <p:nvSpPr>
          <p:cNvPr id="9" name="标题 1"/>
          <p:cNvSpPr txBox="1">
            <a:spLocks/>
          </p:cNvSpPr>
          <p:nvPr/>
        </p:nvSpPr>
        <p:spPr bwMode="auto">
          <a:xfrm>
            <a:off x="533400" y="0"/>
            <a:ext cx="7696200" cy="304800"/>
          </a:xfrm>
          <a:prstGeom prst="rect">
            <a:avLst/>
          </a:prstGeom>
          <a:solidFill>
            <a:schemeClr val="accent5"/>
          </a:solidFill>
          <a:ln w="9525">
            <a:noFill/>
            <a:miter lim="800000"/>
            <a:headEnd/>
            <a:tailEnd/>
          </a:ln>
        </p:spPr>
        <p:txBody>
          <a:bodyPr vert="horz" wrap="square" lIns="91440" tIns="45720" rIns="91440" bIns="45720" numCol="1" anchor="b" anchorCtr="0" compatLnSpc="1">
            <a:prstTxWarp prst="textNoShape">
              <a:avLst/>
            </a:prstTxWarp>
          </a:bodyPr>
          <a:lstStyle/>
          <a:p>
            <a:pPr algn="l" eaLnBrk="0" hangingPunct="0">
              <a:defRPr/>
            </a:pPr>
            <a:r>
              <a:rPr lang="zh-CN" altLang="en-US" sz="1800" kern="0" dirty="0" smtClean="0">
                <a:solidFill>
                  <a:srgbClr val="004C00"/>
                </a:solidFill>
                <a:effectLst>
                  <a:outerShdw blurRad="38100" dist="38100" dir="2700000" algn="tl">
                    <a:srgbClr val="000000">
                      <a:alpha val="43137"/>
                    </a:srgbClr>
                  </a:outerShdw>
                </a:effectLst>
                <a:latin typeface="+mj-lt"/>
                <a:ea typeface="+mj-ea"/>
                <a:cs typeface="+mj-cs"/>
              </a:rPr>
              <a:t>第七章 密码协议：</a:t>
            </a:r>
            <a:r>
              <a:rPr lang="en-US" altLang="zh-CN" sz="1800" kern="0" dirty="0" smtClean="0">
                <a:solidFill>
                  <a:srgbClr val="004C00"/>
                </a:solidFill>
                <a:effectLst>
                  <a:outerShdw blurRad="38100" dist="38100" dir="2700000" algn="tl">
                    <a:srgbClr val="000000">
                      <a:alpha val="43137"/>
                    </a:srgbClr>
                  </a:outerShdw>
                </a:effectLst>
                <a:latin typeface="+mj-lt"/>
                <a:ea typeface="+mj-ea"/>
                <a:cs typeface="+mj-cs"/>
              </a:rPr>
              <a:t>7.8 </a:t>
            </a:r>
            <a:r>
              <a:rPr lang="zh-CN" altLang="en-US" sz="1800" kern="0" dirty="0" smtClean="0">
                <a:solidFill>
                  <a:srgbClr val="004C00"/>
                </a:solidFill>
                <a:effectLst>
                  <a:outerShdw blurRad="38100" dist="38100" dir="2700000" algn="tl">
                    <a:srgbClr val="000000">
                      <a:alpha val="43137"/>
                    </a:srgbClr>
                  </a:outerShdw>
                </a:effectLst>
                <a:latin typeface="+mj-lt"/>
                <a:ea typeface="+mj-ea"/>
                <a:cs typeface="+mj-cs"/>
              </a:rPr>
              <a:t>安全协议实践</a:t>
            </a:r>
          </a:p>
        </p:txBody>
      </p:sp>
      <p:sp>
        <p:nvSpPr>
          <p:cNvPr id="10" name="灯片编号占位符 3"/>
          <p:cNvSpPr>
            <a:spLocks noGrp="1"/>
          </p:cNvSpPr>
          <p:nvPr>
            <p:ph type="sldNum" sz="quarter" idx="12"/>
          </p:nvPr>
        </p:nvSpPr>
        <p:spPr>
          <a:xfrm>
            <a:off x="7391400" y="6477000"/>
            <a:ext cx="1295400" cy="304800"/>
          </a:xfrm>
        </p:spPr>
        <p:txBody>
          <a:bodyPr/>
          <a:lstStyle/>
          <a:p>
            <a:pPr>
              <a:defRPr/>
            </a:pPr>
            <a:fld id="{896E1043-1F2A-4C9B-855A-0B3264F68AF7}" type="slidenum">
              <a:rPr lang="en-US" altLang="zh-CN" smtClean="0"/>
              <a:pPr>
                <a:defRPr/>
              </a:pPr>
              <a:t>96</a:t>
            </a:fld>
            <a:r>
              <a:rPr lang="en-US" altLang="zh-CN" dirty="0" smtClean="0"/>
              <a:t>/</a:t>
            </a:r>
            <a:endParaRPr lang="en-US" altLang="zh-CN" dirty="0"/>
          </a:p>
        </p:txBody>
      </p:sp>
    </p:spTree>
  </p:cSld>
  <p:clrMapOvr>
    <a:masterClrMapping/>
  </p:clrMapOvr>
  <p:transition/>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5548" name="Rectangle 28"/>
          <p:cNvSpPr>
            <a:spLocks noChangeArrowheads="1"/>
          </p:cNvSpPr>
          <p:nvPr/>
        </p:nvSpPr>
        <p:spPr bwMode="auto">
          <a:xfrm>
            <a:off x="533400" y="896938"/>
            <a:ext cx="8001000" cy="2133600"/>
          </a:xfrm>
          <a:prstGeom prst="rect">
            <a:avLst/>
          </a:prstGeom>
          <a:noFill/>
          <a:ln w="9525">
            <a:noFill/>
            <a:miter lim="800000"/>
            <a:headEnd/>
            <a:tailEnd/>
          </a:ln>
          <a:effectLst/>
        </p:spPr>
        <p:txBody>
          <a:bodyPr/>
          <a:lstStyle/>
          <a:p>
            <a:pPr marL="342900" indent="-342900" algn="l">
              <a:lnSpc>
                <a:spcPct val="110000"/>
              </a:lnSpc>
              <a:spcBef>
                <a:spcPct val="40000"/>
              </a:spcBef>
              <a:spcAft>
                <a:spcPct val="10000"/>
              </a:spcAft>
              <a:buClr>
                <a:schemeClr val="tx2"/>
              </a:buClr>
              <a:buSzPct val="70000"/>
              <a:buFont typeface="Wingdings" pitchFamily="2" charset="2"/>
              <a:buChar char="Ü"/>
            </a:pPr>
            <a:r>
              <a:rPr lang="en-US" altLang="zh-CN" sz="2800" dirty="0">
                <a:ea typeface="华文中宋" pitchFamily="2" charset="-122"/>
              </a:rPr>
              <a:t>SSL</a:t>
            </a:r>
            <a:r>
              <a:rPr lang="zh-CN" altLang="en-US" sz="2800" dirty="0">
                <a:ea typeface="华文中宋" pitchFamily="2" charset="-122"/>
              </a:rPr>
              <a:t>协议的组成</a:t>
            </a:r>
          </a:p>
          <a:p>
            <a:pPr marL="692150" lvl="1" indent="-347663" algn="l">
              <a:lnSpc>
                <a:spcPct val="110000"/>
              </a:lnSpc>
              <a:spcBef>
                <a:spcPct val="40000"/>
              </a:spcBef>
              <a:spcAft>
                <a:spcPct val="10000"/>
              </a:spcAft>
              <a:buClr>
                <a:schemeClr val="accent2"/>
              </a:buClr>
              <a:buSzPct val="70000"/>
              <a:buFont typeface="Wingdings" pitchFamily="2" charset="2"/>
              <a:buChar char="l"/>
            </a:pPr>
            <a:r>
              <a:rPr lang="en-US" altLang="zh-CN" sz="2400" dirty="0">
                <a:ea typeface="华文中宋" pitchFamily="2" charset="-122"/>
              </a:rPr>
              <a:t>SSL</a:t>
            </a:r>
            <a:r>
              <a:rPr lang="zh-CN" altLang="en-US" sz="2400" dirty="0" smtClean="0">
                <a:ea typeface="华文中宋" pitchFamily="2" charset="-122"/>
              </a:rPr>
              <a:t>由</a:t>
            </a:r>
            <a:r>
              <a:rPr lang="en-US" altLang="zh-CN" sz="2400" dirty="0">
                <a:ea typeface="华文中宋" pitchFamily="2" charset="-122"/>
              </a:rPr>
              <a:t>SSL</a:t>
            </a:r>
            <a:r>
              <a:rPr lang="zh-CN" altLang="en-US" sz="2400" dirty="0" smtClean="0">
                <a:ea typeface="华文中宋" pitchFamily="2" charset="-122"/>
              </a:rPr>
              <a:t>握手协议和</a:t>
            </a:r>
            <a:r>
              <a:rPr lang="en-US" altLang="zh-CN" sz="2400" dirty="0">
                <a:ea typeface="华文中宋" pitchFamily="2" charset="-122"/>
              </a:rPr>
              <a:t>SSL</a:t>
            </a:r>
            <a:r>
              <a:rPr lang="zh-CN" altLang="en-US" sz="2400" dirty="0">
                <a:ea typeface="华文中宋" pitchFamily="2" charset="-122"/>
              </a:rPr>
              <a:t>记录协议两部分</a:t>
            </a:r>
            <a:r>
              <a:rPr lang="zh-CN" altLang="en-US" sz="2400" dirty="0" smtClean="0">
                <a:ea typeface="华文中宋" pitchFamily="2" charset="-122"/>
              </a:rPr>
              <a:t>组成</a:t>
            </a:r>
            <a:endParaRPr lang="en-US" altLang="zh-CN" sz="2400" dirty="0" smtClean="0">
              <a:ea typeface="华文中宋" pitchFamily="2" charset="-122"/>
            </a:endParaRPr>
          </a:p>
          <a:p>
            <a:pPr marL="692150" lvl="1" indent="-347663" algn="l">
              <a:lnSpc>
                <a:spcPct val="110000"/>
              </a:lnSpc>
              <a:spcBef>
                <a:spcPct val="40000"/>
              </a:spcBef>
              <a:spcAft>
                <a:spcPct val="10000"/>
              </a:spcAft>
              <a:buClr>
                <a:schemeClr val="accent2"/>
              </a:buClr>
              <a:buSzPct val="70000"/>
              <a:buFont typeface="Wingdings" pitchFamily="2" charset="2"/>
              <a:buChar char="l"/>
            </a:pPr>
            <a:r>
              <a:rPr lang="zh-CN" altLang="en-US" sz="2400" dirty="0" smtClean="0">
                <a:ea typeface="华文中宋" pitchFamily="2" charset="-122"/>
              </a:rPr>
              <a:t>前者用于建立</a:t>
            </a:r>
            <a:r>
              <a:rPr lang="en-US" altLang="zh-CN" sz="2400" dirty="0" smtClean="0">
                <a:ea typeface="华文中宋" pitchFamily="2" charset="-122"/>
              </a:rPr>
              <a:t>SSL</a:t>
            </a:r>
            <a:r>
              <a:rPr lang="zh-CN" altLang="en-US" sz="2400" dirty="0" smtClean="0">
                <a:ea typeface="华文中宋" pitchFamily="2" charset="-122"/>
              </a:rPr>
              <a:t>链接，后者用于协议具体封装</a:t>
            </a:r>
            <a:endParaRPr lang="zh-CN" altLang="en-US" sz="2400" dirty="0">
              <a:ea typeface="华文中宋" pitchFamily="2" charset="-122"/>
            </a:endParaRPr>
          </a:p>
          <a:p>
            <a:pPr marL="342900" indent="-342900" algn="l">
              <a:lnSpc>
                <a:spcPct val="110000"/>
              </a:lnSpc>
              <a:spcBef>
                <a:spcPct val="40000"/>
              </a:spcBef>
              <a:spcAft>
                <a:spcPct val="10000"/>
              </a:spcAft>
              <a:buClr>
                <a:schemeClr val="tx2"/>
              </a:buClr>
              <a:buSzPct val="70000"/>
              <a:buFont typeface="Wingdings" pitchFamily="2" charset="2"/>
              <a:buChar char="Ü"/>
            </a:pPr>
            <a:r>
              <a:rPr lang="en-US" altLang="zh-CN" sz="2800" dirty="0">
                <a:ea typeface="华文中宋" pitchFamily="2" charset="-122"/>
              </a:rPr>
              <a:t>SSL</a:t>
            </a:r>
            <a:r>
              <a:rPr lang="zh-CN" altLang="en-US" sz="2800" dirty="0">
                <a:ea typeface="华文中宋" pitchFamily="2" charset="-122"/>
              </a:rPr>
              <a:t>协议组织结构如图所示</a:t>
            </a:r>
          </a:p>
        </p:txBody>
      </p:sp>
      <p:graphicFrame>
        <p:nvGraphicFramePr>
          <p:cNvPr id="875644" name="Group 124"/>
          <p:cNvGraphicFramePr>
            <a:graphicFrameLocks noGrp="1"/>
          </p:cNvGraphicFramePr>
          <p:nvPr>
            <p:extLst>
              <p:ext uri="{D42A27DB-BD31-4B8C-83A1-F6EECF244321}">
                <p14:modId xmlns:p14="http://schemas.microsoft.com/office/powerpoint/2010/main" xmlns="" val="1982509829"/>
              </p:ext>
            </p:extLst>
          </p:nvPr>
        </p:nvGraphicFramePr>
        <p:xfrm>
          <a:off x="533400" y="3411536"/>
          <a:ext cx="6248400" cy="2913064"/>
        </p:xfrm>
        <a:graphic>
          <a:graphicData uri="http://schemas.openxmlformats.org/drawingml/2006/table">
            <a:tbl>
              <a:tblPr/>
              <a:tblGrid>
                <a:gridCol w="1219200"/>
                <a:gridCol w="1206500"/>
                <a:gridCol w="1917700"/>
                <a:gridCol w="1905000"/>
              </a:tblGrid>
              <a:tr h="503238">
                <a:tc gridSpan="4">
                  <a:txBody>
                    <a:bodyPr/>
                    <a:lstStyle/>
                    <a:p>
                      <a:pPr marL="0" marR="0" lvl="0" indent="0" algn="ctr" defTabSz="914400" rtl="0" eaLnBrk="1" fontAlgn="base" latinLnBrk="0" hangingPunct="1">
                        <a:lnSpc>
                          <a:spcPct val="120000"/>
                        </a:lnSpc>
                        <a:spcBef>
                          <a:spcPct val="40000"/>
                        </a:spcBef>
                        <a:spcAft>
                          <a:spcPct val="10000"/>
                        </a:spcAft>
                        <a:buClr>
                          <a:schemeClr val="tx2"/>
                        </a:buClr>
                        <a:buSzPct val="70000"/>
                        <a:buFont typeface="Wingdings" pitchFamily="2" charset="2"/>
                        <a:buNone/>
                        <a:tabLst/>
                      </a:pPr>
                      <a:r>
                        <a:rPr kumimoji="0" lang="zh-CN" altLang="en-US" sz="2000" b="1" i="0" u="none" strike="noStrike" cap="none" normalizeH="0" baseline="0" smtClean="0">
                          <a:ln>
                            <a:noFill/>
                          </a:ln>
                          <a:solidFill>
                            <a:srgbClr val="0000CC"/>
                          </a:solidFill>
                          <a:effectLst/>
                          <a:latin typeface="Arial" charset="0"/>
                          <a:ea typeface="华文中宋" pitchFamily="2" charset="-122"/>
                        </a:rPr>
                        <a:t>应用</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r>
              <a:tr h="868363">
                <a:tc>
                  <a:txBody>
                    <a:bodyPr/>
                    <a:lstStyle/>
                    <a:p>
                      <a:pPr marL="0" marR="0" lvl="0" indent="0" algn="ctr" defTabSz="914400" rtl="0" eaLnBrk="1" fontAlgn="base" latinLnBrk="0" hangingPunct="1">
                        <a:lnSpc>
                          <a:spcPct val="100000"/>
                        </a:lnSpc>
                        <a:spcBef>
                          <a:spcPct val="40000"/>
                        </a:spcBef>
                        <a:spcAft>
                          <a:spcPct val="10000"/>
                        </a:spcAft>
                        <a:buClr>
                          <a:schemeClr val="tx2"/>
                        </a:buClr>
                        <a:buSzPct val="70000"/>
                        <a:buFont typeface="Wingdings" pitchFamily="2" charset="2"/>
                        <a:buNone/>
                        <a:tabLst/>
                      </a:pPr>
                      <a:r>
                        <a:rPr kumimoji="0" lang="en-US" altLang="zh-CN" sz="2000" b="1" i="0" u="none" strike="noStrike" cap="none" normalizeH="0" baseline="0" smtClean="0">
                          <a:ln>
                            <a:noFill/>
                          </a:ln>
                          <a:solidFill>
                            <a:srgbClr val="0000CC"/>
                          </a:solidFill>
                          <a:effectLst/>
                          <a:latin typeface="Arial" charset="0"/>
                          <a:ea typeface="华文中宋" pitchFamily="2" charset="-122"/>
                        </a:rPr>
                        <a:t>SSL</a:t>
                      </a:r>
                    </a:p>
                    <a:p>
                      <a:pPr marL="0" marR="0" lvl="0" indent="0" algn="ctr" defTabSz="914400" rtl="0" eaLnBrk="1" fontAlgn="base" latinLnBrk="0" hangingPunct="1">
                        <a:lnSpc>
                          <a:spcPct val="100000"/>
                        </a:lnSpc>
                        <a:spcBef>
                          <a:spcPct val="40000"/>
                        </a:spcBef>
                        <a:spcAft>
                          <a:spcPct val="10000"/>
                        </a:spcAft>
                        <a:buClr>
                          <a:schemeClr val="tx2"/>
                        </a:buClr>
                        <a:buSzPct val="70000"/>
                        <a:buFont typeface="Wingdings" pitchFamily="2" charset="2"/>
                        <a:buNone/>
                        <a:tabLst/>
                      </a:pPr>
                      <a:r>
                        <a:rPr kumimoji="0" lang="zh-CN" altLang="en-US" sz="2000" b="1" i="0" u="none" strike="noStrike" cap="none" normalizeH="0" baseline="0" smtClean="0">
                          <a:ln>
                            <a:noFill/>
                          </a:ln>
                          <a:solidFill>
                            <a:srgbClr val="0000CC"/>
                          </a:solidFill>
                          <a:effectLst/>
                          <a:latin typeface="Arial" charset="0"/>
                          <a:ea typeface="华文中宋" pitchFamily="2" charset="-122"/>
                        </a:rPr>
                        <a:t>握手协议</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40000"/>
                        </a:spcBef>
                        <a:spcAft>
                          <a:spcPct val="10000"/>
                        </a:spcAft>
                        <a:buClr>
                          <a:schemeClr val="tx2"/>
                        </a:buClr>
                        <a:buSzPct val="70000"/>
                        <a:buFont typeface="Wingdings" pitchFamily="2" charset="2"/>
                        <a:buNone/>
                        <a:tabLst/>
                      </a:pPr>
                      <a:r>
                        <a:rPr kumimoji="0" lang="en-US" altLang="zh-CN" sz="2000" b="1" i="0" u="none" strike="noStrike" cap="none" normalizeH="0" baseline="0" smtClean="0">
                          <a:ln>
                            <a:noFill/>
                          </a:ln>
                          <a:solidFill>
                            <a:srgbClr val="0000CC"/>
                          </a:solidFill>
                          <a:effectLst/>
                          <a:latin typeface="Arial" charset="0"/>
                          <a:ea typeface="华文中宋" pitchFamily="2" charset="-122"/>
                        </a:rPr>
                        <a:t>SSL</a:t>
                      </a:r>
                    </a:p>
                    <a:p>
                      <a:pPr marL="0" marR="0" lvl="0" indent="0" algn="ctr" defTabSz="914400" rtl="0" eaLnBrk="1" fontAlgn="base" latinLnBrk="0" hangingPunct="1">
                        <a:lnSpc>
                          <a:spcPct val="100000"/>
                        </a:lnSpc>
                        <a:spcBef>
                          <a:spcPct val="40000"/>
                        </a:spcBef>
                        <a:spcAft>
                          <a:spcPct val="10000"/>
                        </a:spcAft>
                        <a:buClr>
                          <a:schemeClr val="tx2"/>
                        </a:buClr>
                        <a:buSzPct val="70000"/>
                        <a:buFont typeface="Wingdings" pitchFamily="2" charset="2"/>
                        <a:buNone/>
                        <a:tabLst/>
                      </a:pPr>
                      <a:r>
                        <a:rPr kumimoji="0" lang="zh-CN" altLang="en-US" sz="2000" b="1" i="0" u="none" strike="noStrike" cap="none" normalizeH="0" baseline="0" smtClean="0">
                          <a:ln>
                            <a:noFill/>
                          </a:ln>
                          <a:solidFill>
                            <a:srgbClr val="0000CC"/>
                          </a:solidFill>
                          <a:effectLst/>
                          <a:latin typeface="Arial" charset="0"/>
                          <a:ea typeface="华文中宋" pitchFamily="2" charset="-122"/>
                        </a:rPr>
                        <a:t>报警协议</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40000"/>
                        </a:spcBef>
                        <a:spcAft>
                          <a:spcPct val="10000"/>
                        </a:spcAft>
                        <a:buClr>
                          <a:schemeClr val="tx2"/>
                        </a:buClr>
                        <a:buSzPct val="70000"/>
                        <a:buFont typeface="Wingdings" pitchFamily="2" charset="2"/>
                        <a:buNone/>
                        <a:tabLst/>
                      </a:pPr>
                      <a:r>
                        <a:rPr kumimoji="0" lang="en-US" altLang="zh-CN" sz="2000" b="1" i="0" u="none" strike="noStrike" cap="none" normalizeH="0" baseline="0" smtClean="0">
                          <a:ln>
                            <a:noFill/>
                          </a:ln>
                          <a:solidFill>
                            <a:srgbClr val="0000CC"/>
                          </a:solidFill>
                          <a:effectLst/>
                          <a:latin typeface="Arial" charset="0"/>
                          <a:ea typeface="华文中宋" pitchFamily="2" charset="-122"/>
                        </a:rPr>
                        <a:t>Changecipher</a:t>
                      </a:r>
                    </a:p>
                    <a:p>
                      <a:pPr marL="0" marR="0" lvl="0" indent="0" algn="ctr" defTabSz="914400" rtl="0" eaLnBrk="1" fontAlgn="base" latinLnBrk="0" hangingPunct="1">
                        <a:lnSpc>
                          <a:spcPct val="100000"/>
                        </a:lnSpc>
                        <a:spcBef>
                          <a:spcPct val="40000"/>
                        </a:spcBef>
                        <a:spcAft>
                          <a:spcPct val="10000"/>
                        </a:spcAft>
                        <a:buClr>
                          <a:schemeClr val="tx2"/>
                        </a:buClr>
                        <a:buSzPct val="70000"/>
                        <a:buFont typeface="Wingdings" pitchFamily="2" charset="2"/>
                        <a:buNone/>
                        <a:tabLst/>
                      </a:pPr>
                      <a:r>
                        <a:rPr kumimoji="0" lang="en-US" altLang="zh-CN" sz="2000" b="1" i="0" u="none" strike="noStrike" cap="none" normalizeH="0" baseline="0" smtClean="0">
                          <a:ln>
                            <a:noFill/>
                          </a:ln>
                          <a:solidFill>
                            <a:srgbClr val="0000CC"/>
                          </a:solidFill>
                          <a:effectLst/>
                          <a:latin typeface="Arial" charset="0"/>
                          <a:ea typeface="华文中宋" pitchFamily="2" charset="-122"/>
                        </a:rPr>
                        <a:t> spec</a:t>
                      </a:r>
                      <a:r>
                        <a:rPr kumimoji="0" lang="zh-CN" altLang="en-US" sz="2000" b="1" i="0" u="none" strike="noStrike" cap="none" normalizeH="0" baseline="0" smtClean="0">
                          <a:ln>
                            <a:noFill/>
                          </a:ln>
                          <a:solidFill>
                            <a:srgbClr val="0000CC"/>
                          </a:solidFill>
                          <a:effectLst/>
                          <a:latin typeface="Arial" charset="0"/>
                          <a:ea typeface="华文中宋" pitchFamily="2" charset="-122"/>
                        </a:rPr>
                        <a:t>协议</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40000"/>
                        </a:spcBef>
                        <a:spcAft>
                          <a:spcPct val="10000"/>
                        </a:spcAft>
                        <a:buClr>
                          <a:schemeClr val="tx2"/>
                        </a:buClr>
                        <a:buSzPct val="70000"/>
                        <a:buFont typeface="Wingdings" pitchFamily="2" charset="2"/>
                        <a:buNone/>
                        <a:tabLst/>
                      </a:pPr>
                      <a:r>
                        <a:rPr kumimoji="0" lang="zh-CN" altLang="en-US" sz="2000" b="1" i="0" u="none" strike="noStrike" cap="none" normalizeH="0" baseline="0" smtClean="0">
                          <a:ln>
                            <a:noFill/>
                          </a:ln>
                          <a:solidFill>
                            <a:srgbClr val="0000CC"/>
                          </a:solidFill>
                          <a:effectLst/>
                          <a:latin typeface="Arial" charset="0"/>
                          <a:ea typeface="华文中宋" pitchFamily="2" charset="-122"/>
                        </a:rPr>
                        <a:t>应用数据协议</a:t>
                      </a:r>
                    </a:p>
                    <a:p>
                      <a:pPr marL="0" marR="0" lvl="0" indent="0" algn="ctr" defTabSz="914400" rtl="0" eaLnBrk="1" fontAlgn="base" latinLnBrk="0" hangingPunct="1">
                        <a:lnSpc>
                          <a:spcPct val="100000"/>
                        </a:lnSpc>
                        <a:spcBef>
                          <a:spcPct val="40000"/>
                        </a:spcBef>
                        <a:spcAft>
                          <a:spcPct val="10000"/>
                        </a:spcAft>
                        <a:buClr>
                          <a:schemeClr val="tx2"/>
                        </a:buClr>
                        <a:buSzPct val="70000"/>
                        <a:buFont typeface="Wingdings" pitchFamily="2" charset="2"/>
                        <a:buNone/>
                        <a:tabLst/>
                      </a:pPr>
                      <a:r>
                        <a:rPr kumimoji="0" lang="zh-CN" altLang="en-US" sz="2000" b="1" i="0" u="none" strike="noStrike" cap="none" normalizeH="0" baseline="0" smtClean="0">
                          <a:ln>
                            <a:noFill/>
                          </a:ln>
                          <a:solidFill>
                            <a:srgbClr val="0000CC"/>
                          </a:solidFill>
                          <a:effectLst/>
                          <a:latin typeface="Arial" charset="0"/>
                          <a:ea typeface="华文中宋" pitchFamily="2" charset="-122"/>
                        </a:rPr>
                        <a:t> </a:t>
                      </a:r>
                      <a:r>
                        <a:rPr kumimoji="0" lang="en-US" altLang="zh-CN" sz="2000" b="1" i="0" u="none" strike="noStrike" cap="none" normalizeH="0" baseline="0" smtClean="0">
                          <a:ln>
                            <a:noFill/>
                          </a:ln>
                          <a:solidFill>
                            <a:srgbClr val="0000CC"/>
                          </a:solidFill>
                          <a:effectLst/>
                          <a:latin typeface="Arial" charset="0"/>
                          <a:ea typeface="华文中宋" pitchFamily="2" charset="-122"/>
                        </a:rPr>
                        <a:t>HTTP Telnet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98475">
                <a:tc gridSpan="4">
                  <a:txBody>
                    <a:bodyPr/>
                    <a:lstStyle/>
                    <a:p>
                      <a:pPr marL="0" marR="0" lvl="0" indent="0" algn="ctr" defTabSz="914400" rtl="0" eaLnBrk="1" fontAlgn="base" latinLnBrk="0" hangingPunct="1">
                        <a:lnSpc>
                          <a:spcPct val="120000"/>
                        </a:lnSpc>
                        <a:spcBef>
                          <a:spcPct val="40000"/>
                        </a:spcBef>
                        <a:spcAft>
                          <a:spcPct val="10000"/>
                        </a:spcAft>
                        <a:buClr>
                          <a:schemeClr val="tx2"/>
                        </a:buClr>
                        <a:buSzPct val="70000"/>
                        <a:buFont typeface="Wingdings" pitchFamily="2" charset="2"/>
                        <a:buNone/>
                        <a:tabLst/>
                      </a:pPr>
                      <a:r>
                        <a:rPr kumimoji="0" lang="en-US" altLang="zh-CN" sz="2000" b="1" i="0" u="none" strike="noStrike" cap="none" normalizeH="0" baseline="0" smtClean="0">
                          <a:ln>
                            <a:noFill/>
                          </a:ln>
                          <a:solidFill>
                            <a:srgbClr val="0000CC"/>
                          </a:solidFill>
                          <a:effectLst/>
                          <a:latin typeface="Arial" charset="0"/>
                          <a:ea typeface="华文中宋" pitchFamily="2" charset="-122"/>
                        </a:rPr>
                        <a:t>SSL</a:t>
                      </a:r>
                      <a:r>
                        <a:rPr kumimoji="0" lang="zh-CN" altLang="en-US" sz="2000" b="1" i="0" u="none" strike="noStrike" cap="none" normalizeH="0" baseline="0" smtClean="0">
                          <a:ln>
                            <a:noFill/>
                          </a:ln>
                          <a:solidFill>
                            <a:srgbClr val="0000CC"/>
                          </a:solidFill>
                          <a:effectLst/>
                          <a:latin typeface="Arial" charset="0"/>
                          <a:ea typeface="华文中宋" pitchFamily="2" charset="-122"/>
                        </a:rPr>
                        <a:t>记录协议</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r>
              <a:tr h="501650">
                <a:tc gridSpan="4">
                  <a:txBody>
                    <a:bodyPr/>
                    <a:lstStyle/>
                    <a:p>
                      <a:pPr marL="0" marR="0" lvl="0" indent="0" algn="ctr" defTabSz="914400" rtl="0" eaLnBrk="1" fontAlgn="base" latinLnBrk="0" hangingPunct="1">
                        <a:lnSpc>
                          <a:spcPct val="120000"/>
                        </a:lnSpc>
                        <a:spcBef>
                          <a:spcPct val="40000"/>
                        </a:spcBef>
                        <a:spcAft>
                          <a:spcPct val="10000"/>
                        </a:spcAft>
                        <a:buClr>
                          <a:schemeClr val="tx2"/>
                        </a:buClr>
                        <a:buSzPct val="70000"/>
                        <a:buFont typeface="Wingdings" pitchFamily="2" charset="2"/>
                        <a:buNone/>
                        <a:tabLst/>
                      </a:pPr>
                      <a:r>
                        <a:rPr kumimoji="0" lang="en-US" altLang="zh-CN" sz="2000" b="1" i="0" u="none" strike="noStrike" cap="none" normalizeH="0" baseline="0" smtClean="0">
                          <a:ln>
                            <a:noFill/>
                          </a:ln>
                          <a:solidFill>
                            <a:srgbClr val="0000CC"/>
                          </a:solidFill>
                          <a:effectLst/>
                          <a:latin typeface="Arial" charset="0"/>
                          <a:ea typeface="华文中宋" pitchFamily="2" charset="-122"/>
                        </a:rPr>
                        <a:t>TCP</a:t>
                      </a:r>
                      <a:r>
                        <a:rPr kumimoji="0" lang="zh-CN" altLang="en-US" sz="2000" b="1" i="0" u="none" strike="noStrike" cap="none" normalizeH="0" baseline="0" smtClean="0">
                          <a:ln>
                            <a:noFill/>
                          </a:ln>
                          <a:solidFill>
                            <a:srgbClr val="0000CC"/>
                          </a:solidFill>
                          <a:effectLst/>
                          <a:latin typeface="Arial" charset="0"/>
                          <a:ea typeface="华文中宋" pitchFamily="2" charset="-122"/>
                        </a:rPr>
                        <a:t>层</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r>
              <a:tr h="541338">
                <a:tc gridSpan="4">
                  <a:txBody>
                    <a:bodyPr/>
                    <a:lstStyle/>
                    <a:p>
                      <a:pPr marL="0" marR="0" lvl="0" indent="0" algn="ctr" defTabSz="914400" rtl="0" eaLnBrk="1" fontAlgn="base" latinLnBrk="0" hangingPunct="1">
                        <a:lnSpc>
                          <a:spcPct val="120000"/>
                        </a:lnSpc>
                        <a:spcBef>
                          <a:spcPct val="40000"/>
                        </a:spcBef>
                        <a:spcAft>
                          <a:spcPct val="10000"/>
                        </a:spcAft>
                        <a:buClr>
                          <a:schemeClr val="tx2"/>
                        </a:buClr>
                        <a:buSzPct val="70000"/>
                        <a:buFont typeface="Wingdings" pitchFamily="2" charset="2"/>
                        <a:buNone/>
                        <a:tabLst/>
                      </a:pPr>
                      <a:r>
                        <a:rPr kumimoji="0" lang="en-US" altLang="zh-CN" sz="2000" b="1" i="0" u="none" strike="noStrike" cap="none" normalizeH="0" baseline="0" smtClean="0">
                          <a:ln>
                            <a:noFill/>
                          </a:ln>
                          <a:solidFill>
                            <a:srgbClr val="0000CC"/>
                          </a:solidFill>
                          <a:effectLst/>
                          <a:latin typeface="Arial" charset="0"/>
                          <a:ea typeface="华文中宋" pitchFamily="2" charset="-122"/>
                        </a:rPr>
                        <a:t>IP</a:t>
                      </a:r>
                      <a:r>
                        <a:rPr kumimoji="0" lang="zh-CN" altLang="en-US" sz="2000" b="1" i="0" u="none" strike="noStrike" cap="none" normalizeH="0" baseline="0" smtClean="0">
                          <a:ln>
                            <a:noFill/>
                          </a:ln>
                          <a:solidFill>
                            <a:srgbClr val="0000CC"/>
                          </a:solidFill>
                          <a:effectLst/>
                          <a:latin typeface="Arial" charset="0"/>
                          <a:ea typeface="华文中宋" pitchFamily="2" charset="-122"/>
                        </a:rPr>
                        <a:t>层</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r>
            </a:tbl>
          </a:graphicData>
        </a:graphic>
      </p:graphicFrame>
      <p:sp>
        <p:nvSpPr>
          <p:cNvPr id="875640" name="Text Box 120"/>
          <p:cNvSpPr txBox="1">
            <a:spLocks noChangeArrowheads="1"/>
          </p:cNvSpPr>
          <p:nvPr/>
        </p:nvSpPr>
        <p:spPr bwMode="auto">
          <a:xfrm>
            <a:off x="7010400" y="4337604"/>
            <a:ext cx="1752600" cy="369332"/>
          </a:xfrm>
          <a:prstGeom prst="rect">
            <a:avLst/>
          </a:prstGeom>
          <a:noFill/>
          <a:ln w="9525" algn="ctr">
            <a:noFill/>
            <a:miter lim="800000"/>
            <a:headEnd/>
            <a:tailEnd/>
          </a:ln>
          <a:effectLst/>
        </p:spPr>
        <p:txBody>
          <a:bodyPr anchor="b">
            <a:spAutoFit/>
          </a:bodyPr>
          <a:lstStyle/>
          <a:p>
            <a:pPr>
              <a:spcBef>
                <a:spcPct val="50000"/>
              </a:spcBef>
            </a:pPr>
            <a:r>
              <a:rPr lang="en-US" altLang="zh-CN" sz="1800">
                <a:latin typeface="华文中宋" pitchFamily="2" charset="-122"/>
                <a:ea typeface="华文中宋" pitchFamily="2" charset="-122"/>
              </a:rPr>
              <a:t>SSL/TLS</a:t>
            </a:r>
            <a:r>
              <a:rPr lang="zh-CN" altLang="en-US" sz="1800">
                <a:latin typeface="华文中宋" pitchFamily="2" charset="-122"/>
                <a:ea typeface="华文中宋" pitchFamily="2" charset="-122"/>
              </a:rPr>
              <a:t>层</a:t>
            </a:r>
          </a:p>
        </p:txBody>
      </p:sp>
      <p:sp>
        <p:nvSpPr>
          <p:cNvPr id="875641" name="Text Box 121"/>
          <p:cNvSpPr txBox="1">
            <a:spLocks noChangeArrowheads="1"/>
          </p:cNvSpPr>
          <p:nvPr/>
        </p:nvSpPr>
        <p:spPr bwMode="auto">
          <a:xfrm>
            <a:off x="7239000" y="5039279"/>
            <a:ext cx="1524000" cy="369332"/>
          </a:xfrm>
          <a:prstGeom prst="rect">
            <a:avLst/>
          </a:prstGeom>
          <a:noFill/>
          <a:ln w="9525" algn="ctr">
            <a:noFill/>
            <a:miter lim="800000"/>
            <a:headEnd/>
            <a:tailEnd/>
          </a:ln>
          <a:effectLst/>
        </p:spPr>
        <p:txBody>
          <a:bodyPr anchor="b">
            <a:spAutoFit/>
          </a:bodyPr>
          <a:lstStyle/>
          <a:p>
            <a:pPr>
              <a:spcBef>
                <a:spcPct val="50000"/>
              </a:spcBef>
            </a:pPr>
            <a:r>
              <a:rPr lang="en-US" altLang="zh-CN" sz="1800">
                <a:latin typeface="华文中宋" pitchFamily="2" charset="-122"/>
                <a:ea typeface="华文中宋" pitchFamily="2" charset="-122"/>
              </a:rPr>
              <a:t>Socket</a:t>
            </a:r>
            <a:r>
              <a:rPr lang="zh-CN" altLang="en-US" sz="1800">
                <a:latin typeface="华文中宋" pitchFamily="2" charset="-122"/>
                <a:ea typeface="华文中宋" pitchFamily="2" charset="-122"/>
              </a:rPr>
              <a:t>接口</a:t>
            </a:r>
          </a:p>
        </p:txBody>
      </p:sp>
      <p:sp>
        <p:nvSpPr>
          <p:cNvPr id="875642" name="Line 122"/>
          <p:cNvSpPr>
            <a:spLocks noChangeShapeType="1"/>
          </p:cNvSpPr>
          <p:nvPr/>
        </p:nvSpPr>
        <p:spPr bwMode="auto">
          <a:xfrm flipH="1">
            <a:off x="6934200" y="5240336"/>
            <a:ext cx="381000" cy="0"/>
          </a:xfrm>
          <a:prstGeom prst="line">
            <a:avLst/>
          </a:prstGeom>
          <a:noFill/>
          <a:ln w="38100">
            <a:solidFill>
              <a:schemeClr val="tx1"/>
            </a:solidFill>
            <a:round/>
            <a:headEnd/>
            <a:tailEnd type="triangle" w="med" len="med"/>
          </a:ln>
          <a:effectLst/>
        </p:spPr>
        <p:txBody>
          <a:bodyPr anchor="b"/>
          <a:lstStyle/>
          <a:p>
            <a:endParaRPr lang="zh-CN" altLang="en-US" sz="1800"/>
          </a:p>
        </p:txBody>
      </p:sp>
      <p:sp>
        <p:nvSpPr>
          <p:cNvPr id="875643" name="Text Box 123"/>
          <p:cNvSpPr txBox="1">
            <a:spLocks noChangeArrowheads="1"/>
          </p:cNvSpPr>
          <p:nvPr/>
        </p:nvSpPr>
        <p:spPr bwMode="auto">
          <a:xfrm>
            <a:off x="6934200" y="5572679"/>
            <a:ext cx="1752600" cy="369332"/>
          </a:xfrm>
          <a:prstGeom prst="rect">
            <a:avLst/>
          </a:prstGeom>
          <a:noFill/>
          <a:ln w="9525" algn="ctr">
            <a:noFill/>
            <a:miter lim="800000"/>
            <a:headEnd/>
            <a:tailEnd/>
          </a:ln>
          <a:effectLst/>
        </p:spPr>
        <p:txBody>
          <a:bodyPr anchor="b">
            <a:spAutoFit/>
          </a:bodyPr>
          <a:lstStyle/>
          <a:p>
            <a:pPr>
              <a:spcBef>
                <a:spcPct val="50000"/>
              </a:spcBef>
            </a:pPr>
            <a:r>
              <a:rPr lang="zh-CN" altLang="en-US" sz="1800">
                <a:latin typeface="华文中宋" pitchFamily="2" charset="-122"/>
                <a:ea typeface="华文中宋" pitchFamily="2" charset="-122"/>
              </a:rPr>
              <a:t>网络协议栈</a:t>
            </a:r>
          </a:p>
        </p:txBody>
      </p:sp>
      <p:sp>
        <p:nvSpPr>
          <p:cNvPr id="9" name="标题 1"/>
          <p:cNvSpPr txBox="1">
            <a:spLocks/>
          </p:cNvSpPr>
          <p:nvPr/>
        </p:nvSpPr>
        <p:spPr bwMode="auto">
          <a:xfrm>
            <a:off x="533400" y="304800"/>
            <a:ext cx="7696200"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lnSpc>
                <a:spcPct val="120000"/>
              </a:lnSpc>
              <a:spcBef>
                <a:spcPct val="40000"/>
              </a:spcBef>
              <a:spcAft>
                <a:spcPct val="10000"/>
              </a:spcAft>
              <a:buClr>
                <a:schemeClr val="tx2"/>
              </a:buClr>
              <a:buSzPct val="70000"/>
              <a:buFont typeface="Wingdings" pitchFamily="2" charset="2"/>
              <a:buChar char="Ü"/>
              <a:defRPr sz="3200" b="1">
                <a:solidFill>
                  <a:schemeClr val="tx1"/>
                </a:solidFill>
                <a:effectLst>
                  <a:outerShdw blurRad="38100" dist="38100" dir="2700000" algn="tl">
                    <a:srgbClr val="000000">
                      <a:alpha val="43137"/>
                    </a:srgbClr>
                  </a:outerShdw>
                </a:effectLst>
                <a:latin typeface="+mn-lt"/>
                <a:ea typeface="+mn-ea"/>
                <a:cs typeface="+mn-cs"/>
              </a:defRPr>
            </a:lvl1pPr>
            <a:lvl2pPr marL="692150" indent="-347663" algn="l" rtl="0" eaLnBrk="0" fontAlgn="base" hangingPunct="0">
              <a:lnSpc>
                <a:spcPct val="120000"/>
              </a:lnSpc>
              <a:spcBef>
                <a:spcPct val="40000"/>
              </a:spcBef>
              <a:spcAft>
                <a:spcPct val="10000"/>
              </a:spcAft>
              <a:buClr>
                <a:schemeClr val="accent2"/>
              </a:buClr>
              <a:buSzPct val="70000"/>
              <a:buFont typeface="Wingdings" pitchFamily="2" charset="2"/>
              <a:buChar char="l"/>
              <a:defRPr sz="2800" b="1">
                <a:solidFill>
                  <a:schemeClr val="tx1"/>
                </a:solidFill>
                <a:latin typeface="+mn-lt"/>
                <a:ea typeface="+mn-ea"/>
              </a:defRPr>
            </a:lvl2pPr>
            <a:lvl3pPr marL="987425" indent="-293688" algn="l" rtl="0" eaLnBrk="0" fontAlgn="base" hangingPunct="0">
              <a:lnSpc>
                <a:spcPct val="120000"/>
              </a:lnSpc>
              <a:spcBef>
                <a:spcPct val="40000"/>
              </a:spcBef>
              <a:spcAft>
                <a:spcPct val="10000"/>
              </a:spcAft>
              <a:buClr>
                <a:schemeClr val="accent1"/>
              </a:buClr>
              <a:buSzPct val="70000"/>
              <a:buFont typeface="Wingdings" pitchFamily="2" charset="2"/>
              <a:buChar char="l"/>
              <a:defRPr sz="2400" b="1">
                <a:solidFill>
                  <a:schemeClr val="tx1"/>
                </a:solidFill>
                <a:latin typeface="+mn-lt"/>
                <a:ea typeface="+mn-ea"/>
              </a:defRPr>
            </a:lvl3pPr>
            <a:lvl4pPr marL="1281113" indent="-292100" algn="l" rtl="0" eaLnBrk="0" fontAlgn="base" hangingPunct="0">
              <a:lnSpc>
                <a:spcPct val="120000"/>
              </a:lnSpc>
              <a:spcBef>
                <a:spcPct val="40000"/>
              </a:spcBef>
              <a:spcAft>
                <a:spcPct val="10000"/>
              </a:spcAft>
              <a:buClr>
                <a:schemeClr val="tx2"/>
              </a:buClr>
              <a:buSzPct val="75000"/>
              <a:buFont typeface="Wingdings" pitchFamily="2" charset="2"/>
              <a:buChar char="§"/>
              <a:defRPr sz="2000" b="1">
                <a:solidFill>
                  <a:schemeClr val="tx1"/>
                </a:solidFill>
                <a:latin typeface="+mn-lt"/>
                <a:ea typeface="+mn-ea"/>
              </a:defRPr>
            </a:lvl4pPr>
            <a:lvl5pPr marL="1598613" indent="-315913" algn="l" rtl="0" eaLnBrk="0" fontAlgn="base" hangingPunct="0">
              <a:lnSpc>
                <a:spcPct val="120000"/>
              </a:lnSpc>
              <a:spcBef>
                <a:spcPct val="40000"/>
              </a:spcBef>
              <a:spcAft>
                <a:spcPct val="10000"/>
              </a:spcAft>
              <a:buClr>
                <a:schemeClr val="folHlink"/>
              </a:buClr>
              <a:buSzPct val="80000"/>
              <a:buFont typeface="Wingdings" pitchFamily="2" charset="2"/>
              <a:buChar char="§"/>
              <a:defRPr sz="2000" b="1">
                <a:solidFill>
                  <a:schemeClr val="tx1"/>
                </a:solidFill>
                <a:latin typeface="+mn-lt"/>
                <a:ea typeface="+mn-ea"/>
              </a:defRPr>
            </a:lvl5pPr>
            <a:lvl6pPr marL="2055813" indent="-315913" algn="l" rtl="0" fontAlgn="base">
              <a:lnSpc>
                <a:spcPct val="120000"/>
              </a:lnSpc>
              <a:spcBef>
                <a:spcPct val="40000"/>
              </a:spcBef>
              <a:spcAft>
                <a:spcPct val="10000"/>
              </a:spcAft>
              <a:buClr>
                <a:schemeClr val="folHlink"/>
              </a:buClr>
              <a:buSzPct val="80000"/>
              <a:buFont typeface="Wingdings" pitchFamily="2" charset="2"/>
              <a:buChar char="§"/>
              <a:defRPr sz="2000" b="1">
                <a:solidFill>
                  <a:schemeClr val="tx1"/>
                </a:solidFill>
                <a:latin typeface="+mn-lt"/>
                <a:ea typeface="+mn-ea"/>
              </a:defRPr>
            </a:lvl6pPr>
            <a:lvl7pPr marL="2513013" indent="-315913" algn="l" rtl="0" fontAlgn="base">
              <a:lnSpc>
                <a:spcPct val="120000"/>
              </a:lnSpc>
              <a:spcBef>
                <a:spcPct val="40000"/>
              </a:spcBef>
              <a:spcAft>
                <a:spcPct val="10000"/>
              </a:spcAft>
              <a:buClr>
                <a:schemeClr val="folHlink"/>
              </a:buClr>
              <a:buSzPct val="80000"/>
              <a:buFont typeface="Wingdings" pitchFamily="2" charset="2"/>
              <a:buChar char="§"/>
              <a:defRPr sz="2000" b="1">
                <a:solidFill>
                  <a:schemeClr val="tx1"/>
                </a:solidFill>
                <a:latin typeface="+mn-lt"/>
                <a:ea typeface="+mn-ea"/>
              </a:defRPr>
            </a:lvl7pPr>
            <a:lvl8pPr marL="2970213" indent="-315913" algn="l" rtl="0" fontAlgn="base">
              <a:lnSpc>
                <a:spcPct val="120000"/>
              </a:lnSpc>
              <a:spcBef>
                <a:spcPct val="40000"/>
              </a:spcBef>
              <a:spcAft>
                <a:spcPct val="10000"/>
              </a:spcAft>
              <a:buClr>
                <a:schemeClr val="folHlink"/>
              </a:buClr>
              <a:buSzPct val="80000"/>
              <a:buFont typeface="Wingdings" pitchFamily="2" charset="2"/>
              <a:buChar char="§"/>
              <a:defRPr sz="2000" b="1">
                <a:solidFill>
                  <a:schemeClr val="tx1"/>
                </a:solidFill>
                <a:latin typeface="+mn-lt"/>
                <a:ea typeface="+mn-ea"/>
              </a:defRPr>
            </a:lvl8pPr>
            <a:lvl9pPr marL="3427413" indent="-315913" algn="l" rtl="0" fontAlgn="base">
              <a:lnSpc>
                <a:spcPct val="120000"/>
              </a:lnSpc>
              <a:spcBef>
                <a:spcPct val="40000"/>
              </a:spcBef>
              <a:spcAft>
                <a:spcPct val="10000"/>
              </a:spcAft>
              <a:buClr>
                <a:schemeClr val="folHlink"/>
              </a:buClr>
              <a:buSzPct val="80000"/>
              <a:buFont typeface="Wingdings" pitchFamily="2" charset="2"/>
              <a:buChar char="§"/>
              <a:defRPr sz="2000" b="1">
                <a:solidFill>
                  <a:schemeClr val="tx1"/>
                </a:solidFill>
                <a:latin typeface="+mn-lt"/>
                <a:ea typeface="+mn-ea"/>
              </a:defRPr>
            </a:lvl9pPr>
          </a:lstStyle>
          <a:p>
            <a:pPr marL="0" indent="0">
              <a:buNone/>
            </a:pPr>
            <a:r>
              <a:rPr lang="en-US" altLang="zh-CN" dirty="0">
                <a:solidFill>
                  <a:srgbClr val="C3093E"/>
                </a:solidFill>
                <a:latin typeface="+mj-lt"/>
                <a:ea typeface="+mj-ea"/>
                <a:cs typeface="+mj-cs"/>
              </a:rPr>
              <a:t>7.8.2 </a:t>
            </a:r>
            <a:r>
              <a:rPr lang="zh-CN" altLang="en-US" dirty="0">
                <a:solidFill>
                  <a:srgbClr val="C3093E"/>
                </a:solidFill>
                <a:latin typeface="+mj-lt"/>
                <a:ea typeface="+mj-ea"/>
                <a:cs typeface="+mj-cs"/>
              </a:rPr>
              <a:t>安全套接层协议</a:t>
            </a:r>
            <a:r>
              <a:rPr lang="en-US" altLang="zh-CN" dirty="0">
                <a:solidFill>
                  <a:srgbClr val="C3093E"/>
                </a:solidFill>
                <a:latin typeface="+mj-lt"/>
                <a:ea typeface="+mj-ea"/>
                <a:cs typeface="+mj-cs"/>
              </a:rPr>
              <a:t>SSL</a:t>
            </a:r>
            <a:endParaRPr lang="zh-CN" altLang="en-US" dirty="0">
              <a:solidFill>
                <a:srgbClr val="C3093E"/>
              </a:solidFill>
              <a:latin typeface="+mj-lt"/>
              <a:ea typeface="+mj-ea"/>
              <a:cs typeface="+mj-cs"/>
            </a:endParaRPr>
          </a:p>
        </p:txBody>
      </p:sp>
      <p:sp>
        <p:nvSpPr>
          <p:cNvPr id="10" name="标题 1"/>
          <p:cNvSpPr txBox="1">
            <a:spLocks/>
          </p:cNvSpPr>
          <p:nvPr/>
        </p:nvSpPr>
        <p:spPr bwMode="auto">
          <a:xfrm>
            <a:off x="533400" y="0"/>
            <a:ext cx="7696200" cy="304800"/>
          </a:xfrm>
          <a:prstGeom prst="rect">
            <a:avLst/>
          </a:prstGeom>
          <a:solidFill>
            <a:schemeClr val="accent5"/>
          </a:solidFill>
          <a:ln w="9525">
            <a:noFill/>
            <a:miter lim="800000"/>
            <a:headEnd/>
            <a:tailEnd/>
          </a:ln>
        </p:spPr>
        <p:txBody>
          <a:bodyPr vert="horz" wrap="square" lIns="91440" tIns="45720" rIns="91440" bIns="45720" numCol="1" anchor="b" anchorCtr="0" compatLnSpc="1">
            <a:prstTxWarp prst="textNoShape">
              <a:avLst/>
            </a:prstTxWarp>
          </a:bodyPr>
          <a:lstStyle/>
          <a:p>
            <a:pPr algn="l" eaLnBrk="0" hangingPunct="0">
              <a:defRPr/>
            </a:pPr>
            <a:r>
              <a:rPr lang="zh-CN" altLang="en-US" sz="1800" kern="0" dirty="0" smtClean="0">
                <a:solidFill>
                  <a:srgbClr val="004C00"/>
                </a:solidFill>
                <a:effectLst>
                  <a:outerShdw blurRad="38100" dist="38100" dir="2700000" algn="tl">
                    <a:srgbClr val="000000">
                      <a:alpha val="43137"/>
                    </a:srgbClr>
                  </a:outerShdw>
                </a:effectLst>
                <a:latin typeface="+mj-lt"/>
                <a:ea typeface="+mj-ea"/>
                <a:cs typeface="+mj-cs"/>
              </a:rPr>
              <a:t>第七章 密码协议：</a:t>
            </a:r>
            <a:r>
              <a:rPr lang="en-US" altLang="zh-CN" sz="1800" kern="0" dirty="0" smtClean="0">
                <a:solidFill>
                  <a:srgbClr val="004C00"/>
                </a:solidFill>
                <a:effectLst>
                  <a:outerShdw blurRad="38100" dist="38100" dir="2700000" algn="tl">
                    <a:srgbClr val="000000">
                      <a:alpha val="43137"/>
                    </a:srgbClr>
                  </a:outerShdw>
                </a:effectLst>
                <a:latin typeface="+mj-lt"/>
                <a:ea typeface="+mj-ea"/>
                <a:cs typeface="+mj-cs"/>
              </a:rPr>
              <a:t>7.8 </a:t>
            </a:r>
            <a:r>
              <a:rPr lang="zh-CN" altLang="en-US" sz="1800" kern="0" dirty="0" smtClean="0">
                <a:solidFill>
                  <a:srgbClr val="004C00"/>
                </a:solidFill>
                <a:effectLst>
                  <a:outerShdw blurRad="38100" dist="38100" dir="2700000" algn="tl">
                    <a:srgbClr val="000000">
                      <a:alpha val="43137"/>
                    </a:srgbClr>
                  </a:outerShdw>
                </a:effectLst>
                <a:latin typeface="+mj-lt"/>
                <a:ea typeface="+mj-ea"/>
                <a:cs typeface="+mj-cs"/>
              </a:rPr>
              <a:t>安全协议实践</a:t>
            </a:r>
          </a:p>
        </p:txBody>
      </p:sp>
      <p:sp>
        <p:nvSpPr>
          <p:cNvPr id="11" name="灯片编号占位符 3"/>
          <p:cNvSpPr>
            <a:spLocks noGrp="1"/>
          </p:cNvSpPr>
          <p:nvPr>
            <p:ph type="sldNum" sz="quarter" idx="12"/>
          </p:nvPr>
        </p:nvSpPr>
        <p:spPr>
          <a:xfrm>
            <a:off x="7391400" y="6477000"/>
            <a:ext cx="1295400" cy="304800"/>
          </a:xfrm>
        </p:spPr>
        <p:txBody>
          <a:bodyPr/>
          <a:lstStyle/>
          <a:p>
            <a:pPr>
              <a:defRPr/>
            </a:pPr>
            <a:fld id="{896E1043-1F2A-4C9B-855A-0B3264F68AF7}" type="slidenum">
              <a:rPr lang="en-US" altLang="zh-CN" smtClean="0"/>
              <a:pPr>
                <a:defRPr/>
              </a:pPr>
              <a:t>97</a:t>
            </a:fld>
            <a:r>
              <a:rPr lang="en-US" altLang="zh-CN" dirty="0" smtClean="0"/>
              <a:t>/</a:t>
            </a:r>
            <a:endParaRPr lang="en-US" altLang="zh-CN" dirty="0"/>
          </a:p>
        </p:txBody>
      </p:sp>
    </p:spTree>
  </p:cSld>
  <p:clrMapOvr>
    <a:masterClrMapping/>
  </p:clrMapOvr>
  <p:transition/>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5548" name="Rectangle 28"/>
          <p:cNvSpPr>
            <a:spLocks noChangeArrowheads="1"/>
          </p:cNvSpPr>
          <p:nvPr/>
        </p:nvSpPr>
        <p:spPr bwMode="auto">
          <a:xfrm>
            <a:off x="533400" y="896938"/>
            <a:ext cx="8001000" cy="5199062"/>
          </a:xfrm>
          <a:prstGeom prst="rect">
            <a:avLst/>
          </a:prstGeom>
          <a:noFill/>
          <a:ln w="9525">
            <a:noFill/>
            <a:miter lim="800000"/>
            <a:headEnd/>
            <a:tailEnd/>
          </a:ln>
          <a:effectLst/>
        </p:spPr>
        <p:txBody>
          <a:bodyPr/>
          <a:lstStyle/>
          <a:p>
            <a:pPr marL="234950" indent="-347663" algn="l">
              <a:lnSpc>
                <a:spcPct val="110000"/>
              </a:lnSpc>
              <a:spcBef>
                <a:spcPct val="40000"/>
              </a:spcBef>
              <a:spcAft>
                <a:spcPct val="10000"/>
              </a:spcAft>
              <a:buClr>
                <a:srgbClr val="669999"/>
              </a:buClr>
              <a:buSzPct val="70000"/>
              <a:buFont typeface="Wingdings" pitchFamily="2" charset="2"/>
              <a:buChar char="l"/>
            </a:pPr>
            <a:r>
              <a:rPr lang="en-US" altLang="zh-CN" sz="2800" dirty="0">
                <a:solidFill>
                  <a:srgbClr val="000000"/>
                </a:solidFill>
                <a:ea typeface="华文中宋" pitchFamily="2" charset="-122"/>
              </a:rPr>
              <a:t>(1) SSL</a:t>
            </a:r>
            <a:r>
              <a:rPr lang="zh-CN" altLang="en-US" sz="2800" dirty="0">
                <a:solidFill>
                  <a:srgbClr val="000000"/>
                </a:solidFill>
                <a:ea typeface="华文中宋" pitchFamily="2" charset="-122"/>
              </a:rPr>
              <a:t>协议的状态与状态变量</a:t>
            </a:r>
          </a:p>
          <a:p>
            <a:pPr marL="530225" lvl="1" indent="-293688" algn="l">
              <a:lnSpc>
                <a:spcPct val="110000"/>
              </a:lnSpc>
              <a:spcBef>
                <a:spcPct val="40000"/>
              </a:spcBef>
              <a:spcAft>
                <a:spcPct val="10000"/>
              </a:spcAft>
              <a:buClr>
                <a:srgbClr val="CCCC00"/>
              </a:buClr>
              <a:buSzPct val="70000"/>
              <a:buFont typeface="Wingdings" pitchFamily="2" charset="2"/>
              <a:buChar char="l"/>
            </a:pPr>
            <a:r>
              <a:rPr lang="en-US" altLang="zh-CN" sz="2400" dirty="0">
                <a:solidFill>
                  <a:srgbClr val="000000"/>
                </a:solidFill>
                <a:ea typeface="华文中宋" pitchFamily="2" charset="-122"/>
              </a:rPr>
              <a:t>SSL</a:t>
            </a:r>
            <a:r>
              <a:rPr lang="zh-CN" altLang="en-US" sz="2400" dirty="0">
                <a:solidFill>
                  <a:srgbClr val="000000"/>
                </a:solidFill>
                <a:ea typeface="华文中宋" pitchFamily="2" charset="-122"/>
              </a:rPr>
              <a:t>协议的会话共分为两类</a:t>
            </a:r>
            <a:r>
              <a:rPr lang="zh-CN" altLang="en-US" sz="2400" dirty="0" smtClean="0">
                <a:solidFill>
                  <a:srgbClr val="000000"/>
                </a:solidFill>
                <a:ea typeface="华文中宋" pitchFamily="2" charset="-122"/>
              </a:rPr>
              <a:t>：</a:t>
            </a:r>
            <a:endParaRPr lang="en-US" altLang="zh-CN" sz="2400" dirty="0" smtClean="0">
              <a:solidFill>
                <a:srgbClr val="000000"/>
              </a:solidFill>
              <a:ea typeface="华文中宋" pitchFamily="2" charset="-122"/>
            </a:endParaRPr>
          </a:p>
          <a:p>
            <a:pPr marL="987425" lvl="2" indent="-293688" algn="l">
              <a:lnSpc>
                <a:spcPct val="110000"/>
              </a:lnSpc>
              <a:spcBef>
                <a:spcPct val="40000"/>
              </a:spcBef>
              <a:spcAft>
                <a:spcPct val="10000"/>
              </a:spcAft>
              <a:buClr>
                <a:srgbClr val="CCCC00"/>
              </a:buClr>
              <a:buSzPct val="70000"/>
              <a:buFont typeface="Wingdings" pitchFamily="2" charset="2"/>
              <a:buChar char="l"/>
            </a:pPr>
            <a:r>
              <a:rPr lang="zh-CN" altLang="en-US" sz="2000" dirty="0" smtClean="0">
                <a:solidFill>
                  <a:srgbClr val="000000"/>
                </a:solidFill>
                <a:ea typeface="华文中宋" pitchFamily="2" charset="-122"/>
              </a:rPr>
              <a:t>一类</a:t>
            </a:r>
            <a:r>
              <a:rPr lang="zh-CN" altLang="en-US" sz="2000" dirty="0">
                <a:solidFill>
                  <a:srgbClr val="000000"/>
                </a:solidFill>
                <a:ea typeface="华文中宋" pitchFamily="2" charset="-122"/>
              </a:rPr>
              <a:t>是</a:t>
            </a:r>
            <a:r>
              <a:rPr lang="en-US" altLang="zh-CN" sz="2000" dirty="0">
                <a:solidFill>
                  <a:srgbClr val="000000"/>
                </a:solidFill>
                <a:ea typeface="华文中宋" pitchFamily="2" charset="-122"/>
              </a:rPr>
              <a:t>Pending state(</a:t>
            </a:r>
            <a:r>
              <a:rPr lang="zh-CN" altLang="en-US" sz="2000" dirty="0">
                <a:solidFill>
                  <a:srgbClr val="000000"/>
                </a:solidFill>
                <a:ea typeface="华文中宋" pitchFamily="2" charset="-122"/>
              </a:rPr>
              <a:t>预备状态：密钥协商</a:t>
            </a:r>
            <a:r>
              <a:rPr lang="en-US" altLang="zh-CN" sz="2000" dirty="0" smtClean="0">
                <a:solidFill>
                  <a:srgbClr val="000000"/>
                </a:solidFill>
                <a:ea typeface="华文中宋" pitchFamily="2" charset="-122"/>
              </a:rPr>
              <a:t>)</a:t>
            </a:r>
          </a:p>
          <a:p>
            <a:pPr marL="987425" lvl="2" indent="-293688" algn="l">
              <a:lnSpc>
                <a:spcPct val="110000"/>
              </a:lnSpc>
              <a:spcBef>
                <a:spcPct val="40000"/>
              </a:spcBef>
              <a:spcAft>
                <a:spcPct val="10000"/>
              </a:spcAft>
              <a:buClr>
                <a:srgbClr val="CCCC00"/>
              </a:buClr>
              <a:buSzPct val="70000"/>
              <a:buFont typeface="Wingdings" pitchFamily="2" charset="2"/>
              <a:buChar char="l"/>
            </a:pPr>
            <a:r>
              <a:rPr lang="zh-CN" altLang="en-US" sz="2000" dirty="0" smtClean="0">
                <a:solidFill>
                  <a:srgbClr val="000000"/>
                </a:solidFill>
                <a:ea typeface="华文中宋" pitchFamily="2" charset="-122"/>
              </a:rPr>
              <a:t>一类</a:t>
            </a:r>
            <a:r>
              <a:rPr lang="zh-CN" altLang="en-US" sz="2000" dirty="0">
                <a:solidFill>
                  <a:srgbClr val="000000"/>
                </a:solidFill>
                <a:ea typeface="华文中宋" pitchFamily="2" charset="-122"/>
              </a:rPr>
              <a:t>是</a:t>
            </a:r>
            <a:r>
              <a:rPr lang="en-US" altLang="zh-CN" sz="2000" dirty="0">
                <a:solidFill>
                  <a:srgbClr val="000000"/>
                </a:solidFill>
                <a:ea typeface="华文中宋" pitchFamily="2" charset="-122"/>
              </a:rPr>
              <a:t>Operating State</a:t>
            </a:r>
            <a:r>
              <a:rPr lang="en-US" altLang="zh-CN" sz="2000" dirty="0" smtClean="0">
                <a:solidFill>
                  <a:srgbClr val="000000"/>
                </a:solidFill>
                <a:ea typeface="华文中宋" pitchFamily="2" charset="-122"/>
              </a:rPr>
              <a:t>(</a:t>
            </a:r>
            <a:r>
              <a:rPr lang="zh-CN" altLang="en-US" sz="2000" dirty="0">
                <a:solidFill>
                  <a:srgbClr val="000000"/>
                </a:solidFill>
                <a:ea typeface="华文中宋" pitchFamily="2" charset="-122"/>
              </a:rPr>
              <a:t>客户端</a:t>
            </a:r>
            <a:r>
              <a:rPr lang="zh-CN" altLang="en-US" sz="2000" dirty="0" smtClean="0">
                <a:solidFill>
                  <a:srgbClr val="000000"/>
                </a:solidFill>
                <a:ea typeface="华文中宋" pitchFamily="2" charset="-122"/>
              </a:rPr>
              <a:t>用协商的新密钥完成</a:t>
            </a:r>
            <a:r>
              <a:rPr lang="zh-CN" altLang="en-US" sz="2000" dirty="0">
                <a:solidFill>
                  <a:srgbClr val="000000"/>
                </a:solidFill>
                <a:ea typeface="华文中宋" pitchFamily="2" charset="-122"/>
              </a:rPr>
              <a:t>握手</a:t>
            </a:r>
            <a:r>
              <a:rPr lang="en-US" altLang="zh-CN" sz="2000" dirty="0">
                <a:solidFill>
                  <a:srgbClr val="000000"/>
                </a:solidFill>
                <a:ea typeface="华文中宋" pitchFamily="2" charset="-122"/>
              </a:rPr>
              <a:t>)</a:t>
            </a:r>
          </a:p>
          <a:p>
            <a:pPr marL="530225" lvl="1" indent="-293688" algn="l">
              <a:lnSpc>
                <a:spcPct val="110000"/>
              </a:lnSpc>
              <a:spcBef>
                <a:spcPct val="40000"/>
              </a:spcBef>
              <a:spcAft>
                <a:spcPct val="10000"/>
              </a:spcAft>
              <a:buClr>
                <a:srgbClr val="CCCC00"/>
              </a:buClr>
              <a:buSzPct val="70000"/>
              <a:buFont typeface="Wingdings" pitchFamily="2" charset="2"/>
              <a:buChar char="l"/>
            </a:pPr>
            <a:r>
              <a:rPr lang="zh-CN" altLang="en-US" sz="2400" dirty="0">
                <a:solidFill>
                  <a:srgbClr val="000000"/>
                </a:solidFill>
                <a:ea typeface="华文中宋" pitchFamily="2" charset="-122"/>
              </a:rPr>
              <a:t>状态是由状态变量来表示的</a:t>
            </a:r>
            <a:r>
              <a:rPr lang="zh-CN" altLang="en-US" sz="2400" dirty="0" smtClean="0">
                <a:solidFill>
                  <a:srgbClr val="000000"/>
                </a:solidFill>
                <a:ea typeface="华文中宋" pitchFamily="2" charset="-122"/>
              </a:rPr>
              <a:t>，状态变量也</a:t>
            </a:r>
            <a:r>
              <a:rPr lang="zh-CN" altLang="en-US" sz="2400" dirty="0">
                <a:solidFill>
                  <a:srgbClr val="000000"/>
                </a:solidFill>
                <a:ea typeface="华文中宋" pitchFamily="2" charset="-122"/>
              </a:rPr>
              <a:t>分为两类</a:t>
            </a:r>
            <a:r>
              <a:rPr lang="zh-CN" altLang="en-US" sz="2400" dirty="0" smtClean="0">
                <a:solidFill>
                  <a:srgbClr val="000000"/>
                </a:solidFill>
                <a:ea typeface="华文中宋" pitchFamily="2" charset="-122"/>
              </a:rPr>
              <a:t>：</a:t>
            </a:r>
            <a:endParaRPr lang="en-US" altLang="zh-CN" sz="2400" dirty="0" smtClean="0">
              <a:solidFill>
                <a:srgbClr val="000000"/>
              </a:solidFill>
              <a:ea typeface="华文中宋" pitchFamily="2" charset="-122"/>
            </a:endParaRPr>
          </a:p>
          <a:p>
            <a:pPr marL="987425" lvl="2" indent="-293688" algn="l">
              <a:lnSpc>
                <a:spcPct val="110000"/>
              </a:lnSpc>
              <a:spcBef>
                <a:spcPct val="40000"/>
              </a:spcBef>
              <a:spcAft>
                <a:spcPct val="10000"/>
              </a:spcAft>
              <a:buClr>
                <a:srgbClr val="CCCC00"/>
              </a:buClr>
              <a:buSzPct val="70000"/>
              <a:buFont typeface="Wingdings" pitchFamily="2" charset="2"/>
              <a:buChar char="l"/>
            </a:pPr>
            <a:r>
              <a:rPr lang="zh-CN" altLang="en-US" sz="2400" dirty="0" smtClean="0">
                <a:solidFill>
                  <a:srgbClr val="000000"/>
                </a:solidFill>
                <a:ea typeface="华文中宋" pitchFamily="2" charset="-122"/>
              </a:rPr>
              <a:t>一类</a:t>
            </a:r>
            <a:r>
              <a:rPr lang="zh-CN" altLang="en-US" sz="2400" dirty="0">
                <a:solidFill>
                  <a:srgbClr val="000000"/>
                </a:solidFill>
                <a:ea typeface="华文中宋" pitchFamily="2" charset="-122"/>
              </a:rPr>
              <a:t>是</a:t>
            </a:r>
            <a:r>
              <a:rPr lang="en-US" altLang="zh-CN" sz="2400" dirty="0">
                <a:solidFill>
                  <a:srgbClr val="000000"/>
                </a:solidFill>
                <a:ea typeface="华文中宋" pitchFamily="2" charset="-122"/>
              </a:rPr>
              <a:t>SSL</a:t>
            </a:r>
            <a:r>
              <a:rPr lang="zh-CN" altLang="en-US" sz="2400" dirty="0">
                <a:solidFill>
                  <a:srgbClr val="000000"/>
                </a:solidFill>
                <a:ea typeface="华文中宋" pitchFamily="2" charset="-122"/>
              </a:rPr>
              <a:t>会话状态变量</a:t>
            </a:r>
            <a:r>
              <a:rPr lang="zh-CN" altLang="en-US" sz="2400" dirty="0" smtClean="0">
                <a:solidFill>
                  <a:srgbClr val="000000"/>
                </a:solidFill>
                <a:ea typeface="华文中宋" pitchFamily="2" charset="-122"/>
              </a:rPr>
              <a:t>，</a:t>
            </a:r>
            <a:endParaRPr lang="en-US" altLang="zh-CN" sz="2400" dirty="0" smtClean="0">
              <a:solidFill>
                <a:srgbClr val="000000"/>
              </a:solidFill>
              <a:ea typeface="华文中宋" pitchFamily="2" charset="-122"/>
            </a:endParaRPr>
          </a:p>
          <a:p>
            <a:pPr marL="1444625" lvl="3" indent="-293688" algn="l">
              <a:lnSpc>
                <a:spcPct val="110000"/>
              </a:lnSpc>
              <a:spcBef>
                <a:spcPct val="40000"/>
              </a:spcBef>
              <a:spcAft>
                <a:spcPct val="10000"/>
              </a:spcAft>
              <a:buClr>
                <a:srgbClr val="CCCC00"/>
              </a:buClr>
              <a:buSzPct val="70000"/>
              <a:buFont typeface="Wingdings" pitchFamily="2" charset="2"/>
              <a:buChar char="l"/>
            </a:pPr>
            <a:r>
              <a:rPr lang="zh-CN" altLang="en-US" sz="2000" dirty="0" smtClean="0">
                <a:solidFill>
                  <a:srgbClr val="000000"/>
                </a:solidFill>
                <a:ea typeface="华文中宋" pitchFamily="2" charset="-122"/>
              </a:rPr>
              <a:t>认证和协商时所需要的状态变量，代表身份等的证书、标识；以及算法参数等</a:t>
            </a:r>
            <a:endParaRPr lang="en-US" altLang="zh-CN" sz="2000" dirty="0" smtClean="0">
              <a:solidFill>
                <a:srgbClr val="000000"/>
              </a:solidFill>
              <a:ea typeface="华文中宋" pitchFamily="2" charset="-122"/>
            </a:endParaRPr>
          </a:p>
          <a:p>
            <a:pPr marL="987425" lvl="2" indent="-293688" algn="l">
              <a:lnSpc>
                <a:spcPct val="110000"/>
              </a:lnSpc>
              <a:spcBef>
                <a:spcPct val="40000"/>
              </a:spcBef>
              <a:spcAft>
                <a:spcPct val="10000"/>
              </a:spcAft>
              <a:buClr>
                <a:srgbClr val="CCCC00"/>
              </a:buClr>
              <a:buSzPct val="70000"/>
              <a:buFont typeface="Wingdings" pitchFamily="2" charset="2"/>
              <a:buChar char="l"/>
            </a:pPr>
            <a:r>
              <a:rPr lang="zh-CN" altLang="en-US" sz="2400" dirty="0" smtClean="0">
                <a:solidFill>
                  <a:srgbClr val="000000"/>
                </a:solidFill>
                <a:ea typeface="华文中宋" pitchFamily="2" charset="-122"/>
              </a:rPr>
              <a:t>另</a:t>
            </a:r>
            <a:r>
              <a:rPr lang="zh-CN" altLang="en-US" sz="2400" dirty="0">
                <a:solidFill>
                  <a:srgbClr val="000000"/>
                </a:solidFill>
                <a:ea typeface="华文中宋" pitchFamily="2" charset="-122"/>
              </a:rPr>
              <a:t>一类是</a:t>
            </a:r>
            <a:r>
              <a:rPr lang="en-US" altLang="zh-CN" sz="2400" dirty="0">
                <a:solidFill>
                  <a:srgbClr val="000000"/>
                </a:solidFill>
                <a:ea typeface="华文中宋" pitchFamily="2" charset="-122"/>
              </a:rPr>
              <a:t>SSL</a:t>
            </a:r>
            <a:r>
              <a:rPr lang="zh-CN" altLang="en-US" sz="2400" dirty="0">
                <a:solidFill>
                  <a:srgbClr val="000000"/>
                </a:solidFill>
                <a:ea typeface="华文中宋" pitchFamily="2" charset="-122"/>
              </a:rPr>
              <a:t>连接</a:t>
            </a:r>
            <a:r>
              <a:rPr lang="zh-CN" altLang="en-US" sz="2400" dirty="0" smtClean="0">
                <a:solidFill>
                  <a:srgbClr val="000000"/>
                </a:solidFill>
                <a:ea typeface="华文中宋" pitchFamily="2" charset="-122"/>
              </a:rPr>
              <a:t>状态变量</a:t>
            </a:r>
            <a:endParaRPr lang="en-US" altLang="zh-CN" sz="2400" dirty="0" smtClean="0">
              <a:solidFill>
                <a:srgbClr val="000000"/>
              </a:solidFill>
              <a:ea typeface="华文中宋" pitchFamily="2" charset="-122"/>
            </a:endParaRPr>
          </a:p>
          <a:p>
            <a:pPr marL="1444625" lvl="3" indent="-293688" algn="l">
              <a:lnSpc>
                <a:spcPct val="110000"/>
              </a:lnSpc>
              <a:spcBef>
                <a:spcPct val="40000"/>
              </a:spcBef>
              <a:spcAft>
                <a:spcPct val="10000"/>
              </a:spcAft>
              <a:buClr>
                <a:srgbClr val="CCCC00"/>
              </a:buClr>
              <a:buSzPct val="70000"/>
              <a:buFont typeface="Wingdings" pitchFamily="2" charset="2"/>
              <a:buChar char="l"/>
            </a:pPr>
            <a:r>
              <a:rPr lang="zh-CN" altLang="en-US" sz="2000" dirty="0" smtClean="0">
                <a:solidFill>
                  <a:srgbClr val="000000"/>
                </a:solidFill>
                <a:ea typeface="华文中宋" pitchFamily="2" charset="-122"/>
              </a:rPr>
              <a:t>通信和封装时所需要的状态变量，主要是各类密钥和随机数</a:t>
            </a:r>
            <a:endParaRPr lang="zh-CN" altLang="en-US" sz="2000" dirty="0">
              <a:solidFill>
                <a:srgbClr val="000000"/>
              </a:solidFill>
              <a:ea typeface="华文中宋" pitchFamily="2" charset="-122"/>
            </a:endParaRPr>
          </a:p>
        </p:txBody>
      </p:sp>
      <p:sp>
        <p:nvSpPr>
          <p:cNvPr id="9" name="标题 1"/>
          <p:cNvSpPr txBox="1">
            <a:spLocks/>
          </p:cNvSpPr>
          <p:nvPr/>
        </p:nvSpPr>
        <p:spPr bwMode="auto">
          <a:xfrm>
            <a:off x="533400" y="304800"/>
            <a:ext cx="7696200"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lnSpc>
                <a:spcPct val="120000"/>
              </a:lnSpc>
              <a:spcBef>
                <a:spcPct val="40000"/>
              </a:spcBef>
              <a:spcAft>
                <a:spcPct val="10000"/>
              </a:spcAft>
              <a:buClr>
                <a:schemeClr val="tx2"/>
              </a:buClr>
              <a:buSzPct val="70000"/>
              <a:buFont typeface="Wingdings" pitchFamily="2" charset="2"/>
              <a:buChar char="Ü"/>
              <a:defRPr sz="3200" b="1">
                <a:solidFill>
                  <a:schemeClr val="tx1"/>
                </a:solidFill>
                <a:effectLst>
                  <a:outerShdw blurRad="38100" dist="38100" dir="2700000" algn="tl">
                    <a:srgbClr val="000000">
                      <a:alpha val="43137"/>
                    </a:srgbClr>
                  </a:outerShdw>
                </a:effectLst>
                <a:latin typeface="+mn-lt"/>
                <a:ea typeface="+mn-ea"/>
                <a:cs typeface="+mn-cs"/>
              </a:defRPr>
            </a:lvl1pPr>
            <a:lvl2pPr marL="692150" indent="-347663" algn="l" rtl="0" eaLnBrk="0" fontAlgn="base" hangingPunct="0">
              <a:lnSpc>
                <a:spcPct val="120000"/>
              </a:lnSpc>
              <a:spcBef>
                <a:spcPct val="40000"/>
              </a:spcBef>
              <a:spcAft>
                <a:spcPct val="10000"/>
              </a:spcAft>
              <a:buClr>
                <a:schemeClr val="accent2"/>
              </a:buClr>
              <a:buSzPct val="70000"/>
              <a:buFont typeface="Wingdings" pitchFamily="2" charset="2"/>
              <a:buChar char="l"/>
              <a:defRPr sz="2800" b="1">
                <a:solidFill>
                  <a:schemeClr val="tx1"/>
                </a:solidFill>
                <a:latin typeface="+mn-lt"/>
                <a:ea typeface="+mn-ea"/>
              </a:defRPr>
            </a:lvl2pPr>
            <a:lvl3pPr marL="987425" indent="-293688" algn="l" rtl="0" eaLnBrk="0" fontAlgn="base" hangingPunct="0">
              <a:lnSpc>
                <a:spcPct val="120000"/>
              </a:lnSpc>
              <a:spcBef>
                <a:spcPct val="40000"/>
              </a:spcBef>
              <a:spcAft>
                <a:spcPct val="10000"/>
              </a:spcAft>
              <a:buClr>
                <a:schemeClr val="accent1"/>
              </a:buClr>
              <a:buSzPct val="70000"/>
              <a:buFont typeface="Wingdings" pitchFamily="2" charset="2"/>
              <a:buChar char="l"/>
              <a:defRPr sz="2400" b="1">
                <a:solidFill>
                  <a:schemeClr val="tx1"/>
                </a:solidFill>
                <a:latin typeface="+mn-lt"/>
                <a:ea typeface="+mn-ea"/>
              </a:defRPr>
            </a:lvl3pPr>
            <a:lvl4pPr marL="1281113" indent="-292100" algn="l" rtl="0" eaLnBrk="0" fontAlgn="base" hangingPunct="0">
              <a:lnSpc>
                <a:spcPct val="120000"/>
              </a:lnSpc>
              <a:spcBef>
                <a:spcPct val="40000"/>
              </a:spcBef>
              <a:spcAft>
                <a:spcPct val="10000"/>
              </a:spcAft>
              <a:buClr>
                <a:schemeClr val="tx2"/>
              </a:buClr>
              <a:buSzPct val="75000"/>
              <a:buFont typeface="Wingdings" pitchFamily="2" charset="2"/>
              <a:buChar char="§"/>
              <a:defRPr sz="2000" b="1">
                <a:solidFill>
                  <a:schemeClr val="tx1"/>
                </a:solidFill>
                <a:latin typeface="+mn-lt"/>
                <a:ea typeface="+mn-ea"/>
              </a:defRPr>
            </a:lvl4pPr>
            <a:lvl5pPr marL="1598613" indent="-315913" algn="l" rtl="0" eaLnBrk="0" fontAlgn="base" hangingPunct="0">
              <a:lnSpc>
                <a:spcPct val="120000"/>
              </a:lnSpc>
              <a:spcBef>
                <a:spcPct val="40000"/>
              </a:spcBef>
              <a:spcAft>
                <a:spcPct val="10000"/>
              </a:spcAft>
              <a:buClr>
                <a:schemeClr val="folHlink"/>
              </a:buClr>
              <a:buSzPct val="80000"/>
              <a:buFont typeface="Wingdings" pitchFamily="2" charset="2"/>
              <a:buChar char="§"/>
              <a:defRPr sz="2000" b="1">
                <a:solidFill>
                  <a:schemeClr val="tx1"/>
                </a:solidFill>
                <a:latin typeface="+mn-lt"/>
                <a:ea typeface="+mn-ea"/>
              </a:defRPr>
            </a:lvl5pPr>
            <a:lvl6pPr marL="2055813" indent="-315913" algn="l" rtl="0" fontAlgn="base">
              <a:lnSpc>
                <a:spcPct val="120000"/>
              </a:lnSpc>
              <a:spcBef>
                <a:spcPct val="40000"/>
              </a:spcBef>
              <a:spcAft>
                <a:spcPct val="10000"/>
              </a:spcAft>
              <a:buClr>
                <a:schemeClr val="folHlink"/>
              </a:buClr>
              <a:buSzPct val="80000"/>
              <a:buFont typeface="Wingdings" pitchFamily="2" charset="2"/>
              <a:buChar char="§"/>
              <a:defRPr sz="2000" b="1">
                <a:solidFill>
                  <a:schemeClr val="tx1"/>
                </a:solidFill>
                <a:latin typeface="+mn-lt"/>
                <a:ea typeface="+mn-ea"/>
              </a:defRPr>
            </a:lvl6pPr>
            <a:lvl7pPr marL="2513013" indent="-315913" algn="l" rtl="0" fontAlgn="base">
              <a:lnSpc>
                <a:spcPct val="120000"/>
              </a:lnSpc>
              <a:spcBef>
                <a:spcPct val="40000"/>
              </a:spcBef>
              <a:spcAft>
                <a:spcPct val="10000"/>
              </a:spcAft>
              <a:buClr>
                <a:schemeClr val="folHlink"/>
              </a:buClr>
              <a:buSzPct val="80000"/>
              <a:buFont typeface="Wingdings" pitchFamily="2" charset="2"/>
              <a:buChar char="§"/>
              <a:defRPr sz="2000" b="1">
                <a:solidFill>
                  <a:schemeClr val="tx1"/>
                </a:solidFill>
                <a:latin typeface="+mn-lt"/>
                <a:ea typeface="+mn-ea"/>
              </a:defRPr>
            </a:lvl7pPr>
            <a:lvl8pPr marL="2970213" indent="-315913" algn="l" rtl="0" fontAlgn="base">
              <a:lnSpc>
                <a:spcPct val="120000"/>
              </a:lnSpc>
              <a:spcBef>
                <a:spcPct val="40000"/>
              </a:spcBef>
              <a:spcAft>
                <a:spcPct val="10000"/>
              </a:spcAft>
              <a:buClr>
                <a:schemeClr val="folHlink"/>
              </a:buClr>
              <a:buSzPct val="80000"/>
              <a:buFont typeface="Wingdings" pitchFamily="2" charset="2"/>
              <a:buChar char="§"/>
              <a:defRPr sz="2000" b="1">
                <a:solidFill>
                  <a:schemeClr val="tx1"/>
                </a:solidFill>
                <a:latin typeface="+mn-lt"/>
                <a:ea typeface="+mn-ea"/>
              </a:defRPr>
            </a:lvl8pPr>
            <a:lvl9pPr marL="3427413" indent="-315913" algn="l" rtl="0" fontAlgn="base">
              <a:lnSpc>
                <a:spcPct val="120000"/>
              </a:lnSpc>
              <a:spcBef>
                <a:spcPct val="40000"/>
              </a:spcBef>
              <a:spcAft>
                <a:spcPct val="10000"/>
              </a:spcAft>
              <a:buClr>
                <a:schemeClr val="folHlink"/>
              </a:buClr>
              <a:buSzPct val="80000"/>
              <a:buFont typeface="Wingdings" pitchFamily="2" charset="2"/>
              <a:buChar char="§"/>
              <a:defRPr sz="2000" b="1">
                <a:solidFill>
                  <a:schemeClr val="tx1"/>
                </a:solidFill>
                <a:latin typeface="+mn-lt"/>
                <a:ea typeface="+mn-ea"/>
              </a:defRPr>
            </a:lvl9pPr>
          </a:lstStyle>
          <a:p>
            <a:pPr marL="0" indent="0">
              <a:buNone/>
            </a:pPr>
            <a:r>
              <a:rPr lang="en-US" altLang="zh-CN" dirty="0">
                <a:solidFill>
                  <a:srgbClr val="C3093E"/>
                </a:solidFill>
                <a:latin typeface="+mj-lt"/>
                <a:ea typeface="+mj-ea"/>
                <a:cs typeface="+mj-cs"/>
              </a:rPr>
              <a:t>7.8.2 </a:t>
            </a:r>
            <a:r>
              <a:rPr lang="zh-CN" altLang="en-US" dirty="0">
                <a:solidFill>
                  <a:srgbClr val="C3093E"/>
                </a:solidFill>
                <a:latin typeface="+mj-lt"/>
                <a:ea typeface="+mj-ea"/>
                <a:cs typeface="+mj-cs"/>
              </a:rPr>
              <a:t>安全套接层协议</a:t>
            </a:r>
            <a:r>
              <a:rPr lang="en-US" altLang="zh-CN" dirty="0">
                <a:solidFill>
                  <a:srgbClr val="C3093E"/>
                </a:solidFill>
                <a:latin typeface="+mj-lt"/>
                <a:ea typeface="+mj-ea"/>
                <a:cs typeface="+mj-cs"/>
              </a:rPr>
              <a:t>SSL</a:t>
            </a:r>
            <a:endParaRPr lang="zh-CN" altLang="en-US" dirty="0">
              <a:solidFill>
                <a:srgbClr val="C3093E"/>
              </a:solidFill>
              <a:latin typeface="+mj-lt"/>
              <a:ea typeface="+mj-ea"/>
              <a:cs typeface="+mj-cs"/>
            </a:endParaRPr>
          </a:p>
        </p:txBody>
      </p:sp>
      <p:sp>
        <p:nvSpPr>
          <p:cNvPr id="10" name="标题 1"/>
          <p:cNvSpPr txBox="1">
            <a:spLocks/>
          </p:cNvSpPr>
          <p:nvPr/>
        </p:nvSpPr>
        <p:spPr bwMode="auto">
          <a:xfrm>
            <a:off x="533400" y="0"/>
            <a:ext cx="7696200" cy="304800"/>
          </a:xfrm>
          <a:prstGeom prst="rect">
            <a:avLst/>
          </a:prstGeom>
          <a:solidFill>
            <a:schemeClr val="accent5"/>
          </a:solidFill>
          <a:ln w="9525">
            <a:noFill/>
            <a:miter lim="800000"/>
            <a:headEnd/>
            <a:tailEnd/>
          </a:ln>
        </p:spPr>
        <p:txBody>
          <a:bodyPr vert="horz" wrap="square" lIns="91440" tIns="45720" rIns="91440" bIns="45720" numCol="1" anchor="b" anchorCtr="0" compatLnSpc="1">
            <a:prstTxWarp prst="textNoShape">
              <a:avLst/>
            </a:prstTxWarp>
          </a:bodyPr>
          <a:lstStyle/>
          <a:p>
            <a:pPr algn="l" eaLnBrk="0" hangingPunct="0">
              <a:defRPr/>
            </a:pPr>
            <a:r>
              <a:rPr lang="zh-CN" altLang="en-US" sz="1800" kern="0" dirty="0" smtClean="0">
                <a:solidFill>
                  <a:srgbClr val="004C00"/>
                </a:solidFill>
                <a:effectLst>
                  <a:outerShdw blurRad="38100" dist="38100" dir="2700000" algn="tl">
                    <a:srgbClr val="000000">
                      <a:alpha val="43137"/>
                    </a:srgbClr>
                  </a:outerShdw>
                </a:effectLst>
                <a:latin typeface="+mj-lt"/>
                <a:ea typeface="+mj-ea"/>
                <a:cs typeface="+mj-cs"/>
              </a:rPr>
              <a:t>第七章 密码协议：</a:t>
            </a:r>
            <a:r>
              <a:rPr lang="en-US" altLang="zh-CN" sz="1800" kern="0" dirty="0" smtClean="0">
                <a:solidFill>
                  <a:srgbClr val="004C00"/>
                </a:solidFill>
                <a:effectLst>
                  <a:outerShdw blurRad="38100" dist="38100" dir="2700000" algn="tl">
                    <a:srgbClr val="000000">
                      <a:alpha val="43137"/>
                    </a:srgbClr>
                  </a:outerShdw>
                </a:effectLst>
                <a:latin typeface="+mj-lt"/>
                <a:ea typeface="+mj-ea"/>
                <a:cs typeface="+mj-cs"/>
              </a:rPr>
              <a:t>7.8 </a:t>
            </a:r>
            <a:r>
              <a:rPr lang="zh-CN" altLang="en-US" sz="1800" kern="0" dirty="0" smtClean="0">
                <a:solidFill>
                  <a:srgbClr val="004C00"/>
                </a:solidFill>
                <a:effectLst>
                  <a:outerShdw blurRad="38100" dist="38100" dir="2700000" algn="tl">
                    <a:srgbClr val="000000">
                      <a:alpha val="43137"/>
                    </a:srgbClr>
                  </a:outerShdw>
                </a:effectLst>
                <a:latin typeface="+mj-lt"/>
                <a:ea typeface="+mj-ea"/>
                <a:cs typeface="+mj-cs"/>
              </a:rPr>
              <a:t>安全协议实践</a:t>
            </a:r>
          </a:p>
        </p:txBody>
      </p:sp>
      <p:sp>
        <p:nvSpPr>
          <p:cNvPr id="11" name="灯片编号占位符 3"/>
          <p:cNvSpPr>
            <a:spLocks noGrp="1"/>
          </p:cNvSpPr>
          <p:nvPr>
            <p:ph type="sldNum" sz="quarter" idx="12"/>
          </p:nvPr>
        </p:nvSpPr>
        <p:spPr>
          <a:xfrm>
            <a:off x="7391400" y="6477000"/>
            <a:ext cx="1295400" cy="304800"/>
          </a:xfrm>
        </p:spPr>
        <p:txBody>
          <a:bodyPr/>
          <a:lstStyle/>
          <a:p>
            <a:pPr>
              <a:defRPr/>
            </a:pPr>
            <a:fld id="{896E1043-1F2A-4C9B-855A-0B3264F68AF7}" type="slidenum">
              <a:rPr lang="en-US" altLang="zh-CN" smtClean="0"/>
              <a:pPr>
                <a:defRPr/>
              </a:pPr>
              <a:t>98</a:t>
            </a:fld>
            <a:r>
              <a:rPr lang="en-US" altLang="zh-CN" dirty="0" smtClean="0"/>
              <a:t>/</a:t>
            </a:r>
            <a:endParaRPr lang="en-US" altLang="zh-CN" dirty="0"/>
          </a:p>
        </p:txBody>
      </p:sp>
    </p:spTree>
    <p:extLst>
      <p:ext uri="{BB962C8B-B14F-4D97-AF65-F5344CB8AC3E}">
        <p14:creationId xmlns:p14="http://schemas.microsoft.com/office/powerpoint/2010/main" xmlns="" val="1264935607"/>
      </p:ext>
    </p:extLst>
  </p:cSld>
  <p:clrMapOvr>
    <a:masterClrMapping/>
  </p:clrMapOvr>
  <p:transition/>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1107" name="Rectangle 3"/>
          <p:cNvSpPr>
            <a:spLocks noGrp="1" noChangeArrowheads="1"/>
          </p:cNvSpPr>
          <p:nvPr>
            <p:ph type="body" idx="1"/>
          </p:nvPr>
        </p:nvSpPr>
        <p:spPr>
          <a:xfrm>
            <a:off x="381000" y="1181100"/>
            <a:ext cx="8305800" cy="1028700"/>
          </a:xfrm>
        </p:spPr>
        <p:txBody>
          <a:bodyPr/>
          <a:lstStyle/>
          <a:p>
            <a:pPr>
              <a:lnSpc>
                <a:spcPct val="110000"/>
              </a:lnSpc>
            </a:pPr>
            <a:r>
              <a:rPr lang="en-US" altLang="zh-CN" dirty="0"/>
              <a:t>SSL</a:t>
            </a:r>
            <a:r>
              <a:rPr lang="zh-CN" altLang="en-US" dirty="0"/>
              <a:t>会话状态变量的组成</a:t>
            </a:r>
            <a:r>
              <a:rPr lang="zh-CN" altLang="en-US" dirty="0" smtClean="0"/>
              <a:t>元素</a:t>
            </a:r>
            <a:endParaRPr lang="en-US" altLang="zh-CN" dirty="0" smtClean="0"/>
          </a:p>
          <a:p>
            <a:pPr lvl="1">
              <a:lnSpc>
                <a:spcPct val="110000"/>
              </a:lnSpc>
            </a:pPr>
            <a:r>
              <a:rPr lang="zh-CN" altLang="en-US" dirty="0" smtClean="0"/>
              <a:t>（</a:t>
            </a:r>
            <a:r>
              <a:rPr lang="zh-CN" altLang="en-US" dirty="0"/>
              <a:t>标识、证书、算法、参数、主密钥等）</a:t>
            </a:r>
          </a:p>
        </p:txBody>
      </p:sp>
      <p:graphicFrame>
        <p:nvGraphicFramePr>
          <p:cNvPr id="1071108" name="Group 4"/>
          <p:cNvGraphicFramePr>
            <a:graphicFrameLocks noGrp="1"/>
          </p:cNvGraphicFramePr>
          <p:nvPr>
            <p:extLst>
              <p:ext uri="{D42A27DB-BD31-4B8C-83A1-F6EECF244321}">
                <p14:modId xmlns:p14="http://schemas.microsoft.com/office/powerpoint/2010/main" xmlns="" val="3817734571"/>
              </p:ext>
            </p:extLst>
          </p:nvPr>
        </p:nvGraphicFramePr>
        <p:xfrm>
          <a:off x="457200" y="2590800"/>
          <a:ext cx="8458200" cy="3479803"/>
        </p:xfrm>
        <a:graphic>
          <a:graphicData uri="http://schemas.openxmlformats.org/drawingml/2006/table">
            <a:tbl>
              <a:tblPr/>
              <a:tblGrid>
                <a:gridCol w="2590800"/>
                <a:gridCol w="5867400"/>
              </a:tblGrid>
              <a:tr h="614363">
                <a:tc>
                  <a:txBody>
                    <a:bodyPr/>
                    <a:lstStyle/>
                    <a:p>
                      <a:pPr marL="342900" marR="0" lvl="0" indent="-342900" algn="l" defTabSz="914400" rtl="0" eaLnBrk="1" fontAlgn="base" latinLnBrk="0" hangingPunct="1">
                        <a:lnSpc>
                          <a:spcPct val="120000"/>
                        </a:lnSpc>
                        <a:spcBef>
                          <a:spcPct val="0"/>
                        </a:spcBef>
                        <a:spcAft>
                          <a:spcPct val="10000"/>
                        </a:spcAft>
                        <a:buClrTx/>
                        <a:buSzPct val="70000"/>
                        <a:buFontTx/>
                        <a:buNone/>
                        <a:tabLst/>
                      </a:pPr>
                      <a:r>
                        <a:rPr kumimoji="0" lang="en-US" altLang="zh-CN" sz="2000" b="1" i="0" u="none" strike="noStrike" cap="none" normalizeH="0" baseline="0" dirty="0" smtClean="0">
                          <a:ln>
                            <a:noFill/>
                          </a:ln>
                          <a:solidFill>
                            <a:srgbClr val="020202"/>
                          </a:solidFill>
                          <a:effectLst>
                            <a:outerShdw blurRad="38100" dist="38100" dir="2700000" algn="tl">
                              <a:srgbClr val="C0C0C0"/>
                            </a:outerShdw>
                          </a:effectLst>
                          <a:latin typeface="Times New Roman" pitchFamily="18" charset="0"/>
                          <a:ea typeface="华文中宋" pitchFamily="2" charset="-122"/>
                          <a:cs typeface="Times New Roman" pitchFamily="18" charset="0"/>
                        </a:rPr>
                        <a:t>Session ID</a:t>
                      </a:r>
                      <a:endParaRPr kumimoji="0" lang="en-US" altLang="zh-CN" sz="2000" b="1" i="0" u="none" strike="noStrike" cap="none" normalizeH="0" baseline="0" dirty="0" smtClean="0">
                        <a:ln>
                          <a:noFill/>
                        </a:ln>
                        <a:solidFill>
                          <a:srgbClr val="020202"/>
                        </a:solidFill>
                        <a:effectLst>
                          <a:outerShdw blurRad="38100" dist="38100" dir="2700000" algn="tl">
                            <a:srgbClr val="C0C0C0"/>
                          </a:outerShdw>
                        </a:effectLst>
                        <a:latin typeface="Times New Roman" pitchFamily="18" charset="0"/>
                        <a:ea typeface="华文中宋"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20000"/>
                        </a:lnSpc>
                        <a:spcBef>
                          <a:spcPct val="0"/>
                        </a:spcBef>
                        <a:spcAft>
                          <a:spcPct val="10000"/>
                        </a:spcAft>
                        <a:buClrTx/>
                        <a:buSzPct val="70000"/>
                        <a:buFontTx/>
                        <a:buNone/>
                        <a:tabLst/>
                      </a:pPr>
                      <a:r>
                        <a:rPr kumimoji="0" lang="zh-CN" altLang="en-US" sz="2000" b="1" i="0" u="none" strike="noStrike" cap="none" normalizeH="0" baseline="0" smtClean="0">
                          <a:ln>
                            <a:noFill/>
                          </a:ln>
                          <a:solidFill>
                            <a:srgbClr val="020202"/>
                          </a:solidFill>
                          <a:effectLst>
                            <a:outerShdw blurRad="38100" dist="38100" dir="2700000" algn="tl">
                              <a:srgbClr val="C0C0C0"/>
                            </a:outerShdw>
                          </a:effectLst>
                          <a:latin typeface="Times New Roman" pitchFamily="18" charset="0"/>
                          <a:ea typeface="华文中宋" pitchFamily="2" charset="-122"/>
                          <a:cs typeface="Times New Roman" pitchFamily="18" charset="0"/>
                        </a:rPr>
                        <a:t>由</a:t>
                      </a:r>
                      <a:r>
                        <a:rPr kumimoji="0" lang="en-US" altLang="zh-CN" sz="2000" b="1" i="0" u="none" strike="noStrike" cap="none" normalizeH="0" baseline="0" smtClean="0">
                          <a:ln>
                            <a:noFill/>
                          </a:ln>
                          <a:solidFill>
                            <a:srgbClr val="020202"/>
                          </a:solidFill>
                          <a:effectLst>
                            <a:outerShdw blurRad="38100" dist="38100" dir="2700000" algn="tl">
                              <a:srgbClr val="C0C0C0"/>
                            </a:outerShdw>
                          </a:effectLst>
                          <a:latin typeface="Times New Roman" pitchFamily="18" charset="0"/>
                          <a:ea typeface="华文中宋" pitchFamily="2" charset="-122"/>
                          <a:cs typeface="Times New Roman" pitchFamily="18" charset="0"/>
                        </a:rPr>
                        <a:t>Server</a:t>
                      </a:r>
                      <a:r>
                        <a:rPr kumimoji="0" lang="zh-CN" altLang="en-US" sz="2000" b="1" i="0" u="none" strike="noStrike" cap="none" normalizeH="0" baseline="0" smtClean="0">
                          <a:ln>
                            <a:noFill/>
                          </a:ln>
                          <a:solidFill>
                            <a:srgbClr val="020202"/>
                          </a:solidFill>
                          <a:effectLst>
                            <a:outerShdw blurRad="38100" dist="38100" dir="2700000" algn="tl">
                              <a:srgbClr val="C0C0C0"/>
                            </a:outerShdw>
                          </a:effectLst>
                          <a:latin typeface="Times New Roman" pitchFamily="18" charset="0"/>
                          <a:ea typeface="华文中宋" pitchFamily="2" charset="-122"/>
                          <a:cs typeface="Times New Roman" pitchFamily="18" charset="0"/>
                        </a:rPr>
                        <a:t>选择的代表一次会话的标识</a:t>
                      </a:r>
                      <a:endParaRPr kumimoji="0" lang="zh-CN" altLang="en-US" sz="2000" b="1" i="0" u="none" strike="noStrike" cap="none" normalizeH="0" baseline="0" smtClean="0">
                        <a:ln>
                          <a:noFill/>
                        </a:ln>
                        <a:solidFill>
                          <a:srgbClr val="020202"/>
                        </a:solidFill>
                        <a:effectLst>
                          <a:outerShdw blurRad="38100" dist="38100" dir="2700000" algn="tl">
                            <a:srgbClr val="C0C0C0"/>
                          </a:outerShdw>
                        </a:effectLst>
                        <a:latin typeface="Times New Roman" pitchFamily="18" charset="0"/>
                        <a:ea typeface="华文中宋"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573088">
                <a:tc>
                  <a:txBody>
                    <a:bodyPr/>
                    <a:lstStyle/>
                    <a:p>
                      <a:pPr marL="342900" marR="0" lvl="0" indent="-342900" algn="l" defTabSz="914400" rtl="0" eaLnBrk="1" fontAlgn="base" latinLnBrk="0" hangingPunct="1">
                        <a:lnSpc>
                          <a:spcPct val="120000"/>
                        </a:lnSpc>
                        <a:spcBef>
                          <a:spcPct val="0"/>
                        </a:spcBef>
                        <a:spcAft>
                          <a:spcPct val="10000"/>
                        </a:spcAft>
                        <a:buClrTx/>
                        <a:buSzPct val="70000"/>
                        <a:buFontTx/>
                        <a:buNone/>
                        <a:tabLst/>
                      </a:pPr>
                      <a:r>
                        <a:rPr kumimoji="0" lang="en-US" altLang="zh-CN" sz="2000" b="1" i="0" u="none" strike="noStrike" cap="none" normalizeH="0" baseline="0" smtClean="0">
                          <a:ln>
                            <a:noFill/>
                          </a:ln>
                          <a:solidFill>
                            <a:srgbClr val="020202"/>
                          </a:solidFill>
                          <a:effectLst>
                            <a:outerShdw blurRad="38100" dist="38100" dir="2700000" algn="tl">
                              <a:srgbClr val="C0C0C0"/>
                            </a:outerShdw>
                          </a:effectLst>
                          <a:latin typeface="Times New Roman" pitchFamily="18" charset="0"/>
                          <a:ea typeface="华文中宋" pitchFamily="2" charset="-122"/>
                          <a:cs typeface="Times New Roman" pitchFamily="18" charset="0"/>
                        </a:rPr>
                        <a:t>Peer Certificate</a:t>
                      </a:r>
                      <a:endParaRPr kumimoji="0" lang="en-US" altLang="zh-CN" sz="2000" b="1" i="0" u="none" strike="noStrike" cap="none" normalizeH="0" baseline="0" smtClean="0">
                        <a:ln>
                          <a:noFill/>
                        </a:ln>
                        <a:solidFill>
                          <a:srgbClr val="020202"/>
                        </a:solidFill>
                        <a:effectLst>
                          <a:outerShdw blurRad="38100" dist="38100" dir="2700000" algn="tl">
                            <a:srgbClr val="C0C0C0"/>
                          </a:outerShdw>
                        </a:effectLst>
                        <a:latin typeface="Times New Roman" pitchFamily="18" charset="0"/>
                        <a:ea typeface="华文中宋"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20000"/>
                        </a:lnSpc>
                        <a:spcBef>
                          <a:spcPct val="0"/>
                        </a:spcBef>
                        <a:spcAft>
                          <a:spcPct val="10000"/>
                        </a:spcAft>
                        <a:buClrTx/>
                        <a:buSzPct val="70000"/>
                        <a:buFontTx/>
                        <a:buNone/>
                        <a:tabLst/>
                      </a:pPr>
                      <a:r>
                        <a:rPr kumimoji="0" lang="zh-CN" altLang="en-US" sz="2000" b="1" i="0" u="none" strike="noStrike" cap="none" normalizeH="0" baseline="0" smtClean="0">
                          <a:ln>
                            <a:noFill/>
                          </a:ln>
                          <a:solidFill>
                            <a:srgbClr val="020202"/>
                          </a:solidFill>
                          <a:effectLst>
                            <a:outerShdw blurRad="38100" dist="38100" dir="2700000" algn="tl">
                              <a:srgbClr val="C0C0C0"/>
                            </a:outerShdw>
                          </a:effectLst>
                          <a:latin typeface="Times New Roman" pitchFamily="18" charset="0"/>
                          <a:ea typeface="华文中宋" pitchFamily="2" charset="-122"/>
                          <a:cs typeface="Times New Roman" pitchFamily="18" charset="0"/>
                        </a:rPr>
                        <a:t>通信对方的证书</a:t>
                      </a:r>
                      <a:endParaRPr kumimoji="0" lang="zh-CN" altLang="en-US" sz="2000" b="1" i="0" u="none" strike="noStrike" cap="none" normalizeH="0" baseline="0" smtClean="0">
                        <a:ln>
                          <a:noFill/>
                        </a:ln>
                        <a:solidFill>
                          <a:srgbClr val="020202"/>
                        </a:solidFill>
                        <a:effectLst>
                          <a:outerShdw blurRad="38100" dist="38100" dir="2700000" algn="tl">
                            <a:srgbClr val="C0C0C0"/>
                          </a:outerShdw>
                        </a:effectLst>
                        <a:latin typeface="Times New Roman" pitchFamily="18" charset="0"/>
                        <a:ea typeface="华文中宋"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573088">
                <a:tc>
                  <a:txBody>
                    <a:bodyPr/>
                    <a:lstStyle/>
                    <a:p>
                      <a:pPr marL="342900" marR="0" lvl="0" indent="-342900" algn="l" defTabSz="914400" rtl="0" eaLnBrk="1" fontAlgn="base" latinLnBrk="0" hangingPunct="1">
                        <a:lnSpc>
                          <a:spcPct val="120000"/>
                        </a:lnSpc>
                        <a:spcBef>
                          <a:spcPct val="0"/>
                        </a:spcBef>
                        <a:spcAft>
                          <a:spcPct val="10000"/>
                        </a:spcAft>
                        <a:buClrTx/>
                        <a:buSzPct val="70000"/>
                        <a:buFontTx/>
                        <a:buNone/>
                        <a:tabLst/>
                      </a:pPr>
                      <a:r>
                        <a:rPr kumimoji="0" lang="en-US" altLang="zh-CN" sz="2000" b="1" i="0" u="none" strike="noStrike" cap="none" normalizeH="0" baseline="0" smtClean="0">
                          <a:ln>
                            <a:noFill/>
                          </a:ln>
                          <a:solidFill>
                            <a:srgbClr val="020202"/>
                          </a:solidFill>
                          <a:effectLst>
                            <a:outerShdw blurRad="38100" dist="38100" dir="2700000" algn="tl">
                              <a:srgbClr val="C0C0C0"/>
                            </a:outerShdw>
                          </a:effectLst>
                          <a:latin typeface="Times New Roman" pitchFamily="18" charset="0"/>
                          <a:ea typeface="华文中宋" pitchFamily="2" charset="-122"/>
                          <a:cs typeface="Times New Roman" pitchFamily="18" charset="0"/>
                        </a:rPr>
                        <a:t>Compression Method</a:t>
                      </a:r>
                      <a:endParaRPr kumimoji="0" lang="en-US" altLang="zh-CN" sz="2000" b="1" i="0" u="none" strike="noStrike" cap="none" normalizeH="0" baseline="0" smtClean="0">
                        <a:ln>
                          <a:noFill/>
                        </a:ln>
                        <a:solidFill>
                          <a:srgbClr val="020202"/>
                        </a:solidFill>
                        <a:effectLst>
                          <a:outerShdw blurRad="38100" dist="38100" dir="2700000" algn="tl">
                            <a:srgbClr val="C0C0C0"/>
                          </a:outerShdw>
                        </a:effectLst>
                        <a:latin typeface="Times New Roman" pitchFamily="18" charset="0"/>
                        <a:ea typeface="华文中宋"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20000"/>
                        </a:lnSpc>
                        <a:spcBef>
                          <a:spcPct val="0"/>
                        </a:spcBef>
                        <a:spcAft>
                          <a:spcPct val="10000"/>
                        </a:spcAft>
                        <a:buClrTx/>
                        <a:buSzPct val="70000"/>
                        <a:buFontTx/>
                        <a:buNone/>
                        <a:tabLst/>
                      </a:pPr>
                      <a:r>
                        <a:rPr kumimoji="0" lang="zh-CN" altLang="en-US" sz="2000" b="1" i="0" u="none" strike="noStrike" cap="none" normalizeH="0" baseline="0" smtClean="0">
                          <a:ln>
                            <a:noFill/>
                          </a:ln>
                          <a:solidFill>
                            <a:srgbClr val="020202"/>
                          </a:solidFill>
                          <a:effectLst>
                            <a:outerShdw blurRad="38100" dist="38100" dir="2700000" algn="tl">
                              <a:srgbClr val="C0C0C0"/>
                            </a:outerShdw>
                          </a:effectLst>
                          <a:latin typeface="Times New Roman" pitchFamily="18" charset="0"/>
                          <a:ea typeface="华文中宋" pitchFamily="2" charset="-122"/>
                          <a:cs typeface="Times New Roman" pitchFamily="18" charset="0"/>
                        </a:rPr>
                        <a:t>当前使用的压缩算法</a:t>
                      </a:r>
                      <a:endParaRPr kumimoji="0" lang="zh-CN" altLang="en-US" sz="2000" b="1" i="0" u="none" strike="noStrike" cap="none" normalizeH="0" baseline="0" smtClean="0">
                        <a:ln>
                          <a:noFill/>
                        </a:ln>
                        <a:solidFill>
                          <a:srgbClr val="020202"/>
                        </a:solidFill>
                        <a:effectLst>
                          <a:outerShdw blurRad="38100" dist="38100" dir="2700000" algn="tl">
                            <a:srgbClr val="C0C0C0"/>
                          </a:outerShdw>
                        </a:effectLst>
                        <a:latin typeface="Times New Roman" pitchFamily="18" charset="0"/>
                        <a:ea typeface="华文中宋"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573088">
                <a:tc>
                  <a:txBody>
                    <a:bodyPr/>
                    <a:lstStyle/>
                    <a:p>
                      <a:pPr marL="342900" marR="0" lvl="0" indent="-342900" algn="l" defTabSz="914400" rtl="0" eaLnBrk="1" fontAlgn="base" latinLnBrk="0" hangingPunct="1">
                        <a:lnSpc>
                          <a:spcPct val="120000"/>
                        </a:lnSpc>
                        <a:spcBef>
                          <a:spcPct val="0"/>
                        </a:spcBef>
                        <a:spcAft>
                          <a:spcPct val="10000"/>
                        </a:spcAft>
                        <a:buClrTx/>
                        <a:buSzPct val="70000"/>
                        <a:buFontTx/>
                        <a:buNone/>
                        <a:tabLst/>
                      </a:pPr>
                      <a:r>
                        <a:rPr kumimoji="0" lang="en-US" altLang="zh-CN" sz="2000" b="1" i="0" u="none" strike="noStrike" cap="none" normalizeH="0" baseline="0" smtClean="0">
                          <a:ln>
                            <a:noFill/>
                          </a:ln>
                          <a:solidFill>
                            <a:srgbClr val="020202"/>
                          </a:solidFill>
                          <a:effectLst>
                            <a:outerShdw blurRad="38100" dist="38100" dir="2700000" algn="tl">
                              <a:srgbClr val="C0C0C0"/>
                            </a:outerShdw>
                          </a:effectLst>
                          <a:latin typeface="Times New Roman" pitchFamily="18" charset="0"/>
                          <a:ea typeface="华文中宋" pitchFamily="2" charset="-122"/>
                          <a:cs typeface="Times New Roman" pitchFamily="18" charset="0"/>
                        </a:rPr>
                        <a:t>Cipher Spec</a:t>
                      </a:r>
                      <a:endParaRPr kumimoji="0" lang="en-US" altLang="zh-CN" sz="2000" b="1" i="0" u="none" strike="noStrike" cap="none" normalizeH="0" baseline="0" smtClean="0">
                        <a:ln>
                          <a:noFill/>
                        </a:ln>
                        <a:solidFill>
                          <a:srgbClr val="020202"/>
                        </a:solidFill>
                        <a:effectLst>
                          <a:outerShdw blurRad="38100" dist="38100" dir="2700000" algn="tl">
                            <a:srgbClr val="C0C0C0"/>
                          </a:outerShdw>
                        </a:effectLst>
                        <a:latin typeface="Times New Roman" pitchFamily="18" charset="0"/>
                        <a:ea typeface="华文中宋"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20000"/>
                        </a:lnSpc>
                        <a:spcBef>
                          <a:spcPct val="0"/>
                        </a:spcBef>
                        <a:spcAft>
                          <a:spcPct val="10000"/>
                        </a:spcAft>
                        <a:buClrTx/>
                        <a:buSzPct val="70000"/>
                        <a:buFontTx/>
                        <a:buNone/>
                        <a:tabLst/>
                      </a:pPr>
                      <a:r>
                        <a:rPr kumimoji="0" lang="zh-CN" altLang="en-US" sz="2000" b="1" i="0" u="none" strike="noStrike" cap="none" normalizeH="0" baseline="0" smtClean="0">
                          <a:ln>
                            <a:noFill/>
                          </a:ln>
                          <a:solidFill>
                            <a:srgbClr val="020202"/>
                          </a:solidFill>
                          <a:effectLst>
                            <a:outerShdw blurRad="38100" dist="38100" dir="2700000" algn="tl">
                              <a:srgbClr val="C0C0C0"/>
                            </a:outerShdw>
                          </a:effectLst>
                          <a:latin typeface="Times New Roman" pitchFamily="18" charset="0"/>
                          <a:ea typeface="华文中宋" pitchFamily="2" charset="-122"/>
                          <a:cs typeface="Times New Roman" pitchFamily="18" charset="0"/>
                        </a:rPr>
                        <a:t>当前使用的数据加密算法、</a:t>
                      </a:r>
                      <a:r>
                        <a:rPr kumimoji="0" lang="en-US" altLang="zh-CN" sz="2000" b="1" i="0" u="none" strike="noStrike" cap="none" normalizeH="0" baseline="0" smtClean="0">
                          <a:ln>
                            <a:noFill/>
                          </a:ln>
                          <a:solidFill>
                            <a:srgbClr val="020202"/>
                          </a:solidFill>
                          <a:effectLst>
                            <a:outerShdw blurRad="38100" dist="38100" dir="2700000" algn="tl">
                              <a:srgbClr val="C0C0C0"/>
                            </a:outerShdw>
                          </a:effectLst>
                          <a:latin typeface="Times New Roman" pitchFamily="18" charset="0"/>
                          <a:ea typeface="华文中宋" pitchFamily="2" charset="-122"/>
                          <a:cs typeface="Times New Roman" pitchFamily="18" charset="0"/>
                        </a:rPr>
                        <a:t>hash</a:t>
                      </a:r>
                      <a:r>
                        <a:rPr kumimoji="0" lang="zh-CN" altLang="en-US" sz="2000" b="1" i="0" u="none" strike="noStrike" cap="none" normalizeH="0" baseline="0" smtClean="0">
                          <a:ln>
                            <a:noFill/>
                          </a:ln>
                          <a:solidFill>
                            <a:srgbClr val="020202"/>
                          </a:solidFill>
                          <a:effectLst>
                            <a:outerShdw blurRad="38100" dist="38100" dir="2700000" algn="tl">
                              <a:srgbClr val="C0C0C0"/>
                            </a:outerShdw>
                          </a:effectLst>
                          <a:latin typeface="Times New Roman" pitchFamily="18" charset="0"/>
                          <a:ea typeface="华文中宋" pitchFamily="2" charset="-122"/>
                          <a:cs typeface="Times New Roman" pitchFamily="18" charset="0"/>
                        </a:rPr>
                        <a:t>算法以及算法参数</a:t>
                      </a:r>
                      <a:endParaRPr kumimoji="0" lang="zh-CN" altLang="en-US" sz="2000" b="1" i="0" u="none" strike="noStrike" cap="none" normalizeH="0" baseline="0" smtClean="0">
                        <a:ln>
                          <a:noFill/>
                        </a:ln>
                        <a:solidFill>
                          <a:srgbClr val="020202"/>
                        </a:solidFill>
                        <a:effectLst>
                          <a:outerShdw blurRad="38100" dist="38100" dir="2700000" algn="tl">
                            <a:srgbClr val="C0C0C0"/>
                          </a:outerShdw>
                        </a:effectLst>
                        <a:latin typeface="Times New Roman" pitchFamily="18" charset="0"/>
                        <a:ea typeface="华文中宋"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573088">
                <a:tc>
                  <a:txBody>
                    <a:bodyPr/>
                    <a:lstStyle/>
                    <a:p>
                      <a:pPr marL="342900" marR="0" lvl="0" indent="-342900" algn="l" defTabSz="914400" rtl="0" eaLnBrk="1" fontAlgn="base" latinLnBrk="0" hangingPunct="1">
                        <a:lnSpc>
                          <a:spcPct val="120000"/>
                        </a:lnSpc>
                        <a:spcBef>
                          <a:spcPct val="0"/>
                        </a:spcBef>
                        <a:spcAft>
                          <a:spcPct val="10000"/>
                        </a:spcAft>
                        <a:buClrTx/>
                        <a:buSzPct val="70000"/>
                        <a:buFontTx/>
                        <a:buNone/>
                        <a:tabLst/>
                      </a:pPr>
                      <a:r>
                        <a:rPr kumimoji="0" lang="en-US" altLang="zh-CN" sz="2000" b="1" i="0" u="none" strike="noStrike" cap="none" normalizeH="0" baseline="0" smtClean="0">
                          <a:ln>
                            <a:noFill/>
                          </a:ln>
                          <a:solidFill>
                            <a:srgbClr val="020202"/>
                          </a:solidFill>
                          <a:effectLst>
                            <a:outerShdw blurRad="38100" dist="38100" dir="2700000" algn="tl">
                              <a:srgbClr val="C0C0C0"/>
                            </a:outerShdw>
                          </a:effectLst>
                          <a:latin typeface="Times New Roman" pitchFamily="18" charset="0"/>
                          <a:ea typeface="华文中宋" pitchFamily="2" charset="-122"/>
                          <a:cs typeface="Times New Roman" pitchFamily="18" charset="0"/>
                        </a:rPr>
                        <a:t>Master Secret</a:t>
                      </a:r>
                      <a:endParaRPr kumimoji="0" lang="en-US" altLang="zh-CN" sz="2000" b="1" i="0" u="none" strike="noStrike" cap="none" normalizeH="0" baseline="0" smtClean="0">
                        <a:ln>
                          <a:noFill/>
                        </a:ln>
                        <a:solidFill>
                          <a:srgbClr val="020202"/>
                        </a:solidFill>
                        <a:effectLst>
                          <a:outerShdw blurRad="38100" dist="38100" dir="2700000" algn="tl">
                            <a:srgbClr val="C0C0C0"/>
                          </a:outerShdw>
                        </a:effectLst>
                        <a:latin typeface="Times New Roman" pitchFamily="18" charset="0"/>
                        <a:ea typeface="华文中宋"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20000"/>
                        </a:lnSpc>
                        <a:spcBef>
                          <a:spcPct val="0"/>
                        </a:spcBef>
                        <a:spcAft>
                          <a:spcPct val="10000"/>
                        </a:spcAft>
                        <a:buClrTx/>
                        <a:buSzPct val="70000"/>
                        <a:buFontTx/>
                        <a:buNone/>
                        <a:tabLst/>
                      </a:pPr>
                      <a:r>
                        <a:rPr kumimoji="0" lang="en-US" altLang="zh-CN" sz="2000" b="1" i="0" u="none" strike="noStrike" cap="none" normalizeH="0" baseline="0" smtClean="0">
                          <a:ln>
                            <a:noFill/>
                          </a:ln>
                          <a:solidFill>
                            <a:srgbClr val="020202"/>
                          </a:solidFill>
                          <a:effectLst>
                            <a:outerShdw blurRad="38100" dist="38100" dir="2700000" algn="tl">
                              <a:srgbClr val="C0C0C0"/>
                            </a:outerShdw>
                          </a:effectLst>
                          <a:latin typeface="Times New Roman" pitchFamily="18" charset="0"/>
                          <a:ea typeface="华文中宋" pitchFamily="2" charset="-122"/>
                          <a:cs typeface="Times New Roman" pitchFamily="18" charset="0"/>
                        </a:rPr>
                        <a:t>Client</a:t>
                      </a:r>
                      <a:r>
                        <a:rPr kumimoji="0" lang="zh-CN" altLang="en-US" sz="2000" b="1" i="0" u="none" strike="noStrike" cap="none" normalizeH="0" baseline="0" smtClean="0">
                          <a:ln>
                            <a:noFill/>
                          </a:ln>
                          <a:solidFill>
                            <a:srgbClr val="020202"/>
                          </a:solidFill>
                          <a:effectLst>
                            <a:outerShdw blurRad="38100" dist="38100" dir="2700000" algn="tl">
                              <a:srgbClr val="C0C0C0"/>
                            </a:outerShdw>
                          </a:effectLst>
                          <a:latin typeface="Times New Roman" pitchFamily="18" charset="0"/>
                          <a:ea typeface="华文中宋" pitchFamily="2" charset="-122"/>
                          <a:cs typeface="Times New Roman" pitchFamily="18" charset="0"/>
                        </a:rPr>
                        <a:t>与</a:t>
                      </a:r>
                      <a:r>
                        <a:rPr kumimoji="0" lang="en-US" altLang="zh-CN" sz="2000" b="1" i="0" u="none" strike="noStrike" cap="none" normalizeH="0" baseline="0" smtClean="0">
                          <a:ln>
                            <a:noFill/>
                          </a:ln>
                          <a:solidFill>
                            <a:srgbClr val="020202"/>
                          </a:solidFill>
                          <a:effectLst>
                            <a:outerShdw blurRad="38100" dist="38100" dir="2700000" algn="tl">
                              <a:srgbClr val="C0C0C0"/>
                            </a:outerShdw>
                          </a:effectLst>
                          <a:latin typeface="Times New Roman" pitchFamily="18" charset="0"/>
                          <a:ea typeface="华文中宋" pitchFamily="2" charset="-122"/>
                          <a:cs typeface="Times New Roman" pitchFamily="18" charset="0"/>
                        </a:rPr>
                        <a:t>Server</a:t>
                      </a:r>
                      <a:r>
                        <a:rPr kumimoji="0" lang="zh-CN" altLang="en-US" sz="2000" b="1" i="0" u="none" strike="noStrike" cap="none" normalizeH="0" baseline="0" smtClean="0">
                          <a:ln>
                            <a:noFill/>
                          </a:ln>
                          <a:solidFill>
                            <a:srgbClr val="020202"/>
                          </a:solidFill>
                          <a:effectLst>
                            <a:outerShdw blurRad="38100" dist="38100" dir="2700000" algn="tl">
                              <a:srgbClr val="C0C0C0"/>
                            </a:outerShdw>
                          </a:effectLst>
                          <a:latin typeface="Times New Roman" pitchFamily="18" charset="0"/>
                          <a:ea typeface="华文中宋" pitchFamily="2" charset="-122"/>
                          <a:cs typeface="Times New Roman" pitchFamily="18" charset="0"/>
                        </a:rPr>
                        <a:t>之间共享的秘密信息</a:t>
                      </a:r>
                      <a:endParaRPr kumimoji="0" lang="zh-CN" altLang="en-US" sz="2000" b="1" i="0" u="none" strike="noStrike" cap="none" normalizeH="0" baseline="0" smtClean="0">
                        <a:ln>
                          <a:noFill/>
                        </a:ln>
                        <a:solidFill>
                          <a:srgbClr val="020202"/>
                        </a:solidFill>
                        <a:effectLst>
                          <a:outerShdw blurRad="38100" dist="38100" dir="2700000" algn="tl">
                            <a:srgbClr val="C0C0C0"/>
                          </a:outerShdw>
                        </a:effectLst>
                        <a:latin typeface="Times New Roman" pitchFamily="18" charset="0"/>
                        <a:ea typeface="华文中宋"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573088">
                <a:tc>
                  <a:txBody>
                    <a:bodyPr/>
                    <a:lstStyle/>
                    <a:p>
                      <a:pPr marL="342900" marR="0" lvl="0" indent="-342900" algn="l" defTabSz="914400" rtl="0" eaLnBrk="1" fontAlgn="base" latinLnBrk="0" hangingPunct="1">
                        <a:lnSpc>
                          <a:spcPct val="120000"/>
                        </a:lnSpc>
                        <a:spcBef>
                          <a:spcPct val="0"/>
                        </a:spcBef>
                        <a:spcAft>
                          <a:spcPct val="10000"/>
                        </a:spcAft>
                        <a:buClrTx/>
                        <a:buSzPct val="70000"/>
                        <a:buFontTx/>
                        <a:buNone/>
                        <a:tabLst/>
                      </a:pPr>
                      <a:r>
                        <a:rPr kumimoji="0" lang="en-US" altLang="zh-CN" sz="2000" b="1" i="0" u="none" strike="noStrike" cap="none" normalizeH="0" baseline="0" smtClean="0">
                          <a:ln>
                            <a:noFill/>
                          </a:ln>
                          <a:solidFill>
                            <a:srgbClr val="020202"/>
                          </a:solidFill>
                          <a:effectLst>
                            <a:outerShdw blurRad="38100" dist="38100" dir="2700000" algn="tl">
                              <a:srgbClr val="C0C0C0"/>
                            </a:outerShdw>
                          </a:effectLst>
                          <a:latin typeface="Times New Roman" pitchFamily="18" charset="0"/>
                          <a:ea typeface="华文中宋" pitchFamily="2" charset="-122"/>
                          <a:cs typeface="Times New Roman" pitchFamily="18" charset="0"/>
                        </a:rPr>
                        <a:t>is Resumable</a:t>
                      </a:r>
                      <a:endParaRPr kumimoji="0" lang="en-US" altLang="zh-CN" sz="2000" b="1" i="0" u="none" strike="noStrike" cap="none" normalizeH="0" baseline="0" smtClean="0">
                        <a:ln>
                          <a:noFill/>
                        </a:ln>
                        <a:solidFill>
                          <a:srgbClr val="020202"/>
                        </a:solidFill>
                        <a:effectLst>
                          <a:outerShdw blurRad="38100" dist="38100" dir="2700000" algn="tl">
                            <a:srgbClr val="C0C0C0"/>
                          </a:outerShdw>
                        </a:effectLst>
                        <a:latin typeface="Times New Roman" pitchFamily="18" charset="0"/>
                        <a:ea typeface="华文中宋"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20000"/>
                        </a:lnSpc>
                        <a:spcBef>
                          <a:spcPct val="0"/>
                        </a:spcBef>
                        <a:spcAft>
                          <a:spcPct val="10000"/>
                        </a:spcAft>
                        <a:buClrTx/>
                        <a:buSzPct val="70000"/>
                        <a:buFontTx/>
                        <a:buNone/>
                        <a:tabLst/>
                      </a:pPr>
                      <a:r>
                        <a:rPr kumimoji="0" lang="zh-CN" altLang="en-US" sz="2000" b="1" i="0" u="none" strike="noStrike" cap="none" normalizeH="0" baseline="0" dirty="0" smtClean="0">
                          <a:ln>
                            <a:noFill/>
                          </a:ln>
                          <a:solidFill>
                            <a:srgbClr val="020202"/>
                          </a:solidFill>
                          <a:effectLst>
                            <a:outerShdw blurRad="38100" dist="38100" dir="2700000" algn="tl">
                              <a:srgbClr val="C0C0C0"/>
                            </a:outerShdw>
                          </a:effectLst>
                          <a:latin typeface="Times New Roman" pitchFamily="18" charset="0"/>
                          <a:ea typeface="华文中宋" pitchFamily="2" charset="-122"/>
                          <a:cs typeface="Times New Roman" pitchFamily="18" charset="0"/>
                        </a:rPr>
                        <a:t>本次会话是否允许复用的标志</a:t>
                      </a:r>
                      <a:endParaRPr kumimoji="0" lang="zh-CN" altLang="en-US" sz="2000" b="1" i="0" u="none" strike="noStrike" cap="none" normalizeH="0" baseline="0" dirty="0" smtClean="0">
                        <a:ln>
                          <a:noFill/>
                        </a:ln>
                        <a:solidFill>
                          <a:srgbClr val="020202"/>
                        </a:solidFill>
                        <a:effectLst>
                          <a:outerShdw blurRad="38100" dist="38100" dir="2700000" algn="tl">
                            <a:srgbClr val="C0C0C0"/>
                          </a:outerShdw>
                        </a:effectLst>
                        <a:latin typeface="Times New Roman" pitchFamily="18" charset="0"/>
                        <a:ea typeface="华文中宋"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
        <p:nvSpPr>
          <p:cNvPr id="1071131" name="Rectangle 27"/>
          <p:cNvSpPr>
            <a:spLocks noChangeArrowheads="1"/>
          </p:cNvSpPr>
          <p:nvPr/>
        </p:nvSpPr>
        <p:spPr bwMode="auto">
          <a:xfrm>
            <a:off x="228600" y="152400"/>
            <a:ext cx="8305800" cy="2057400"/>
          </a:xfrm>
          <a:prstGeom prst="rect">
            <a:avLst/>
          </a:prstGeom>
          <a:noFill/>
          <a:ln w="9525">
            <a:noFill/>
            <a:miter lim="800000"/>
            <a:headEnd/>
            <a:tailEnd/>
          </a:ln>
          <a:effectLst/>
        </p:spPr>
        <p:txBody>
          <a:bodyPr/>
          <a:lstStyle/>
          <a:p>
            <a:pPr marL="692150" lvl="1" indent="-347663" algn="l">
              <a:lnSpc>
                <a:spcPct val="110000"/>
              </a:lnSpc>
              <a:spcBef>
                <a:spcPct val="40000"/>
              </a:spcBef>
              <a:spcAft>
                <a:spcPct val="10000"/>
              </a:spcAft>
              <a:buClr>
                <a:schemeClr val="accent2"/>
              </a:buClr>
              <a:buSzPct val="70000"/>
              <a:buFont typeface="Wingdings" pitchFamily="2" charset="2"/>
              <a:buChar char="l"/>
            </a:pPr>
            <a:endParaRPr lang="zh-CN" altLang="en-US" sz="2000" dirty="0">
              <a:ea typeface="华文中宋" pitchFamily="2" charset="-122"/>
            </a:endParaRPr>
          </a:p>
        </p:txBody>
      </p:sp>
      <p:sp>
        <p:nvSpPr>
          <p:cNvPr id="6" name="标题 1"/>
          <p:cNvSpPr>
            <a:spLocks noGrp="1"/>
          </p:cNvSpPr>
          <p:nvPr>
            <p:ph type="title"/>
          </p:nvPr>
        </p:nvSpPr>
        <p:spPr>
          <a:xfrm>
            <a:off x="533400" y="381000"/>
            <a:ext cx="7696200" cy="533400"/>
          </a:xfrm>
        </p:spPr>
        <p:txBody>
          <a:bodyPr/>
          <a:lstStyle/>
          <a:p>
            <a:r>
              <a:rPr lang="en-US" altLang="zh-CN" dirty="0" smtClean="0"/>
              <a:t>7.8.2 </a:t>
            </a:r>
            <a:r>
              <a:rPr lang="zh-CN" altLang="en-US" dirty="0" smtClean="0"/>
              <a:t>安全套接层协议</a:t>
            </a:r>
            <a:r>
              <a:rPr lang="en-US" altLang="zh-CN" dirty="0" smtClean="0"/>
              <a:t>SSL</a:t>
            </a:r>
            <a:endParaRPr lang="zh-CN" altLang="en-US" dirty="0"/>
          </a:p>
        </p:txBody>
      </p:sp>
      <p:sp>
        <p:nvSpPr>
          <p:cNvPr id="7" name="标题 1"/>
          <p:cNvSpPr txBox="1">
            <a:spLocks/>
          </p:cNvSpPr>
          <p:nvPr/>
        </p:nvSpPr>
        <p:spPr bwMode="auto">
          <a:xfrm>
            <a:off x="533400" y="0"/>
            <a:ext cx="7696200" cy="304800"/>
          </a:xfrm>
          <a:prstGeom prst="rect">
            <a:avLst/>
          </a:prstGeom>
          <a:solidFill>
            <a:schemeClr val="accent5"/>
          </a:solidFill>
          <a:ln w="9525">
            <a:noFill/>
            <a:miter lim="800000"/>
            <a:headEnd/>
            <a:tailEnd/>
          </a:ln>
        </p:spPr>
        <p:txBody>
          <a:bodyPr vert="horz" wrap="square" lIns="91440" tIns="45720" rIns="91440" bIns="45720" numCol="1" anchor="b" anchorCtr="0" compatLnSpc="1">
            <a:prstTxWarp prst="textNoShape">
              <a:avLst/>
            </a:prstTxWarp>
          </a:bodyPr>
          <a:lstStyle/>
          <a:p>
            <a:pPr algn="l" eaLnBrk="0" hangingPunct="0">
              <a:defRPr/>
            </a:pPr>
            <a:r>
              <a:rPr lang="zh-CN" altLang="en-US" sz="1800" kern="0" dirty="0" smtClean="0">
                <a:solidFill>
                  <a:srgbClr val="004C00"/>
                </a:solidFill>
                <a:effectLst>
                  <a:outerShdw blurRad="38100" dist="38100" dir="2700000" algn="tl">
                    <a:srgbClr val="000000">
                      <a:alpha val="43137"/>
                    </a:srgbClr>
                  </a:outerShdw>
                </a:effectLst>
                <a:latin typeface="+mj-lt"/>
                <a:ea typeface="+mj-ea"/>
                <a:cs typeface="+mj-cs"/>
              </a:rPr>
              <a:t>第七章 密码协议：</a:t>
            </a:r>
            <a:r>
              <a:rPr lang="en-US" altLang="zh-CN" sz="1800" kern="0" dirty="0" smtClean="0">
                <a:solidFill>
                  <a:srgbClr val="004C00"/>
                </a:solidFill>
                <a:effectLst>
                  <a:outerShdw blurRad="38100" dist="38100" dir="2700000" algn="tl">
                    <a:srgbClr val="000000">
                      <a:alpha val="43137"/>
                    </a:srgbClr>
                  </a:outerShdw>
                </a:effectLst>
                <a:latin typeface="+mj-lt"/>
                <a:ea typeface="+mj-ea"/>
                <a:cs typeface="+mj-cs"/>
              </a:rPr>
              <a:t>7.8 </a:t>
            </a:r>
            <a:r>
              <a:rPr lang="zh-CN" altLang="en-US" sz="1800" kern="0" dirty="0" smtClean="0">
                <a:solidFill>
                  <a:srgbClr val="004C00"/>
                </a:solidFill>
                <a:effectLst>
                  <a:outerShdw blurRad="38100" dist="38100" dir="2700000" algn="tl">
                    <a:srgbClr val="000000">
                      <a:alpha val="43137"/>
                    </a:srgbClr>
                  </a:outerShdw>
                </a:effectLst>
                <a:latin typeface="+mj-lt"/>
                <a:ea typeface="+mj-ea"/>
                <a:cs typeface="+mj-cs"/>
              </a:rPr>
              <a:t>安全协议实践</a:t>
            </a:r>
          </a:p>
        </p:txBody>
      </p:sp>
      <p:sp>
        <p:nvSpPr>
          <p:cNvPr id="8" name="灯片编号占位符 3"/>
          <p:cNvSpPr>
            <a:spLocks noGrp="1"/>
          </p:cNvSpPr>
          <p:nvPr>
            <p:ph type="sldNum" sz="quarter" idx="12"/>
          </p:nvPr>
        </p:nvSpPr>
        <p:spPr>
          <a:xfrm>
            <a:off x="7391400" y="6477000"/>
            <a:ext cx="1295400" cy="304800"/>
          </a:xfrm>
        </p:spPr>
        <p:txBody>
          <a:bodyPr/>
          <a:lstStyle/>
          <a:p>
            <a:pPr>
              <a:defRPr/>
            </a:pPr>
            <a:fld id="{896E1043-1F2A-4C9B-855A-0B3264F68AF7}" type="slidenum">
              <a:rPr lang="en-US" altLang="zh-CN" smtClean="0"/>
              <a:pPr>
                <a:defRPr/>
              </a:pPr>
              <a:t>99</a:t>
            </a:fld>
            <a:r>
              <a:rPr lang="en-US" altLang="zh-CN" dirty="0" smtClean="0"/>
              <a:t>/</a:t>
            </a:r>
            <a:endParaRPr lang="en-US" altLang="zh-CN" dirty="0"/>
          </a:p>
        </p:txBody>
      </p:sp>
    </p:spTree>
  </p:cSld>
  <p:clrMapOvr>
    <a:masterClrMapping/>
  </p:clrMapOvr>
</p:sld>
</file>

<file path=ppt/theme/theme1.xml><?xml version="1.0" encoding="utf-8"?>
<a:theme xmlns:a="http://schemas.openxmlformats.org/drawingml/2006/main" name="Network">
  <a:themeElements>
    <a:clrScheme name="Network 10">
      <a:dk1>
        <a:srgbClr val="000000"/>
      </a:dk1>
      <a:lt1>
        <a:srgbClr val="FFFFFF"/>
      </a:lt1>
      <a:dk2>
        <a:srgbClr val="330066"/>
      </a:dk2>
      <a:lt2>
        <a:srgbClr val="808080"/>
      </a:lt2>
      <a:accent1>
        <a:srgbClr val="CCCC00"/>
      </a:accent1>
      <a:accent2>
        <a:srgbClr val="669999"/>
      </a:accent2>
      <a:accent3>
        <a:srgbClr val="FFFFFF"/>
      </a:accent3>
      <a:accent4>
        <a:srgbClr val="000000"/>
      </a:accent4>
      <a:accent5>
        <a:srgbClr val="E2E2AA"/>
      </a:accent5>
      <a:accent6>
        <a:srgbClr val="5C8A8A"/>
      </a:accent6>
      <a:hlink>
        <a:srgbClr val="7E9CE8"/>
      </a:hlink>
      <a:folHlink>
        <a:srgbClr val="D8D8EC"/>
      </a:folHlink>
    </a:clrScheme>
    <a:fontScheme name="Network">
      <a:majorFont>
        <a:latin typeface="Arial"/>
        <a:ea typeface="华文中宋"/>
        <a:cs typeface=""/>
      </a:majorFont>
      <a:minorFont>
        <a:latin typeface="Arial"/>
        <a:ea typeface="华文中宋"/>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b"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zh-CN" altLang="en-US" sz="4400" b="1" i="0" u="none" strike="noStrike" cap="none" normalizeH="0" baseline="0" smtClean="0">
            <a:ln>
              <a:noFill/>
            </a:ln>
            <a:solidFill>
              <a:schemeClr val="tx1"/>
            </a:solidFill>
            <a:effectLst/>
            <a:latin typeface="Arial" pitchFamily="34" charset="0"/>
            <a:ea typeface="宋体" pitchFamily="2"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b"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zh-CN" altLang="en-US" sz="4400" b="1" i="0" u="none" strike="noStrike" cap="none" normalizeH="0" baseline="0" smtClean="0">
            <a:ln>
              <a:noFill/>
            </a:ln>
            <a:solidFill>
              <a:schemeClr val="tx1"/>
            </a:solidFill>
            <a:effectLst/>
            <a:latin typeface="Arial" pitchFamily="34" charset="0"/>
            <a:ea typeface="宋体" pitchFamily="2" charset="-122"/>
          </a:defRPr>
        </a:defPPr>
      </a:lstStyle>
    </a:lnDef>
  </a:objectDefaults>
  <a:extraClrSchemeLst>
    <a:extraClrScheme>
      <a:clrScheme name="Network 1">
        <a:dk1>
          <a:srgbClr val="4F747B"/>
        </a:dk1>
        <a:lt1>
          <a:srgbClr val="FFFFFF"/>
        </a:lt1>
        <a:dk2>
          <a:srgbClr val="000000"/>
        </a:dk2>
        <a:lt2>
          <a:srgbClr val="C0C0C0"/>
        </a:lt2>
        <a:accent1>
          <a:srgbClr val="859868"/>
        </a:accent1>
        <a:accent2>
          <a:srgbClr val="5F5F5F"/>
        </a:accent2>
        <a:accent3>
          <a:srgbClr val="AAAAAA"/>
        </a:accent3>
        <a:accent4>
          <a:srgbClr val="DADADA"/>
        </a:accent4>
        <a:accent5>
          <a:srgbClr val="C2CAB9"/>
        </a:accent5>
        <a:accent6>
          <a:srgbClr val="555555"/>
        </a:accent6>
        <a:hlink>
          <a:srgbClr val="5F5F5F"/>
        </a:hlink>
        <a:folHlink>
          <a:srgbClr val="BA1212"/>
        </a:folHlink>
      </a:clrScheme>
      <a:clrMap bg1="dk2" tx1="lt1" bg2="dk1" tx2="lt2" accent1="accent1" accent2="accent2" accent3="accent3" accent4="accent4" accent5="accent5" accent6="accent6" hlink="hlink" folHlink="folHlink"/>
    </a:extraClrScheme>
    <a:extraClrScheme>
      <a:clrScheme name="Network 2">
        <a:dk1>
          <a:srgbClr val="3C0000"/>
        </a:dk1>
        <a:lt1>
          <a:srgbClr val="FFFFFF"/>
        </a:lt1>
        <a:dk2>
          <a:srgbClr val="4D0B0B"/>
        </a:dk2>
        <a:lt2>
          <a:srgbClr val="FFFFFF"/>
        </a:lt2>
        <a:accent1>
          <a:srgbClr val="666633"/>
        </a:accent1>
        <a:accent2>
          <a:srgbClr val="CC3300"/>
        </a:accent2>
        <a:accent3>
          <a:srgbClr val="B2AAAA"/>
        </a:accent3>
        <a:accent4>
          <a:srgbClr val="DADADA"/>
        </a:accent4>
        <a:accent5>
          <a:srgbClr val="B8B8AD"/>
        </a:accent5>
        <a:accent6>
          <a:srgbClr val="B92D00"/>
        </a:accent6>
        <a:hlink>
          <a:srgbClr val="CC9900"/>
        </a:hlink>
        <a:folHlink>
          <a:srgbClr val="CCCC33"/>
        </a:folHlink>
      </a:clrScheme>
      <a:clrMap bg1="dk2" tx1="lt1" bg2="dk1" tx2="lt2" accent1="accent1" accent2="accent2" accent3="accent3" accent4="accent4" accent5="accent5" accent6="accent6" hlink="hlink" folHlink="folHlink"/>
    </a:extraClrScheme>
    <a:extraClrScheme>
      <a:clrScheme name="Network 3">
        <a:dk1>
          <a:srgbClr val="666699"/>
        </a:dk1>
        <a:lt1>
          <a:srgbClr val="FFFFFF"/>
        </a:lt1>
        <a:dk2>
          <a:srgbClr val="15192B"/>
        </a:dk2>
        <a:lt2>
          <a:srgbClr val="CCCCFF"/>
        </a:lt2>
        <a:accent1>
          <a:srgbClr val="4F893D"/>
        </a:accent1>
        <a:accent2>
          <a:srgbClr val="666699"/>
        </a:accent2>
        <a:accent3>
          <a:srgbClr val="AAABAC"/>
        </a:accent3>
        <a:accent4>
          <a:srgbClr val="DADADA"/>
        </a:accent4>
        <a:accent5>
          <a:srgbClr val="B2C4AF"/>
        </a:accent5>
        <a:accent6>
          <a:srgbClr val="5C5C8A"/>
        </a:accent6>
        <a:hlink>
          <a:srgbClr val="CC9900"/>
        </a:hlink>
        <a:folHlink>
          <a:srgbClr val="4837C7"/>
        </a:folHlink>
      </a:clrScheme>
      <a:clrMap bg1="dk2" tx1="lt1" bg2="dk1" tx2="lt2" accent1="accent1" accent2="accent2" accent3="accent3" accent4="accent4" accent5="accent5" accent6="accent6" hlink="hlink" folHlink="folHlink"/>
    </a:extraClrScheme>
    <a:extraClrScheme>
      <a:clrScheme name="Network 4">
        <a:dk1>
          <a:srgbClr val="666699"/>
        </a:dk1>
        <a:lt1>
          <a:srgbClr val="FFFFFF"/>
        </a:lt1>
        <a:dk2>
          <a:srgbClr val="86001A"/>
        </a:dk2>
        <a:lt2>
          <a:srgbClr val="CCCC66"/>
        </a:lt2>
        <a:accent1>
          <a:srgbClr val="FF3300"/>
        </a:accent1>
        <a:accent2>
          <a:srgbClr val="FF6600"/>
        </a:accent2>
        <a:accent3>
          <a:srgbClr val="C3AAAB"/>
        </a:accent3>
        <a:accent4>
          <a:srgbClr val="DADADA"/>
        </a:accent4>
        <a:accent5>
          <a:srgbClr val="FFADAA"/>
        </a:accent5>
        <a:accent6>
          <a:srgbClr val="E75C00"/>
        </a:accent6>
        <a:hlink>
          <a:srgbClr val="CC9900"/>
        </a:hlink>
        <a:folHlink>
          <a:srgbClr val="FF0000"/>
        </a:folHlink>
      </a:clrScheme>
      <a:clrMap bg1="dk2" tx1="lt1" bg2="dk1" tx2="lt2" accent1="accent1" accent2="accent2" accent3="accent3" accent4="accent4" accent5="accent5" accent6="accent6" hlink="hlink" folHlink="folHlink"/>
    </a:extraClrScheme>
    <a:extraClrScheme>
      <a:clrScheme name="Network 5">
        <a:dk1>
          <a:srgbClr val="666699"/>
        </a:dk1>
        <a:lt1>
          <a:srgbClr val="FFFFFF"/>
        </a:lt1>
        <a:dk2>
          <a:srgbClr val="000054"/>
        </a:dk2>
        <a:lt2>
          <a:srgbClr val="FFFFFF"/>
        </a:lt2>
        <a:accent1>
          <a:srgbClr val="3333FF"/>
        </a:accent1>
        <a:accent2>
          <a:srgbClr val="006699"/>
        </a:accent2>
        <a:accent3>
          <a:srgbClr val="AAAAB3"/>
        </a:accent3>
        <a:accent4>
          <a:srgbClr val="DADADA"/>
        </a:accent4>
        <a:accent5>
          <a:srgbClr val="ADADFF"/>
        </a:accent5>
        <a:accent6>
          <a:srgbClr val="005C8A"/>
        </a:accent6>
        <a:hlink>
          <a:srgbClr val="669900"/>
        </a:hlink>
        <a:folHlink>
          <a:srgbClr val="0000FF"/>
        </a:folHlink>
      </a:clrScheme>
      <a:clrMap bg1="dk2" tx1="lt1" bg2="dk1" tx2="lt2" accent1="accent1" accent2="accent2" accent3="accent3" accent4="accent4" accent5="accent5" accent6="accent6" hlink="hlink" folHlink="folHlink"/>
    </a:extraClrScheme>
    <a:extraClrScheme>
      <a:clrScheme name="Network 6">
        <a:dk1>
          <a:srgbClr val="808080"/>
        </a:dk1>
        <a:lt1>
          <a:srgbClr val="FFFFFF"/>
        </a:lt1>
        <a:dk2>
          <a:srgbClr val="30054B"/>
        </a:dk2>
        <a:lt2>
          <a:srgbClr val="FFFFFF"/>
        </a:lt2>
        <a:accent1>
          <a:srgbClr val="797B9B"/>
        </a:accent1>
        <a:accent2>
          <a:srgbClr val="6B4FB1"/>
        </a:accent2>
        <a:accent3>
          <a:srgbClr val="ADAAB1"/>
        </a:accent3>
        <a:accent4>
          <a:srgbClr val="DADADA"/>
        </a:accent4>
        <a:accent5>
          <a:srgbClr val="BEBFCB"/>
        </a:accent5>
        <a:accent6>
          <a:srgbClr val="6047A0"/>
        </a:accent6>
        <a:hlink>
          <a:srgbClr val="7AACCE"/>
        </a:hlink>
        <a:folHlink>
          <a:srgbClr val="D8D8EC"/>
        </a:folHlink>
      </a:clrScheme>
      <a:clrMap bg1="dk2" tx1="lt1" bg2="dk1" tx2="lt2" accent1="accent1" accent2="accent2" accent3="accent3" accent4="accent4" accent5="accent5" accent6="accent6" hlink="hlink" folHlink="folHlink"/>
    </a:extraClrScheme>
    <a:extraClrScheme>
      <a:clrScheme name="Network 7">
        <a:dk1>
          <a:srgbClr val="808080"/>
        </a:dk1>
        <a:lt1>
          <a:srgbClr val="FFFFCC"/>
        </a:lt1>
        <a:dk2>
          <a:srgbClr val="29527B"/>
        </a:dk2>
        <a:lt2>
          <a:srgbClr val="FFFFFF"/>
        </a:lt2>
        <a:accent1>
          <a:srgbClr val="CCCC00"/>
        </a:accent1>
        <a:accent2>
          <a:srgbClr val="669999"/>
        </a:accent2>
        <a:accent3>
          <a:srgbClr val="ACB3BF"/>
        </a:accent3>
        <a:accent4>
          <a:srgbClr val="DADAAE"/>
        </a:accent4>
        <a:accent5>
          <a:srgbClr val="E2E2AA"/>
        </a:accent5>
        <a:accent6>
          <a:srgbClr val="5C8A8A"/>
        </a:accent6>
        <a:hlink>
          <a:srgbClr val="D8D8EC"/>
        </a:hlink>
        <a:folHlink>
          <a:srgbClr val="B2B2B2"/>
        </a:folHlink>
      </a:clrScheme>
      <a:clrMap bg1="dk2" tx1="lt1" bg2="dk1" tx2="lt2" accent1="accent1" accent2="accent2" accent3="accent3" accent4="accent4" accent5="accent5" accent6="accent6" hlink="hlink" folHlink="folHlink"/>
    </a:extraClrScheme>
    <a:extraClrScheme>
      <a:clrScheme name="Network 8">
        <a:dk1>
          <a:srgbClr val="666699"/>
        </a:dk1>
        <a:lt1>
          <a:srgbClr val="FFFFFF"/>
        </a:lt1>
        <a:dk2>
          <a:srgbClr val="476949"/>
        </a:dk2>
        <a:lt2>
          <a:srgbClr val="FFFFFF"/>
        </a:lt2>
        <a:accent1>
          <a:srgbClr val="CC6600"/>
        </a:accent1>
        <a:accent2>
          <a:srgbClr val="CC9900"/>
        </a:accent2>
        <a:accent3>
          <a:srgbClr val="B1B9B1"/>
        </a:accent3>
        <a:accent4>
          <a:srgbClr val="DADADA"/>
        </a:accent4>
        <a:accent5>
          <a:srgbClr val="E2B8AA"/>
        </a:accent5>
        <a:accent6>
          <a:srgbClr val="B98A00"/>
        </a:accent6>
        <a:hlink>
          <a:srgbClr val="669900"/>
        </a:hlink>
        <a:folHlink>
          <a:srgbClr val="A45200"/>
        </a:folHlink>
      </a:clrScheme>
      <a:clrMap bg1="dk2" tx1="lt1" bg2="dk1" tx2="lt2" accent1="accent1" accent2="accent2" accent3="accent3" accent4="accent4" accent5="accent5" accent6="accent6" hlink="hlink" folHlink="folHlink"/>
    </a:extraClrScheme>
    <a:extraClrScheme>
      <a:clrScheme name="Network 9">
        <a:dk1>
          <a:srgbClr val="000000"/>
        </a:dk1>
        <a:lt1>
          <a:srgbClr val="FFFFFF"/>
        </a:lt1>
        <a:dk2>
          <a:srgbClr val="7C1302"/>
        </a:dk2>
        <a:lt2>
          <a:srgbClr val="CC9900"/>
        </a:lt2>
        <a:accent1>
          <a:srgbClr val="CC9900"/>
        </a:accent1>
        <a:accent2>
          <a:srgbClr val="CC3300"/>
        </a:accent2>
        <a:accent3>
          <a:srgbClr val="FFFFFF"/>
        </a:accent3>
        <a:accent4>
          <a:srgbClr val="000000"/>
        </a:accent4>
        <a:accent5>
          <a:srgbClr val="E2CAAA"/>
        </a:accent5>
        <a:accent6>
          <a:srgbClr val="B92D00"/>
        </a:accent6>
        <a:hlink>
          <a:srgbClr val="808080"/>
        </a:hlink>
        <a:folHlink>
          <a:srgbClr val="CCCC66"/>
        </a:folHlink>
      </a:clrScheme>
      <a:clrMap bg1="lt1" tx1="dk1" bg2="lt2" tx2="dk2" accent1="accent1" accent2="accent2" accent3="accent3" accent4="accent4" accent5="accent5" accent6="accent6" hlink="hlink" folHlink="folHlink"/>
    </a:extraClrScheme>
    <a:extraClrScheme>
      <a:clrScheme name="Network 10">
        <a:dk1>
          <a:srgbClr val="000000"/>
        </a:dk1>
        <a:lt1>
          <a:srgbClr val="FFFFFF"/>
        </a:lt1>
        <a:dk2>
          <a:srgbClr val="330066"/>
        </a:dk2>
        <a:lt2>
          <a:srgbClr val="808080"/>
        </a:lt2>
        <a:accent1>
          <a:srgbClr val="CCCC00"/>
        </a:accent1>
        <a:accent2>
          <a:srgbClr val="669999"/>
        </a:accent2>
        <a:accent3>
          <a:srgbClr val="FFFFFF"/>
        </a:accent3>
        <a:accent4>
          <a:srgbClr val="000000"/>
        </a:accent4>
        <a:accent5>
          <a:srgbClr val="E2E2AA"/>
        </a:accent5>
        <a:accent6>
          <a:srgbClr val="5C8A8A"/>
        </a:accent6>
        <a:hlink>
          <a:srgbClr val="7E9CE8"/>
        </a:hlink>
        <a:folHlink>
          <a:srgbClr val="D8D8EC"/>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13155</TotalTime>
  <Words>20400</Words>
  <Application>Microsoft Office PowerPoint</Application>
  <PresentationFormat>全屏显示(4:3)</PresentationFormat>
  <Paragraphs>1741</Paragraphs>
  <Slides>157</Slides>
  <Notes>10</Notes>
  <HiddenSlides>0</HiddenSlides>
  <MMClips>0</MMClips>
  <ScaleCrop>false</ScaleCrop>
  <HeadingPairs>
    <vt:vector size="6" baseType="variant">
      <vt:variant>
        <vt:lpstr>主题</vt:lpstr>
      </vt:variant>
      <vt:variant>
        <vt:i4>1</vt:i4>
      </vt:variant>
      <vt:variant>
        <vt:lpstr>嵌入 OLE 服务器</vt:lpstr>
      </vt:variant>
      <vt:variant>
        <vt:i4>3</vt:i4>
      </vt:variant>
      <vt:variant>
        <vt:lpstr>幻灯片标题</vt:lpstr>
      </vt:variant>
      <vt:variant>
        <vt:i4>157</vt:i4>
      </vt:variant>
    </vt:vector>
  </HeadingPairs>
  <TitlesOfParts>
    <vt:vector size="161" baseType="lpstr">
      <vt:lpstr>Network</vt:lpstr>
      <vt:lpstr>Visio</vt:lpstr>
      <vt:lpstr>公式</vt:lpstr>
      <vt:lpstr>图片</vt:lpstr>
      <vt:lpstr>第七章  密码协议</vt:lpstr>
      <vt:lpstr>内容提要</vt:lpstr>
      <vt:lpstr>7.1 密码协议概述</vt:lpstr>
      <vt:lpstr>7.2.1 认证协议概述</vt:lpstr>
      <vt:lpstr>7.2.1 认证协议概述</vt:lpstr>
      <vt:lpstr>7.2.1 认证协议概述</vt:lpstr>
      <vt:lpstr>7.2.1 认证协议概述</vt:lpstr>
      <vt:lpstr>7.2.2 Daolev-Yao威胁模型与常见攻击</vt:lpstr>
      <vt:lpstr>7.2.2 Daolev-Yao威胁模型与常见攻击</vt:lpstr>
      <vt:lpstr>7.2.2 Daolev-Yao威胁模型与常见攻击</vt:lpstr>
      <vt:lpstr>7.2.2 Daolev-Yao威胁模型与常见攻击</vt:lpstr>
      <vt:lpstr>7.2.2 Daolev-Yao威胁模型与常见攻击</vt:lpstr>
      <vt:lpstr>7.2.2 Daolev-Yao威胁模型与常见攻击</vt:lpstr>
      <vt:lpstr>7.2.2 Daolev-Yao威胁模型与常见攻击</vt:lpstr>
      <vt:lpstr>7.2.3 基本认证技术</vt:lpstr>
      <vt:lpstr>7.2.3 基本认证技术</vt:lpstr>
      <vt:lpstr>7.2.3 基本认证技术</vt:lpstr>
      <vt:lpstr>7.2.3 基本认证技术</vt:lpstr>
      <vt:lpstr>7.2.3 基本认证技术</vt:lpstr>
      <vt:lpstr>7.2.3 基本认证技术</vt:lpstr>
      <vt:lpstr>7.3 密钥建立认证协议</vt:lpstr>
      <vt:lpstr>7.3.1 NS密钥分配协议</vt:lpstr>
      <vt:lpstr>7.3.1 NS密钥分配协议</vt:lpstr>
      <vt:lpstr>7.3.1 NS密钥分配协议</vt:lpstr>
      <vt:lpstr>7.3.1 NS密钥分配协议</vt:lpstr>
      <vt:lpstr>7.3.1 NS密钥分配协议</vt:lpstr>
      <vt:lpstr>7.3.1 NS密钥分配协议</vt:lpstr>
      <vt:lpstr>7.3.1 NS密钥分配协议</vt:lpstr>
      <vt:lpstr>7.3.1 NS密钥分配协议</vt:lpstr>
      <vt:lpstr>7.3.2 基于公钥加密的会话密钥分配协议</vt:lpstr>
      <vt:lpstr>7.3.2 基于公钥加密的会话密钥分配协议</vt:lpstr>
      <vt:lpstr>7.3.2 基于公钥加密的会话密钥分配协议</vt:lpstr>
      <vt:lpstr>7.3.2 基于公钥加密的会话密钥分配协议</vt:lpstr>
      <vt:lpstr>7.3.2 基于公钥加密的会话密钥分配协议</vt:lpstr>
      <vt:lpstr>7.3.2 基于公钥加密的会话密钥分配协议</vt:lpstr>
      <vt:lpstr>7.3.2 基于公钥加密的会话密钥分配协议</vt:lpstr>
      <vt:lpstr>7.3.3 Diffie-Hellman 密钥交换</vt:lpstr>
      <vt:lpstr>7.3.3 Diffie-Hellman 密钥交换</vt:lpstr>
      <vt:lpstr>7.3.4 单向认证</vt:lpstr>
      <vt:lpstr>7.3.4 单向认证</vt:lpstr>
      <vt:lpstr>7.3.4 单向认证</vt:lpstr>
      <vt:lpstr>7.3.4 单向认证</vt:lpstr>
      <vt:lpstr>7.4.1 口令认证协议</vt:lpstr>
      <vt:lpstr>幻灯片 44</vt:lpstr>
      <vt:lpstr>幻灯片 45</vt:lpstr>
      <vt:lpstr>幻灯片 46</vt:lpstr>
      <vt:lpstr>幻灯片 47</vt:lpstr>
      <vt:lpstr>7.5 身份识别技术</vt:lpstr>
      <vt:lpstr>7.5.1 交互证明系统</vt:lpstr>
      <vt:lpstr>7.5.1 交互证明系统</vt:lpstr>
      <vt:lpstr>7.5.2 零知识证明</vt:lpstr>
      <vt:lpstr>7.5.2 零知识证明</vt:lpstr>
      <vt:lpstr>7.5.2 零知识证明</vt:lpstr>
      <vt:lpstr>7.5.2 零知识证明</vt:lpstr>
      <vt:lpstr>7.5.2 零知识证明</vt:lpstr>
      <vt:lpstr>7.5.2 零知识证明</vt:lpstr>
      <vt:lpstr>7.5.3 简化的Fiat-Shamir身份识别方案</vt:lpstr>
      <vt:lpstr>7.5.3 简化的Fiat-Shamir身份识别方案</vt:lpstr>
      <vt:lpstr>7.5.3 简化的Fiat-Shamir身份识别方案</vt:lpstr>
      <vt:lpstr>7.5.3 简化的Fiat-Shamir身份识别方案</vt:lpstr>
      <vt:lpstr>7.5.3 简化的Fiat-Shamir身份识别方案</vt:lpstr>
      <vt:lpstr>7.5.3 简化的Fiat-Shamir身份识别方案</vt:lpstr>
      <vt:lpstr>7.5.4 Fiat-Shamir身份识别方案 </vt:lpstr>
      <vt:lpstr>7.5.4 Fiat-Shamir身份识别方案 </vt:lpstr>
      <vt:lpstr>7.5.4 Fiat-Shamir身份识别方案 </vt:lpstr>
      <vt:lpstr>7.6.1 公平抛币协议</vt:lpstr>
      <vt:lpstr>7.6.2 智力扑克协议</vt:lpstr>
      <vt:lpstr>7.6.3 其它协议</vt:lpstr>
      <vt:lpstr>7.7.1 量子密码概述</vt:lpstr>
      <vt:lpstr>7.7.1 量子密码概述</vt:lpstr>
      <vt:lpstr>7.7.2 BB84量子密钥分配协议</vt:lpstr>
      <vt:lpstr>7.7.2 BB84量子密钥分配协议</vt:lpstr>
      <vt:lpstr>7.7.2 BB84量子密钥分配协议</vt:lpstr>
      <vt:lpstr>7.7.2 BB84量子密钥分配协议</vt:lpstr>
      <vt:lpstr>幻灯片 75</vt:lpstr>
      <vt:lpstr>幻灯片 76</vt:lpstr>
      <vt:lpstr>二、有噪声BB84量子密钥分配的通信模型 </vt:lpstr>
      <vt:lpstr>例：无噪声量子密钥的分发过程</vt:lpstr>
      <vt:lpstr>例：有噪声量子密码发现过程</vt:lpstr>
      <vt:lpstr>幻灯片 80</vt:lpstr>
      <vt:lpstr>幻灯片 81</vt:lpstr>
      <vt:lpstr>7.8.1 Kerberos协议</vt:lpstr>
      <vt:lpstr>7.8.1 Kerberos协议</vt:lpstr>
      <vt:lpstr>7.8.1 Kerberos协议</vt:lpstr>
      <vt:lpstr>7.8.1 Kerberos协议</vt:lpstr>
      <vt:lpstr>7.8.1 Kerberos协议</vt:lpstr>
      <vt:lpstr>Kerberos会话密钥交换过程分三个阶段</vt:lpstr>
      <vt:lpstr>幻灯片 88</vt:lpstr>
      <vt:lpstr>幻灯片 89</vt:lpstr>
      <vt:lpstr>幻灯片 90</vt:lpstr>
      <vt:lpstr>幻灯片 91</vt:lpstr>
      <vt:lpstr>幻灯片 92</vt:lpstr>
      <vt:lpstr>幻灯片 93</vt:lpstr>
      <vt:lpstr>7.8.2 安全套接层协议SSL</vt:lpstr>
      <vt:lpstr>7.8.2 安全套接层协议SSL</vt:lpstr>
      <vt:lpstr>7.8.2 安全套接层协议SSL</vt:lpstr>
      <vt:lpstr>幻灯片 97</vt:lpstr>
      <vt:lpstr>幻灯片 98</vt:lpstr>
      <vt:lpstr>7.8.2 安全套接层协议SSL</vt:lpstr>
      <vt:lpstr>幻灯片 100</vt:lpstr>
      <vt:lpstr>幻灯片 101</vt:lpstr>
      <vt:lpstr>幻灯片 102</vt:lpstr>
      <vt:lpstr>幻灯片 103</vt:lpstr>
      <vt:lpstr>幻灯片 104</vt:lpstr>
      <vt:lpstr>幻灯片 105</vt:lpstr>
      <vt:lpstr>幻灯片 106</vt:lpstr>
      <vt:lpstr>幻灯片 107</vt:lpstr>
      <vt:lpstr>幻灯片 108</vt:lpstr>
      <vt:lpstr>7.8.3 IPSec协议简介</vt:lpstr>
      <vt:lpstr>7.8.3 IPSec协议简介</vt:lpstr>
      <vt:lpstr>7.8.3 IPSec协议简介</vt:lpstr>
      <vt:lpstr>7.8.3 IPSec协议简介</vt:lpstr>
      <vt:lpstr>7.8.3 IPSec协议简介</vt:lpstr>
      <vt:lpstr>7.8.3 IPSec协议简介</vt:lpstr>
      <vt:lpstr>7.8.3 IPSec协议简介</vt:lpstr>
      <vt:lpstr>幻灯片 116</vt:lpstr>
      <vt:lpstr>7.8.3 IPSec协议简介</vt:lpstr>
      <vt:lpstr>7.8.3 IPSec协议简介</vt:lpstr>
      <vt:lpstr>幻灯片 119</vt:lpstr>
      <vt:lpstr>7.8.3 IPSec协议简介</vt:lpstr>
      <vt:lpstr>7.8.3 IPSec协议简介</vt:lpstr>
      <vt:lpstr>7.8.3 IPSec协议简介</vt:lpstr>
      <vt:lpstr>幻灯片 123</vt:lpstr>
      <vt:lpstr>7.8.4 PGP协议简介</vt:lpstr>
      <vt:lpstr>7.8.4 PGP协议简介</vt:lpstr>
      <vt:lpstr>7.8.4 PGP协议简介</vt:lpstr>
      <vt:lpstr>7.8.4 PGP协议简介</vt:lpstr>
      <vt:lpstr>幻灯片 128</vt:lpstr>
      <vt:lpstr>幻灯片 129</vt:lpstr>
      <vt:lpstr>幻灯片 130</vt:lpstr>
      <vt:lpstr>1. 认证业务</vt:lpstr>
      <vt:lpstr>2.保密业务</vt:lpstr>
      <vt:lpstr>3. 保密和认证业务</vt:lpstr>
      <vt:lpstr>4. 数据压缩</vt:lpstr>
      <vt:lpstr>5. 电子邮件兼容性</vt:lpstr>
      <vt:lpstr>幻灯片 136</vt:lpstr>
      <vt:lpstr>幻灯片 137</vt:lpstr>
      <vt:lpstr>6. 分段和重组</vt:lpstr>
      <vt:lpstr>7.8.4.2 密钥和密钥环</vt:lpstr>
      <vt:lpstr>1. 会话密钥的产生</vt:lpstr>
      <vt:lpstr>2. 密钥标识符</vt:lpstr>
      <vt:lpstr>3. PGP的消息格式</vt:lpstr>
      <vt:lpstr>4. 密钥环</vt:lpstr>
      <vt:lpstr>幻灯片 144</vt:lpstr>
      <vt:lpstr>幻灯片 145</vt:lpstr>
      <vt:lpstr>幻灯片 146</vt:lpstr>
      <vt:lpstr>幻灯片 147</vt:lpstr>
      <vt:lpstr>7.8.4.3 公钥管理</vt:lpstr>
      <vt:lpstr>幻灯片 149</vt:lpstr>
      <vt:lpstr>PGP中的信任关系</vt:lpstr>
      <vt:lpstr>幻灯片 151</vt:lpstr>
      <vt:lpstr>PGP —— 信任模型示例</vt:lpstr>
      <vt:lpstr>幻灯片 153</vt:lpstr>
      <vt:lpstr>信任关系处理过程</vt:lpstr>
      <vt:lpstr>公钥的吊销</vt:lpstr>
      <vt:lpstr>作业</vt:lpstr>
      <vt:lpstr>幻灯片 157</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dqk</dc:creator>
  <cp:lastModifiedBy>dqk</cp:lastModifiedBy>
  <cp:revision>1164</cp:revision>
  <cp:lastPrinted>1601-01-01T00:00:00Z</cp:lastPrinted>
  <dcterms:created xsi:type="dcterms:W3CDTF">1601-01-01T00:00:00Z</dcterms:created>
  <dcterms:modified xsi:type="dcterms:W3CDTF">2014-11-10T13:30:57Z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1</vt:i4>
  </property>
</Properties>
</file>